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6"/>
  </p:notesMasterIdLst>
  <p:sldIdLst>
    <p:sldId id="256" r:id="rId2"/>
    <p:sldId id="260" r:id="rId3"/>
    <p:sldId id="270" r:id="rId4"/>
    <p:sldId id="269" r:id="rId5"/>
    <p:sldId id="258" r:id="rId6"/>
    <p:sldId id="259" r:id="rId7"/>
    <p:sldId id="268" r:id="rId8"/>
    <p:sldId id="264" r:id="rId9"/>
    <p:sldId id="262" r:id="rId10"/>
    <p:sldId id="263" r:id="rId11"/>
    <p:sldId id="265" r:id="rId12"/>
    <p:sldId id="266" r:id="rId13"/>
    <p:sldId id="267" r:id="rId14"/>
    <p:sldId id="261" r:id="rId15"/>
  </p:sldIdLst>
  <p:sldSz cx="12192000" cy="6858000"/>
  <p:notesSz cx="12192000" cy="6858000"/>
  <p:defaultTextStyle>
    <a:defPPr>
      <a:defRPr lang="fr-FR"/>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defaultTextStyle>
  <p:extLst>
    <p:ext uri="{EFAFB233-063F-42B5-8137-9DF3F51BA10A}">
      <p15:sldGuideLst xmlns:p15="http://schemas.microsoft.com/office/powerpoint/2012/main">
        <p15:guide id="1" pos="3840">
          <p15:clr>
            <a:srgbClr val="A4A3A4"/>
          </p15:clr>
        </p15:guide>
        <p15:guide id="2" orient="horz"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9" d="100"/>
          <a:sy n="69" d="100"/>
        </p:scale>
        <p:origin x="750" y="60"/>
      </p:cViewPr>
      <p:guideLst>
        <p:guide pos="3840"/>
        <p:guide orient="horz"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bwMode="auto">
        <a:xfrm>
          <a:off x="0" y="0"/>
          <a:ext cx="0" cy="0"/>
          <a:chOff x="0" y="0"/>
          <a:chExt cx="0" cy="0"/>
        </a:xfrm>
      </p:grpSpPr>
      <p:sp>
        <p:nvSpPr>
          <p:cNvPr id="2" name="Espace réservé de l'en-tête 1"/>
          <p:cNvSpPr>
            <a:spLocks noGrp="1"/>
          </p:cNvSpPr>
          <p:nvPr>
            <p:ph type="hdr" sz="quarter"/>
          </p:nvPr>
        </p:nvSpPr>
        <p:spPr bwMode="auto">
          <a:xfrm>
            <a:off x="0" y="0"/>
            <a:ext cx="2971800" cy="458788"/>
          </a:xfrm>
          <a:prstGeom prst="rect">
            <a:avLst/>
          </a:prstGeom>
        </p:spPr>
        <p:txBody>
          <a:bodyPr vert="horz" lIns="91440" tIns="45720" rIns="91440" bIns="45720" rtlCol="0"/>
          <a:lstStyle>
            <a:lvl1pPr algn="l">
              <a:defRPr sz="1200"/>
            </a:lvl1pPr>
          </a:lstStyle>
          <a:p>
            <a:pPr>
              <a:defRPr/>
            </a:pPr>
            <a:endParaRPr lang="fr-FR"/>
          </a:p>
        </p:txBody>
      </p:sp>
      <p:sp>
        <p:nvSpPr>
          <p:cNvPr id="3" name="Espace réservé de la date 2"/>
          <p:cNvSpPr>
            <a:spLocks noGrp="1"/>
          </p:cNvSpPr>
          <p:nvPr>
            <p:ph type="dt" idx="1"/>
          </p:nvPr>
        </p:nvSpPr>
        <p:spPr bwMode="auto">
          <a:xfrm>
            <a:off x="3884613" y="0"/>
            <a:ext cx="2971800" cy="458788"/>
          </a:xfrm>
          <a:prstGeom prst="rect">
            <a:avLst/>
          </a:prstGeom>
        </p:spPr>
        <p:txBody>
          <a:bodyPr vert="horz" lIns="91440" tIns="45720" rIns="91440" bIns="45720" rtlCol="0"/>
          <a:lstStyle>
            <a:lvl1pPr algn="r">
              <a:defRPr sz="1200"/>
            </a:lvl1pPr>
          </a:lstStyle>
          <a:p>
            <a:pPr>
              <a:defRPr/>
            </a:pPr>
            <a:fld id="{7BB7AA15-F6D1-456B-B3D4-B0A6F74CAB1C}" type="datetimeFigureOut">
              <a:rPr lang="fr-FR"/>
              <a:t>07/10/2025</a:t>
            </a:fld>
            <a:endParaRPr lang="fr-FR"/>
          </a:p>
        </p:txBody>
      </p:sp>
      <p:sp>
        <p:nvSpPr>
          <p:cNvPr id="4" name="Espace réservé de l'image des diapositives 3"/>
          <p:cNvSpPr>
            <a:spLocks noGrp="1" noRot="1" noChangeAspect="1"/>
          </p:cNvSpPr>
          <p:nvPr>
            <p:ph type="sldImg" idx="2"/>
          </p:nvPr>
        </p:nvSpPr>
        <p:spPr bwMode="auto">
          <a:xfrm>
            <a:off x="685800" y="1143000"/>
            <a:ext cx="5486400" cy="3086100"/>
          </a:xfrm>
          <a:prstGeom prst="rect">
            <a:avLst/>
          </a:prstGeom>
          <a:noFill/>
          <a:ln w="12700">
            <a:solidFill>
              <a:prstClr val="black"/>
            </a:solidFill>
          </a:ln>
        </p:spPr>
        <p:txBody>
          <a:bodyPr vert="horz" lIns="91440" tIns="45720" rIns="91440" bIns="45720" rtlCol="0" anchor="ctr"/>
          <a:lstStyle/>
          <a:p>
            <a:pPr>
              <a:defRPr/>
            </a:pPr>
            <a:endParaRPr lang="fr-FR"/>
          </a:p>
        </p:txBody>
      </p:sp>
      <p:sp>
        <p:nvSpPr>
          <p:cNvPr id="5" name="Espace réservé des notes 4"/>
          <p:cNvSpPr>
            <a:spLocks noGrp="1"/>
          </p:cNvSpPr>
          <p:nvPr>
            <p:ph type="body" sz="quarter" idx="3"/>
          </p:nvPr>
        </p:nvSpPr>
        <p:spPr bwMode="auto">
          <a:xfrm>
            <a:off x="685800" y="4400550"/>
            <a:ext cx="5486400" cy="3600450"/>
          </a:xfrm>
          <a:prstGeom prst="rect">
            <a:avLst/>
          </a:prstGeom>
        </p:spPr>
        <p:txBody>
          <a:bodyPr vert="horz" lIns="91440" tIns="45720" rIns="91440" bIns="45720" rtlCol="0"/>
          <a:lstStyle/>
          <a:p>
            <a:pPr lvl="0">
              <a:defRPr/>
            </a:pPr>
            <a:r>
              <a:rPr lang="fr-FR"/>
              <a:t>Modifier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p>
        </p:txBody>
      </p:sp>
      <p:sp>
        <p:nvSpPr>
          <p:cNvPr id="6" name="Espace réservé du pied de page 5"/>
          <p:cNvSpPr>
            <a:spLocks noGrp="1"/>
          </p:cNvSpPr>
          <p:nvPr>
            <p:ph type="ftr" sz="quarter" idx="4"/>
          </p:nvPr>
        </p:nvSpPr>
        <p:spPr bwMode="auto">
          <a:xfrm>
            <a:off x="0" y="8685213"/>
            <a:ext cx="2971800" cy="458787"/>
          </a:xfrm>
          <a:prstGeom prst="rect">
            <a:avLst/>
          </a:prstGeom>
        </p:spPr>
        <p:txBody>
          <a:bodyPr vert="horz" lIns="91440" tIns="45720" rIns="91440" bIns="45720" rtlCol="0" anchor="b"/>
          <a:lstStyle>
            <a:lvl1pPr algn="l">
              <a:defRPr sz="1200"/>
            </a:lvl1pPr>
          </a:lstStyle>
          <a:p>
            <a:pPr>
              <a:defRPr/>
            </a:pPr>
            <a:endParaRPr lang="fr-FR"/>
          </a:p>
        </p:txBody>
      </p:sp>
      <p:sp>
        <p:nvSpPr>
          <p:cNvPr id="7" name="Espace réservé du numéro de diapositive 6"/>
          <p:cNvSpPr>
            <a:spLocks noGrp="1"/>
          </p:cNvSpPr>
          <p:nvPr>
            <p:ph type="sldNum" sz="quarter" idx="5"/>
          </p:nvPr>
        </p:nvSpPr>
        <p:spPr bwMode="auto">
          <a:xfrm>
            <a:off x="3884613" y="8685213"/>
            <a:ext cx="2971800" cy="458787"/>
          </a:xfrm>
          <a:prstGeom prst="rect">
            <a:avLst/>
          </a:prstGeom>
        </p:spPr>
        <p:txBody>
          <a:bodyPr vert="horz" lIns="91440" tIns="45720" rIns="91440" bIns="45720" rtlCol="0" anchor="b"/>
          <a:lstStyle>
            <a:lvl1pPr algn="r">
              <a:defRPr sz="1200"/>
            </a:lvl1pPr>
          </a:lstStyle>
          <a:p>
            <a:pPr>
              <a:defRPr/>
            </a:pPr>
            <a:fld id="{86524010-8B79-4418-813B-40DE070BCE49}" type="slidenum">
              <a:rPr lang="fr-FR"/>
              <a:t>‹N°›</a:t>
            </a:fld>
            <a:endParaRPr lang="fr-FR"/>
          </a:p>
        </p:txBody>
      </p:sp>
    </p:spTree>
  </p:cSld>
  <p:clrMap bg1="lt1" tx1="dk1" bg2="lt2" tx2="dk2" accent1="accent1" accent2="accent2" accent3="accent3" accent4="accent4" accent5="accent5" accent6="accent6" hlink="hlink" folHlink="folHlink"/>
  <p:notesStyle>
    <a:lvl1pPr marL="0" algn="l" defTabSz="914400">
      <a:defRPr sz="1200">
        <a:solidFill>
          <a:schemeClr val="tx1"/>
        </a:solidFill>
        <a:latin typeface="+mn-lt"/>
        <a:ea typeface="+mn-ea"/>
        <a:cs typeface="+mn-cs"/>
      </a:defRPr>
    </a:lvl1pPr>
    <a:lvl2pPr marL="457200" algn="l" defTabSz="914400">
      <a:defRPr sz="1200">
        <a:solidFill>
          <a:schemeClr val="tx1"/>
        </a:solidFill>
        <a:latin typeface="+mn-lt"/>
        <a:ea typeface="+mn-ea"/>
        <a:cs typeface="+mn-cs"/>
      </a:defRPr>
    </a:lvl2pPr>
    <a:lvl3pPr marL="914400" algn="l" defTabSz="914400">
      <a:defRPr sz="1200">
        <a:solidFill>
          <a:schemeClr val="tx1"/>
        </a:solidFill>
        <a:latin typeface="+mn-lt"/>
        <a:ea typeface="+mn-ea"/>
        <a:cs typeface="+mn-cs"/>
      </a:defRPr>
    </a:lvl3pPr>
    <a:lvl4pPr marL="1371600" algn="l" defTabSz="914400">
      <a:defRPr sz="1200">
        <a:solidFill>
          <a:schemeClr val="tx1"/>
        </a:solidFill>
        <a:latin typeface="+mn-lt"/>
        <a:ea typeface="+mn-ea"/>
        <a:cs typeface="+mn-cs"/>
      </a:defRPr>
    </a:lvl4pPr>
    <a:lvl5pPr marL="1828800" algn="l" defTabSz="914400">
      <a:defRPr sz="1200">
        <a:solidFill>
          <a:schemeClr val="tx1"/>
        </a:solidFill>
        <a:latin typeface="+mn-lt"/>
        <a:ea typeface="+mn-ea"/>
        <a:cs typeface="+mn-cs"/>
      </a:defRPr>
    </a:lvl5pPr>
    <a:lvl6pPr marL="2286000" algn="l" defTabSz="914400">
      <a:defRPr sz="1200">
        <a:solidFill>
          <a:schemeClr val="tx1"/>
        </a:solidFill>
        <a:latin typeface="+mn-lt"/>
        <a:ea typeface="+mn-ea"/>
        <a:cs typeface="+mn-cs"/>
      </a:defRPr>
    </a:lvl6pPr>
    <a:lvl7pPr marL="2743200" algn="l" defTabSz="914400">
      <a:defRPr sz="1200">
        <a:solidFill>
          <a:schemeClr val="tx1"/>
        </a:solidFill>
        <a:latin typeface="+mn-lt"/>
        <a:ea typeface="+mn-ea"/>
        <a:cs typeface="+mn-cs"/>
      </a:defRPr>
    </a:lvl7pPr>
    <a:lvl8pPr marL="3200400" algn="l" defTabSz="914400">
      <a:defRPr sz="1200">
        <a:solidFill>
          <a:schemeClr val="tx1"/>
        </a:solidFill>
        <a:latin typeface="+mn-lt"/>
        <a:ea typeface="+mn-ea"/>
        <a:cs typeface="+mn-cs"/>
      </a:defRPr>
    </a:lvl8pPr>
    <a:lvl9pPr marL="3657600" algn="l" defTabSz="914400">
      <a:defRPr sz="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Espace réservé de l'image des diapositives 1"/>
          <p:cNvSpPr>
            <a:spLocks noGrp="1" noRot="1" noChangeAspect="1"/>
          </p:cNvSpPr>
          <p:nvPr>
            <p:ph type="sldImg"/>
          </p:nvPr>
        </p:nvSpPr>
        <p:spPr bwMode="auto"/>
      </p:sp>
      <p:sp>
        <p:nvSpPr>
          <p:cNvPr id="3" name="Espace réservé des notes 2"/>
          <p:cNvSpPr>
            <a:spLocks noGrp="1"/>
          </p:cNvSpPr>
          <p:nvPr>
            <p:ph type="body" idx="1"/>
          </p:nvPr>
        </p:nvSpPr>
        <p:spPr bwMode="auto"/>
        <p:txBody>
          <a:bodyPr/>
          <a:lstStyle/>
          <a:p>
            <a:pPr>
              <a:defRPr/>
            </a:pPr>
            <a:endParaRPr lang="fr-FR" dirty="0"/>
          </a:p>
        </p:txBody>
      </p:sp>
      <p:sp>
        <p:nvSpPr>
          <p:cNvPr id="4" name="Espace réservé du numéro de diapositive 3"/>
          <p:cNvSpPr>
            <a:spLocks noGrp="1"/>
          </p:cNvSpPr>
          <p:nvPr>
            <p:ph type="sldNum" sz="quarter" idx="10"/>
          </p:nvPr>
        </p:nvSpPr>
        <p:spPr bwMode="auto"/>
        <p:txBody>
          <a:bodyPr/>
          <a:lstStyle/>
          <a:p>
            <a:pPr>
              <a:defRPr/>
            </a:pPr>
            <a:fld id="{86524010-8B79-4418-813B-40DE070BCE49}" type="slidenum">
              <a:rPr lang="fr-FR"/>
              <a:t>1</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PhAnim="0" preserve="1" userDrawn="1">
  <p:cSld name="Diapositive de titre">
    <p:spTree>
      <p:nvGrpSpPr>
        <p:cNvPr id="1" name=""/>
        <p:cNvGrpSpPr/>
        <p:nvPr/>
      </p:nvGrpSpPr>
      <p:grpSpPr bwMode="auto">
        <a:xfrm>
          <a:off x="0" y="0"/>
          <a:ext cx="0" cy="0"/>
          <a:chOff x="0" y="0"/>
          <a:chExt cx="0" cy="0"/>
        </a:xfrm>
      </p:grpSpPr>
      <p:sp>
        <p:nvSpPr>
          <p:cNvPr id="2" name="Titre 1"/>
          <p:cNvSpPr>
            <a:spLocks noGrp="1"/>
          </p:cNvSpPr>
          <p:nvPr>
            <p:ph type="ctrTitle" hasCustomPrompt="1"/>
          </p:nvPr>
        </p:nvSpPr>
        <p:spPr bwMode="auto">
          <a:xfrm>
            <a:off x="1524000" y="1923393"/>
            <a:ext cx="9144000" cy="985345"/>
          </a:xfrm>
        </p:spPr>
        <p:txBody>
          <a:bodyPr anchor="b"/>
          <a:lstStyle>
            <a:lvl1pPr algn="ctr">
              <a:defRPr sz="6000">
                <a:solidFill>
                  <a:schemeClr val="bg1"/>
                </a:solidFill>
                <a:latin typeface="Arial"/>
              </a:defRPr>
            </a:lvl1pPr>
          </a:lstStyle>
          <a:p>
            <a:pPr>
              <a:defRPr/>
            </a:pPr>
            <a:r>
              <a:rPr lang="fr-FR"/>
              <a:t/>
            </a:r>
            <a:br>
              <a:rPr lang="fr-FR"/>
            </a:br>
            <a:r>
              <a:rPr lang="fr-FR"/>
              <a:t>Titre de la présentation</a:t>
            </a:r>
          </a:p>
        </p:txBody>
      </p:sp>
      <p:sp>
        <p:nvSpPr>
          <p:cNvPr id="3" name="Sous-titre 2"/>
          <p:cNvSpPr>
            <a:spLocks noGrp="1"/>
          </p:cNvSpPr>
          <p:nvPr>
            <p:ph type="subTitle" idx="1" hasCustomPrompt="1"/>
          </p:nvPr>
        </p:nvSpPr>
        <p:spPr bwMode="auto">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defRPr/>
            </a:pPr>
            <a:r>
              <a:rPr lang="fr-FR"/>
              <a:t>Sous-titre de la présentation</a:t>
            </a:r>
          </a:p>
        </p:txBody>
      </p:sp>
      <p:sp>
        <p:nvSpPr>
          <p:cNvPr id="10" name="Espace réservé de la date 9"/>
          <p:cNvSpPr>
            <a:spLocks noGrp="1"/>
          </p:cNvSpPr>
          <p:nvPr>
            <p:ph type="dt" sz="half" idx="10"/>
          </p:nvPr>
        </p:nvSpPr>
        <p:spPr bwMode="auto"/>
        <p:txBody>
          <a:bodyPr/>
          <a:lstStyle/>
          <a:p>
            <a:pPr>
              <a:defRPr/>
            </a:pPr>
            <a:endParaRPr lang="fr-FR" dirty="0"/>
          </a:p>
        </p:txBody>
      </p:sp>
      <p:sp>
        <p:nvSpPr>
          <p:cNvPr id="11" name="Espace réservé du pied de page 10"/>
          <p:cNvSpPr>
            <a:spLocks noGrp="1"/>
          </p:cNvSpPr>
          <p:nvPr>
            <p:ph type="ftr" sz="quarter" idx="11"/>
          </p:nvPr>
        </p:nvSpPr>
        <p:spPr bwMode="auto"/>
        <p:txBody>
          <a:bodyPr/>
          <a:lstStyle/>
          <a:p>
            <a:pPr>
              <a:defRPr/>
            </a:pPr>
            <a:endParaRPr lang="fr-FR"/>
          </a:p>
        </p:txBody>
      </p:sp>
      <p:sp>
        <p:nvSpPr>
          <p:cNvPr id="12" name="Espace réservé du numéro de diapositive 11"/>
          <p:cNvSpPr>
            <a:spLocks noGrp="1"/>
          </p:cNvSpPr>
          <p:nvPr>
            <p:ph type="sldNum" sz="quarter" idx="12"/>
          </p:nvPr>
        </p:nvSpPr>
        <p:spPr bwMode="auto"/>
        <p:txBody>
          <a:bodyPr/>
          <a:lstStyle/>
          <a:p>
            <a:pPr>
              <a:defRPr/>
            </a:pPr>
            <a:fld id="{EFD3F2C3-1F49-4AD7-8510-0CBD3E2D9D39}" type="slidenum">
              <a:rPr lang="fr-FR"/>
              <a:t>‹N°›</a:t>
            </a:fld>
            <a:endParaRPr lang="fr-FR"/>
          </a:p>
        </p:txBody>
      </p:sp>
      <p:pic>
        <p:nvPicPr>
          <p:cNvPr id="8" name="Espace réservé pour une image  10"/>
          <p:cNvPicPr>
            <a:picLocks noChangeAspect="1"/>
          </p:cNvPicPr>
          <p:nvPr userDrawn="1"/>
        </p:nvPicPr>
        <p:blipFill>
          <a:blip r:embed="rId2"/>
          <a:srcRect t="21641" b="21640"/>
          <a:stretch/>
        </p:blipFill>
        <p:spPr bwMode="auto">
          <a:xfrm>
            <a:off x="0" y="1190626"/>
            <a:ext cx="12192000" cy="4543424"/>
          </a:xfrm>
          <a:prstGeom prst="rect">
            <a:avLst/>
          </a:prstGeom>
        </p:spPr>
      </p:pic>
      <p:pic>
        <p:nvPicPr>
          <p:cNvPr id="4" name="Image 3"/>
          <p:cNvPicPr>
            <a:picLocks noChangeAspect="1"/>
          </p:cNvPicPr>
          <p:nvPr userDrawn="1"/>
        </p:nvPicPr>
        <p:blipFill>
          <a:blip r:embed="rId3"/>
          <a:stretch>
            <a:fillRect/>
          </a:stretch>
        </p:blipFill>
        <p:spPr>
          <a:xfrm>
            <a:off x="1062446" y="56751"/>
            <a:ext cx="923108" cy="881149"/>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PhAnim="0" type="secHead" preserve="1" userDrawn="1">
  <p:cSld name="Titre de section">
    <p:spTree>
      <p:nvGrpSpPr>
        <p:cNvPr id="1" name=""/>
        <p:cNvGrpSpPr/>
        <p:nvPr/>
      </p:nvGrpSpPr>
      <p:grpSpPr bwMode="auto">
        <a:xfrm>
          <a:off x="0" y="0"/>
          <a:ext cx="0" cy="0"/>
          <a:chOff x="0" y="0"/>
          <a:chExt cx="0" cy="0"/>
        </a:xfrm>
      </p:grpSpPr>
      <p:sp>
        <p:nvSpPr>
          <p:cNvPr id="2" name="Titre 1"/>
          <p:cNvSpPr>
            <a:spLocks noGrp="1"/>
          </p:cNvSpPr>
          <p:nvPr>
            <p:ph type="title" hasCustomPrompt="1"/>
          </p:nvPr>
        </p:nvSpPr>
        <p:spPr bwMode="auto">
          <a:xfrm>
            <a:off x="831850" y="1709738"/>
            <a:ext cx="10515600" cy="2852737"/>
          </a:xfrm>
        </p:spPr>
        <p:txBody>
          <a:bodyPr anchor="b"/>
          <a:lstStyle>
            <a:lvl1pPr>
              <a:defRPr sz="6000"/>
            </a:lvl1pPr>
          </a:lstStyle>
          <a:p>
            <a:pPr>
              <a:defRPr/>
            </a:pPr>
            <a:r>
              <a:rPr lang="fr-FR"/>
              <a:t>Titre du chapitre</a:t>
            </a:r>
          </a:p>
        </p:txBody>
      </p:sp>
      <p:sp>
        <p:nvSpPr>
          <p:cNvPr id="3" name="Espace réservé du texte 2"/>
          <p:cNvSpPr>
            <a:spLocks noGrp="1"/>
          </p:cNvSpPr>
          <p:nvPr>
            <p:ph type="body" idx="1" hasCustomPrompt="1"/>
          </p:nvPr>
        </p:nvSpPr>
        <p:spPr bwMode="auto">
          <a:xfrm>
            <a:off x="831850" y="4589463"/>
            <a:ext cx="10515600" cy="1500187"/>
          </a:xfrm>
        </p:spPr>
        <p:txBody>
          <a:bodyPr>
            <a:normAutofit/>
          </a:bodyPr>
          <a:lstStyle>
            <a:lvl1pPr marL="0" indent="0">
              <a:buNone/>
              <a:defRPr sz="36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defRPr/>
            </a:pPr>
            <a:r>
              <a:rPr lang="fr-FR"/>
              <a:t>Sous-titre du chapitre</a:t>
            </a:r>
            <a:endParaRPr/>
          </a:p>
        </p:txBody>
      </p:sp>
      <p:sp>
        <p:nvSpPr>
          <p:cNvPr id="7" name="Espace réservé de la date 6"/>
          <p:cNvSpPr>
            <a:spLocks noGrp="1"/>
          </p:cNvSpPr>
          <p:nvPr>
            <p:ph type="dt" sz="half" idx="10"/>
          </p:nvPr>
        </p:nvSpPr>
        <p:spPr bwMode="auto"/>
        <p:txBody>
          <a:bodyPr/>
          <a:lstStyle/>
          <a:p>
            <a:pPr>
              <a:defRPr/>
            </a:pPr>
            <a:endParaRPr lang="fr-FR"/>
          </a:p>
        </p:txBody>
      </p:sp>
      <p:sp>
        <p:nvSpPr>
          <p:cNvPr id="8" name="Espace réservé du pied de page 7"/>
          <p:cNvSpPr>
            <a:spLocks noGrp="1"/>
          </p:cNvSpPr>
          <p:nvPr>
            <p:ph type="ftr" sz="quarter" idx="11"/>
          </p:nvPr>
        </p:nvSpPr>
        <p:spPr bwMode="auto"/>
        <p:txBody>
          <a:bodyPr/>
          <a:lstStyle/>
          <a:p>
            <a:pPr>
              <a:defRPr/>
            </a:pPr>
            <a:endParaRPr lang="fr-FR"/>
          </a:p>
        </p:txBody>
      </p:sp>
      <p:sp>
        <p:nvSpPr>
          <p:cNvPr id="9" name="Espace réservé du numéro de diapositive 8"/>
          <p:cNvSpPr>
            <a:spLocks noGrp="1"/>
          </p:cNvSpPr>
          <p:nvPr>
            <p:ph type="sldNum" sz="quarter" idx="12"/>
          </p:nvPr>
        </p:nvSpPr>
        <p:spPr bwMode="auto"/>
        <p:txBody>
          <a:bodyPr/>
          <a:lstStyle/>
          <a:p>
            <a:pPr>
              <a:defRPr/>
            </a:pPr>
            <a:fld id="{EFD3F2C3-1F49-4AD7-8510-0CBD3E2D9D39}" type="slidenum">
              <a:rPr lang="fr-FR"/>
              <a:t>‹N°›</a:t>
            </a:fld>
            <a:endParaRPr lang="fr-FR"/>
          </a:p>
        </p:txBody>
      </p:sp>
      <p:pic>
        <p:nvPicPr>
          <p:cNvPr id="4" name="Image 3"/>
          <p:cNvPicPr>
            <a:picLocks noChangeAspect="1"/>
          </p:cNvPicPr>
          <p:nvPr userDrawn="1"/>
        </p:nvPicPr>
        <p:blipFill>
          <a:blip r:embed="rId2"/>
          <a:stretch>
            <a:fillRect/>
          </a:stretch>
        </p:blipFill>
        <p:spPr>
          <a:xfrm>
            <a:off x="1096283" y="108066"/>
            <a:ext cx="857208" cy="818244"/>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PhAnim="0" type="titleOnly" preserve="1" userDrawn="1">
  <p:cSld name="Titre seul">
    <p:spTree>
      <p:nvGrpSpPr>
        <p:cNvPr id="1" name=""/>
        <p:cNvGrpSpPr/>
        <p:nvPr/>
      </p:nvGrpSpPr>
      <p:grpSpPr bwMode="auto">
        <a:xfrm>
          <a:off x="0" y="0"/>
          <a:ext cx="0" cy="0"/>
          <a:chOff x="0" y="0"/>
          <a:chExt cx="0" cy="0"/>
        </a:xfrm>
      </p:grpSpPr>
      <p:sp>
        <p:nvSpPr>
          <p:cNvPr id="2" name="Titre 1"/>
          <p:cNvSpPr>
            <a:spLocks noGrp="1"/>
          </p:cNvSpPr>
          <p:nvPr>
            <p:ph type="title" hasCustomPrompt="1"/>
          </p:nvPr>
        </p:nvSpPr>
        <p:spPr bwMode="auto">
          <a:xfrm>
            <a:off x="2335877" y="102432"/>
            <a:ext cx="6126480" cy="718306"/>
          </a:xfrm>
        </p:spPr>
        <p:txBody>
          <a:bodyPr>
            <a:normAutofit/>
          </a:bodyPr>
          <a:lstStyle>
            <a:lvl1pPr>
              <a:defRPr sz="2400"/>
            </a:lvl1pPr>
          </a:lstStyle>
          <a:p>
            <a:pPr>
              <a:defRPr/>
            </a:pPr>
            <a:r>
              <a:rPr lang="fr-FR" dirty="0" smtClean="0"/>
              <a:t>Les priorités de recherche en sécurité routière</a:t>
            </a:r>
            <a:endParaRPr lang="fr-FR" dirty="0"/>
          </a:p>
        </p:txBody>
      </p:sp>
      <p:sp>
        <p:nvSpPr>
          <p:cNvPr id="6" name="Espace réservé de la date 5"/>
          <p:cNvSpPr>
            <a:spLocks noGrp="1"/>
          </p:cNvSpPr>
          <p:nvPr>
            <p:ph type="dt" sz="half" idx="10"/>
          </p:nvPr>
        </p:nvSpPr>
        <p:spPr bwMode="auto"/>
        <p:txBody>
          <a:bodyPr/>
          <a:lstStyle/>
          <a:p>
            <a:pPr>
              <a:defRPr/>
            </a:pPr>
            <a:endParaRPr lang="fr-FR"/>
          </a:p>
        </p:txBody>
      </p:sp>
      <p:sp>
        <p:nvSpPr>
          <p:cNvPr id="7" name="Espace réservé du pied de page 6"/>
          <p:cNvSpPr>
            <a:spLocks noGrp="1"/>
          </p:cNvSpPr>
          <p:nvPr>
            <p:ph type="ftr" sz="quarter" idx="11"/>
          </p:nvPr>
        </p:nvSpPr>
        <p:spPr bwMode="auto"/>
        <p:txBody>
          <a:bodyPr/>
          <a:lstStyle/>
          <a:p>
            <a:pPr>
              <a:defRPr/>
            </a:pPr>
            <a:endParaRPr lang="fr-FR"/>
          </a:p>
        </p:txBody>
      </p:sp>
      <p:sp>
        <p:nvSpPr>
          <p:cNvPr id="8" name="Espace réservé du numéro de diapositive 7"/>
          <p:cNvSpPr>
            <a:spLocks noGrp="1"/>
          </p:cNvSpPr>
          <p:nvPr>
            <p:ph type="sldNum" sz="quarter" idx="12"/>
          </p:nvPr>
        </p:nvSpPr>
        <p:spPr bwMode="auto"/>
        <p:txBody>
          <a:bodyPr/>
          <a:lstStyle/>
          <a:p>
            <a:pPr>
              <a:defRPr/>
            </a:pPr>
            <a:fld id="{EFD3F2C3-1F49-4AD7-8510-0CBD3E2D9D39}" type="slidenum">
              <a:rPr lang="fr-FR"/>
              <a:t>‹N°›</a:t>
            </a:fld>
            <a:endParaRPr lang="fr-FR"/>
          </a:p>
        </p:txBody>
      </p:sp>
      <p:pic>
        <p:nvPicPr>
          <p:cNvPr id="4" name="Image 3"/>
          <p:cNvPicPr>
            <a:picLocks noChangeAspect="1"/>
          </p:cNvPicPr>
          <p:nvPr userDrawn="1"/>
        </p:nvPicPr>
        <p:blipFill>
          <a:blip r:embed="rId2"/>
          <a:stretch>
            <a:fillRect/>
          </a:stretch>
        </p:blipFill>
        <p:spPr>
          <a:xfrm>
            <a:off x="1048180" y="102432"/>
            <a:ext cx="996751" cy="84829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PhAnim="0" type="titleOnly" preserve="1" userDrawn="1">
  <p:cSld name="1_Titre seul">
    <p:spTree>
      <p:nvGrpSpPr>
        <p:cNvPr id="1" name=""/>
        <p:cNvGrpSpPr/>
        <p:nvPr/>
      </p:nvGrpSpPr>
      <p:grpSpPr bwMode="auto">
        <a:xfrm>
          <a:off x="0" y="0"/>
          <a:ext cx="0" cy="0"/>
          <a:chOff x="0" y="0"/>
          <a:chExt cx="0" cy="0"/>
        </a:xfrm>
      </p:grpSpPr>
      <p:sp>
        <p:nvSpPr>
          <p:cNvPr id="2" name="Titre 1"/>
          <p:cNvSpPr>
            <a:spLocks noGrp="1"/>
          </p:cNvSpPr>
          <p:nvPr>
            <p:ph type="title" hasCustomPrompt="1"/>
          </p:nvPr>
        </p:nvSpPr>
        <p:spPr bwMode="auto">
          <a:xfrm>
            <a:off x="2335877" y="102432"/>
            <a:ext cx="6126480" cy="718306"/>
          </a:xfrm>
        </p:spPr>
        <p:txBody>
          <a:bodyPr>
            <a:normAutofit/>
          </a:bodyPr>
          <a:lstStyle>
            <a:lvl1pPr>
              <a:defRPr sz="2400"/>
            </a:lvl1pPr>
          </a:lstStyle>
          <a:p>
            <a:pPr>
              <a:defRPr/>
            </a:pPr>
            <a:r>
              <a:rPr lang="fr-FR" dirty="0" smtClean="0"/>
              <a:t>Les priorités de recherche en sécurité routière</a:t>
            </a:r>
            <a:endParaRPr lang="fr-FR" dirty="0"/>
          </a:p>
        </p:txBody>
      </p:sp>
      <p:sp>
        <p:nvSpPr>
          <p:cNvPr id="6" name="Espace réservé de la date 5"/>
          <p:cNvSpPr>
            <a:spLocks noGrp="1"/>
          </p:cNvSpPr>
          <p:nvPr>
            <p:ph type="dt" sz="half" idx="10"/>
          </p:nvPr>
        </p:nvSpPr>
        <p:spPr bwMode="auto"/>
        <p:txBody>
          <a:bodyPr/>
          <a:lstStyle/>
          <a:p>
            <a:pPr>
              <a:defRPr/>
            </a:pPr>
            <a:endParaRPr lang="fr-FR"/>
          </a:p>
        </p:txBody>
      </p:sp>
      <p:sp>
        <p:nvSpPr>
          <p:cNvPr id="7" name="Espace réservé du pied de page 6"/>
          <p:cNvSpPr>
            <a:spLocks noGrp="1"/>
          </p:cNvSpPr>
          <p:nvPr>
            <p:ph type="ftr" sz="quarter" idx="11"/>
          </p:nvPr>
        </p:nvSpPr>
        <p:spPr bwMode="auto"/>
        <p:txBody>
          <a:bodyPr/>
          <a:lstStyle/>
          <a:p>
            <a:pPr>
              <a:defRPr/>
            </a:pPr>
            <a:endParaRPr lang="fr-FR"/>
          </a:p>
        </p:txBody>
      </p:sp>
      <p:sp>
        <p:nvSpPr>
          <p:cNvPr id="8" name="Espace réservé du numéro de diapositive 7"/>
          <p:cNvSpPr>
            <a:spLocks noGrp="1"/>
          </p:cNvSpPr>
          <p:nvPr>
            <p:ph type="sldNum" sz="quarter" idx="12"/>
          </p:nvPr>
        </p:nvSpPr>
        <p:spPr bwMode="auto"/>
        <p:txBody>
          <a:bodyPr/>
          <a:lstStyle/>
          <a:p>
            <a:pPr>
              <a:defRPr/>
            </a:pPr>
            <a:fld id="{EFD3F2C3-1F49-4AD7-8510-0CBD3E2D9D39}" type="slidenum">
              <a:rPr lang="fr-FR"/>
              <a:t>‹N°›</a:t>
            </a:fld>
            <a:endParaRPr lang="fr-FR"/>
          </a:p>
        </p:txBody>
      </p:sp>
      <p:pic>
        <p:nvPicPr>
          <p:cNvPr id="4" name="Image 3"/>
          <p:cNvPicPr>
            <a:picLocks noChangeAspect="1"/>
          </p:cNvPicPr>
          <p:nvPr userDrawn="1"/>
        </p:nvPicPr>
        <p:blipFill>
          <a:blip r:embed="rId2"/>
          <a:stretch>
            <a:fillRect/>
          </a:stretch>
        </p:blipFill>
        <p:spPr>
          <a:xfrm>
            <a:off x="1048180" y="102432"/>
            <a:ext cx="996751" cy="848290"/>
          </a:xfrm>
          <a:prstGeom prst="rect">
            <a:avLst/>
          </a:prstGeom>
        </p:spPr>
      </p:pic>
    </p:spTree>
    <p:extLst>
      <p:ext uri="{BB962C8B-B14F-4D97-AF65-F5344CB8AC3E}">
        <p14:creationId xmlns:p14="http://schemas.microsoft.com/office/powerpoint/2010/main" val="13234913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PhAnim="0" preserve="1" userDrawn="1">
  <p:cSld name="Texte 66 - Image 33">
    <p:spTree>
      <p:nvGrpSpPr>
        <p:cNvPr id="1" name=""/>
        <p:cNvGrpSpPr/>
        <p:nvPr/>
      </p:nvGrpSpPr>
      <p:grpSpPr bwMode="auto">
        <a:xfrm>
          <a:off x="0" y="0"/>
          <a:ext cx="0" cy="0"/>
          <a:chOff x="0" y="0"/>
          <a:chExt cx="0" cy="0"/>
        </a:xfrm>
      </p:grpSpPr>
      <p:sp>
        <p:nvSpPr>
          <p:cNvPr id="2" name="Titre 1"/>
          <p:cNvSpPr>
            <a:spLocks noGrp="1"/>
          </p:cNvSpPr>
          <p:nvPr>
            <p:ph type="title"/>
          </p:nvPr>
        </p:nvSpPr>
        <p:spPr bwMode="auto">
          <a:xfrm>
            <a:off x="1057618" y="176271"/>
            <a:ext cx="7980873" cy="616944"/>
          </a:xfrm>
        </p:spPr>
        <p:txBody>
          <a:bodyPr anchor="b"/>
          <a:lstStyle>
            <a:lvl1pPr>
              <a:defRPr sz="3200"/>
            </a:lvl1pPr>
          </a:lstStyle>
          <a:p>
            <a:pPr>
              <a:defRPr/>
            </a:pPr>
            <a:r>
              <a:rPr lang="fr-FR"/>
              <a:t>Modifiez le style du titre</a:t>
            </a:r>
          </a:p>
        </p:txBody>
      </p:sp>
      <p:sp>
        <p:nvSpPr>
          <p:cNvPr id="3" name="Espace réservé pour une image  2"/>
          <p:cNvSpPr>
            <a:spLocks noGrp="1"/>
          </p:cNvSpPr>
          <p:nvPr>
            <p:ph type="pic" idx="1"/>
          </p:nvPr>
        </p:nvSpPr>
        <p:spPr bwMode="auto">
          <a:xfrm>
            <a:off x="8108414" y="2049137"/>
            <a:ext cx="3756752" cy="369065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a:defRPr/>
            </a:pPr>
            <a:endParaRPr lang="fr-FR"/>
          </a:p>
        </p:txBody>
      </p:sp>
      <p:sp>
        <p:nvSpPr>
          <p:cNvPr id="10" name="Espace réservé du contenu 9"/>
          <p:cNvSpPr>
            <a:spLocks noGrp="1"/>
          </p:cNvSpPr>
          <p:nvPr>
            <p:ph sz="quarter" idx="10"/>
          </p:nvPr>
        </p:nvSpPr>
        <p:spPr bwMode="auto">
          <a:xfrm>
            <a:off x="316524" y="1024569"/>
            <a:ext cx="7702062" cy="5442333"/>
          </a:xfrm>
        </p:spPr>
        <p:txBody>
          <a:bodyPr/>
          <a:lstStyle/>
          <a:p>
            <a:pPr lvl="0">
              <a:defRPr/>
            </a:pPr>
            <a:r>
              <a:rPr lang="fr-FR"/>
              <a:t>Modifier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p>
        </p:txBody>
      </p:sp>
      <p:sp>
        <p:nvSpPr>
          <p:cNvPr id="12" name="Espace réservé du texte 11"/>
          <p:cNvSpPr>
            <a:spLocks noGrp="1"/>
          </p:cNvSpPr>
          <p:nvPr>
            <p:ph type="body" sz="quarter" idx="11" hasCustomPrompt="1"/>
          </p:nvPr>
        </p:nvSpPr>
        <p:spPr bwMode="auto">
          <a:xfrm>
            <a:off x="8108414" y="1024569"/>
            <a:ext cx="3756752" cy="936433"/>
          </a:xfrm>
        </p:spPr>
        <p:txBody>
          <a:bodyPr>
            <a:normAutofit/>
          </a:bodyPr>
          <a:lstStyle>
            <a:lvl1pPr marL="0" indent="0" algn="ctr">
              <a:buFontTx/>
              <a:buNone/>
              <a:defRPr sz="2000">
                <a:solidFill>
                  <a:srgbClr val="666699"/>
                </a:solidFill>
                <a:latin typeface="Arial"/>
                <a:cs typeface="Arial"/>
              </a:defRPr>
            </a:lvl1pPr>
          </a:lstStyle>
          <a:p>
            <a:pPr lvl="0">
              <a:defRPr/>
            </a:pPr>
            <a:r>
              <a:rPr lang="fr-FR"/>
              <a:t>Titre image</a:t>
            </a:r>
          </a:p>
        </p:txBody>
      </p:sp>
      <p:sp>
        <p:nvSpPr>
          <p:cNvPr id="15" name="Espace réservé du texte 11"/>
          <p:cNvSpPr>
            <a:spLocks noGrp="1"/>
          </p:cNvSpPr>
          <p:nvPr>
            <p:ph type="body" sz="quarter" idx="12" hasCustomPrompt="1"/>
          </p:nvPr>
        </p:nvSpPr>
        <p:spPr bwMode="auto">
          <a:xfrm>
            <a:off x="8108414" y="5827923"/>
            <a:ext cx="3756752" cy="638979"/>
          </a:xfrm>
        </p:spPr>
        <p:txBody>
          <a:bodyPr>
            <a:normAutofit/>
          </a:bodyPr>
          <a:lstStyle>
            <a:lvl1pPr marL="0" indent="0" algn="ctr">
              <a:buFontTx/>
              <a:buNone/>
              <a:defRPr sz="1400">
                <a:solidFill>
                  <a:srgbClr val="666699"/>
                </a:solidFill>
                <a:latin typeface="Arial"/>
                <a:cs typeface="Arial"/>
              </a:defRPr>
            </a:lvl1pPr>
          </a:lstStyle>
          <a:p>
            <a:pPr lvl="0">
              <a:defRPr/>
            </a:pPr>
            <a:r>
              <a:rPr lang="fr-FR"/>
              <a:t>Source image</a:t>
            </a:r>
          </a:p>
        </p:txBody>
      </p:sp>
      <p:sp>
        <p:nvSpPr>
          <p:cNvPr id="16" name="Espace réservé de la date 15"/>
          <p:cNvSpPr>
            <a:spLocks noGrp="1"/>
          </p:cNvSpPr>
          <p:nvPr>
            <p:ph type="dt" sz="half" idx="13"/>
          </p:nvPr>
        </p:nvSpPr>
        <p:spPr bwMode="auto"/>
        <p:txBody>
          <a:bodyPr/>
          <a:lstStyle/>
          <a:p>
            <a:pPr>
              <a:defRPr/>
            </a:pPr>
            <a:endParaRPr lang="fr-FR"/>
          </a:p>
        </p:txBody>
      </p:sp>
      <p:sp>
        <p:nvSpPr>
          <p:cNvPr id="17" name="Espace réservé du pied de page 16"/>
          <p:cNvSpPr>
            <a:spLocks noGrp="1"/>
          </p:cNvSpPr>
          <p:nvPr>
            <p:ph type="ftr" sz="quarter" idx="14"/>
          </p:nvPr>
        </p:nvSpPr>
        <p:spPr bwMode="auto"/>
        <p:txBody>
          <a:bodyPr/>
          <a:lstStyle/>
          <a:p>
            <a:pPr>
              <a:defRPr/>
            </a:pPr>
            <a:endParaRPr lang="fr-FR"/>
          </a:p>
        </p:txBody>
      </p:sp>
      <p:sp>
        <p:nvSpPr>
          <p:cNvPr id="18" name="Espace réservé du numéro de diapositive 17"/>
          <p:cNvSpPr>
            <a:spLocks noGrp="1"/>
          </p:cNvSpPr>
          <p:nvPr>
            <p:ph type="sldNum" sz="quarter" idx="15"/>
          </p:nvPr>
        </p:nvSpPr>
        <p:spPr bwMode="auto"/>
        <p:txBody>
          <a:bodyPr/>
          <a:lstStyle/>
          <a:p>
            <a:pPr>
              <a:defRPr/>
            </a:pPr>
            <a:fld id="{EFD3F2C3-1F49-4AD7-8510-0CBD3E2D9D39}" type="slidenum">
              <a:rPr lang="fr-F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PhAnim="0" preserve="1" userDrawn="1">
  <p:cSld name="Texte 50 - Image 50">
    <p:spTree>
      <p:nvGrpSpPr>
        <p:cNvPr id="1" name=""/>
        <p:cNvGrpSpPr/>
        <p:nvPr/>
      </p:nvGrpSpPr>
      <p:grpSpPr bwMode="auto">
        <a:xfrm>
          <a:off x="0" y="0"/>
          <a:ext cx="0" cy="0"/>
          <a:chOff x="0" y="0"/>
          <a:chExt cx="0" cy="0"/>
        </a:xfrm>
      </p:grpSpPr>
      <p:sp>
        <p:nvSpPr>
          <p:cNvPr id="2" name="Titre 1"/>
          <p:cNvSpPr>
            <a:spLocks noGrp="1"/>
          </p:cNvSpPr>
          <p:nvPr>
            <p:ph type="title"/>
          </p:nvPr>
        </p:nvSpPr>
        <p:spPr bwMode="auto">
          <a:xfrm>
            <a:off x="1057618" y="176271"/>
            <a:ext cx="7980873" cy="616944"/>
          </a:xfrm>
        </p:spPr>
        <p:txBody>
          <a:bodyPr anchor="b"/>
          <a:lstStyle>
            <a:lvl1pPr>
              <a:defRPr sz="3200"/>
            </a:lvl1pPr>
          </a:lstStyle>
          <a:p>
            <a:pPr>
              <a:defRPr/>
            </a:pPr>
            <a:r>
              <a:rPr lang="fr-FR"/>
              <a:t>Modifiez le style du titre</a:t>
            </a:r>
          </a:p>
        </p:txBody>
      </p:sp>
      <p:sp>
        <p:nvSpPr>
          <p:cNvPr id="3" name="Espace réservé pour une image  2"/>
          <p:cNvSpPr>
            <a:spLocks noGrp="1"/>
          </p:cNvSpPr>
          <p:nvPr>
            <p:ph type="pic" idx="1"/>
          </p:nvPr>
        </p:nvSpPr>
        <p:spPr bwMode="auto">
          <a:xfrm>
            <a:off x="6158429" y="2049137"/>
            <a:ext cx="5706737" cy="369065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a:defRPr/>
            </a:pPr>
            <a:endParaRPr lang="fr-FR"/>
          </a:p>
        </p:txBody>
      </p:sp>
      <p:sp>
        <p:nvSpPr>
          <p:cNvPr id="10" name="Espace réservé du contenu 9"/>
          <p:cNvSpPr>
            <a:spLocks noGrp="1"/>
          </p:cNvSpPr>
          <p:nvPr>
            <p:ph sz="quarter" idx="10"/>
          </p:nvPr>
        </p:nvSpPr>
        <p:spPr bwMode="auto">
          <a:xfrm>
            <a:off x="316524" y="1024569"/>
            <a:ext cx="5709703" cy="5442333"/>
          </a:xfrm>
        </p:spPr>
        <p:txBody>
          <a:bodyPr/>
          <a:lstStyle/>
          <a:p>
            <a:pPr lvl="0">
              <a:defRPr/>
            </a:pPr>
            <a:r>
              <a:rPr lang="fr-FR"/>
              <a:t>Modifier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p>
        </p:txBody>
      </p:sp>
      <p:sp>
        <p:nvSpPr>
          <p:cNvPr id="12" name="Espace réservé du texte 11"/>
          <p:cNvSpPr>
            <a:spLocks noGrp="1"/>
          </p:cNvSpPr>
          <p:nvPr>
            <p:ph type="body" sz="quarter" idx="11" hasCustomPrompt="1"/>
          </p:nvPr>
        </p:nvSpPr>
        <p:spPr bwMode="auto">
          <a:xfrm>
            <a:off x="6158429" y="1024569"/>
            <a:ext cx="5706737" cy="936433"/>
          </a:xfrm>
        </p:spPr>
        <p:txBody>
          <a:bodyPr>
            <a:normAutofit/>
          </a:bodyPr>
          <a:lstStyle>
            <a:lvl1pPr marL="0" indent="0" algn="ctr">
              <a:buFontTx/>
              <a:buNone/>
              <a:defRPr sz="2000">
                <a:solidFill>
                  <a:srgbClr val="666699"/>
                </a:solidFill>
                <a:latin typeface="Arial"/>
                <a:cs typeface="Arial"/>
              </a:defRPr>
            </a:lvl1pPr>
          </a:lstStyle>
          <a:p>
            <a:pPr lvl="0">
              <a:defRPr/>
            </a:pPr>
            <a:r>
              <a:rPr lang="fr-FR"/>
              <a:t>Titre image</a:t>
            </a:r>
          </a:p>
        </p:txBody>
      </p:sp>
      <p:sp>
        <p:nvSpPr>
          <p:cNvPr id="15" name="Espace réservé du texte 11"/>
          <p:cNvSpPr>
            <a:spLocks noGrp="1"/>
          </p:cNvSpPr>
          <p:nvPr>
            <p:ph type="body" sz="quarter" idx="12" hasCustomPrompt="1"/>
          </p:nvPr>
        </p:nvSpPr>
        <p:spPr bwMode="auto">
          <a:xfrm>
            <a:off x="6158429" y="5827923"/>
            <a:ext cx="5706737" cy="638979"/>
          </a:xfrm>
        </p:spPr>
        <p:txBody>
          <a:bodyPr>
            <a:normAutofit/>
          </a:bodyPr>
          <a:lstStyle>
            <a:lvl1pPr marL="0" indent="0" algn="ctr">
              <a:buFontTx/>
              <a:buNone/>
              <a:defRPr sz="1400">
                <a:solidFill>
                  <a:srgbClr val="666699"/>
                </a:solidFill>
                <a:latin typeface="Arial"/>
                <a:cs typeface="Arial"/>
              </a:defRPr>
            </a:lvl1pPr>
          </a:lstStyle>
          <a:p>
            <a:pPr lvl="0">
              <a:defRPr/>
            </a:pPr>
            <a:r>
              <a:rPr lang="fr-FR"/>
              <a:t>Source image</a:t>
            </a:r>
          </a:p>
        </p:txBody>
      </p:sp>
      <p:sp>
        <p:nvSpPr>
          <p:cNvPr id="16" name="Espace réservé de la date 15"/>
          <p:cNvSpPr>
            <a:spLocks noGrp="1"/>
          </p:cNvSpPr>
          <p:nvPr>
            <p:ph type="dt" sz="half" idx="13"/>
          </p:nvPr>
        </p:nvSpPr>
        <p:spPr bwMode="auto"/>
        <p:txBody>
          <a:bodyPr/>
          <a:lstStyle/>
          <a:p>
            <a:pPr>
              <a:defRPr/>
            </a:pPr>
            <a:endParaRPr lang="fr-FR" dirty="0"/>
          </a:p>
        </p:txBody>
      </p:sp>
      <p:sp>
        <p:nvSpPr>
          <p:cNvPr id="17" name="Espace réservé du pied de page 16"/>
          <p:cNvSpPr>
            <a:spLocks noGrp="1"/>
          </p:cNvSpPr>
          <p:nvPr>
            <p:ph type="ftr" sz="quarter" idx="14"/>
          </p:nvPr>
        </p:nvSpPr>
        <p:spPr bwMode="auto"/>
        <p:txBody>
          <a:bodyPr/>
          <a:lstStyle/>
          <a:p>
            <a:pPr>
              <a:defRPr/>
            </a:pPr>
            <a:endParaRPr lang="fr-FR"/>
          </a:p>
        </p:txBody>
      </p:sp>
      <p:sp>
        <p:nvSpPr>
          <p:cNvPr id="18" name="Espace réservé du numéro de diapositive 17"/>
          <p:cNvSpPr>
            <a:spLocks noGrp="1"/>
          </p:cNvSpPr>
          <p:nvPr>
            <p:ph type="sldNum" sz="quarter" idx="15"/>
          </p:nvPr>
        </p:nvSpPr>
        <p:spPr bwMode="auto"/>
        <p:txBody>
          <a:bodyPr/>
          <a:lstStyle/>
          <a:p>
            <a:pPr>
              <a:defRPr/>
            </a:pPr>
            <a:fld id="{EFD3F2C3-1F49-4AD7-8510-0CBD3E2D9D39}" type="slidenum">
              <a:rPr lang="fr-F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PhAnim="0" preserve="1" userDrawn="1">
  <p:cSld name="Texte 33 - Image 66">
    <p:spTree>
      <p:nvGrpSpPr>
        <p:cNvPr id="1" name=""/>
        <p:cNvGrpSpPr/>
        <p:nvPr/>
      </p:nvGrpSpPr>
      <p:grpSpPr bwMode="auto">
        <a:xfrm>
          <a:off x="0" y="0"/>
          <a:ext cx="0" cy="0"/>
          <a:chOff x="0" y="0"/>
          <a:chExt cx="0" cy="0"/>
        </a:xfrm>
      </p:grpSpPr>
      <p:sp>
        <p:nvSpPr>
          <p:cNvPr id="2" name="Titre 1"/>
          <p:cNvSpPr>
            <a:spLocks noGrp="1"/>
          </p:cNvSpPr>
          <p:nvPr>
            <p:ph type="title"/>
          </p:nvPr>
        </p:nvSpPr>
        <p:spPr bwMode="auto">
          <a:xfrm>
            <a:off x="1057618" y="176271"/>
            <a:ext cx="7980873" cy="616944"/>
          </a:xfrm>
        </p:spPr>
        <p:txBody>
          <a:bodyPr anchor="b"/>
          <a:lstStyle>
            <a:lvl1pPr>
              <a:defRPr sz="3200"/>
            </a:lvl1pPr>
          </a:lstStyle>
          <a:p>
            <a:pPr>
              <a:defRPr/>
            </a:pPr>
            <a:r>
              <a:rPr lang="fr-FR"/>
              <a:t>Modifiez le style du titre</a:t>
            </a:r>
          </a:p>
        </p:txBody>
      </p:sp>
      <p:sp>
        <p:nvSpPr>
          <p:cNvPr id="3" name="Espace réservé pour une image  2"/>
          <p:cNvSpPr>
            <a:spLocks noGrp="1"/>
          </p:cNvSpPr>
          <p:nvPr>
            <p:ph type="pic" idx="1"/>
          </p:nvPr>
        </p:nvSpPr>
        <p:spPr bwMode="auto">
          <a:xfrm>
            <a:off x="4255477" y="2049137"/>
            <a:ext cx="7609689" cy="369065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a:defRPr/>
            </a:pPr>
            <a:endParaRPr lang="fr-FR"/>
          </a:p>
        </p:txBody>
      </p:sp>
      <p:sp>
        <p:nvSpPr>
          <p:cNvPr id="10" name="Espace réservé du contenu 9"/>
          <p:cNvSpPr>
            <a:spLocks noGrp="1"/>
          </p:cNvSpPr>
          <p:nvPr>
            <p:ph sz="quarter" idx="10"/>
          </p:nvPr>
        </p:nvSpPr>
        <p:spPr bwMode="auto">
          <a:xfrm>
            <a:off x="316525" y="1024569"/>
            <a:ext cx="3859822" cy="5442333"/>
          </a:xfrm>
        </p:spPr>
        <p:txBody>
          <a:bodyPr/>
          <a:lstStyle/>
          <a:p>
            <a:pPr lvl="0">
              <a:defRPr/>
            </a:pPr>
            <a:r>
              <a:rPr lang="fr-FR"/>
              <a:t>Modifier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p>
        </p:txBody>
      </p:sp>
      <p:sp>
        <p:nvSpPr>
          <p:cNvPr id="12" name="Espace réservé du texte 11"/>
          <p:cNvSpPr>
            <a:spLocks noGrp="1"/>
          </p:cNvSpPr>
          <p:nvPr>
            <p:ph type="body" sz="quarter" idx="11" hasCustomPrompt="1"/>
          </p:nvPr>
        </p:nvSpPr>
        <p:spPr bwMode="auto">
          <a:xfrm>
            <a:off x="4255477" y="1024569"/>
            <a:ext cx="7609689" cy="936433"/>
          </a:xfrm>
        </p:spPr>
        <p:txBody>
          <a:bodyPr>
            <a:normAutofit/>
          </a:bodyPr>
          <a:lstStyle>
            <a:lvl1pPr marL="0" indent="0" algn="ctr">
              <a:buFontTx/>
              <a:buNone/>
              <a:defRPr sz="2000">
                <a:solidFill>
                  <a:srgbClr val="666699"/>
                </a:solidFill>
                <a:latin typeface="Arial"/>
                <a:cs typeface="Arial"/>
              </a:defRPr>
            </a:lvl1pPr>
          </a:lstStyle>
          <a:p>
            <a:pPr lvl="0">
              <a:defRPr/>
            </a:pPr>
            <a:r>
              <a:rPr lang="fr-FR"/>
              <a:t>Titre image</a:t>
            </a:r>
          </a:p>
        </p:txBody>
      </p:sp>
      <p:sp>
        <p:nvSpPr>
          <p:cNvPr id="15" name="Espace réservé du texte 11"/>
          <p:cNvSpPr>
            <a:spLocks noGrp="1"/>
          </p:cNvSpPr>
          <p:nvPr>
            <p:ph type="body" sz="quarter" idx="12" hasCustomPrompt="1"/>
          </p:nvPr>
        </p:nvSpPr>
        <p:spPr bwMode="auto">
          <a:xfrm>
            <a:off x="4255477" y="5827923"/>
            <a:ext cx="7609689" cy="638979"/>
          </a:xfrm>
        </p:spPr>
        <p:txBody>
          <a:bodyPr>
            <a:normAutofit/>
          </a:bodyPr>
          <a:lstStyle>
            <a:lvl1pPr marL="0" indent="0" algn="ctr">
              <a:buFontTx/>
              <a:buNone/>
              <a:defRPr sz="1400">
                <a:solidFill>
                  <a:srgbClr val="666699"/>
                </a:solidFill>
                <a:latin typeface="Arial"/>
                <a:cs typeface="Arial"/>
              </a:defRPr>
            </a:lvl1pPr>
          </a:lstStyle>
          <a:p>
            <a:pPr lvl="0">
              <a:defRPr/>
            </a:pPr>
            <a:r>
              <a:rPr lang="fr-FR"/>
              <a:t>Source image</a:t>
            </a:r>
          </a:p>
        </p:txBody>
      </p:sp>
      <p:sp>
        <p:nvSpPr>
          <p:cNvPr id="4" name="Espace réservé de la date 3"/>
          <p:cNvSpPr>
            <a:spLocks noGrp="1"/>
          </p:cNvSpPr>
          <p:nvPr>
            <p:ph type="dt" sz="half" idx="13"/>
          </p:nvPr>
        </p:nvSpPr>
        <p:spPr/>
        <p:txBody>
          <a:bodyPr/>
          <a:lstStyle/>
          <a:p>
            <a:pPr>
              <a:defRPr/>
            </a:pPr>
            <a:endParaRPr lang="fr-FR"/>
          </a:p>
        </p:txBody>
      </p:sp>
      <p:sp>
        <p:nvSpPr>
          <p:cNvPr id="5" name="Espace réservé du pied de page 4"/>
          <p:cNvSpPr>
            <a:spLocks noGrp="1"/>
          </p:cNvSpPr>
          <p:nvPr>
            <p:ph type="ftr" sz="quarter" idx="14"/>
          </p:nvPr>
        </p:nvSpPr>
        <p:spPr/>
        <p:txBody>
          <a:bodyPr/>
          <a:lstStyle/>
          <a:p>
            <a:pPr>
              <a:defRPr/>
            </a:pPr>
            <a:endParaRPr lang="fr-FR"/>
          </a:p>
        </p:txBody>
      </p:sp>
      <p:sp>
        <p:nvSpPr>
          <p:cNvPr id="6" name="Espace réservé du numéro de diapositive 5"/>
          <p:cNvSpPr>
            <a:spLocks noGrp="1"/>
          </p:cNvSpPr>
          <p:nvPr>
            <p:ph type="sldNum" sz="quarter" idx="15"/>
          </p:nvPr>
        </p:nvSpPr>
        <p:spPr/>
        <p:txBody>
          <a:bodyPr/>
          <a:lstStyle/>
          <a:p>
            <a:pPr>
              <a:defRPr/>
            </a:pPr>
            <a:fld id="{EFD3F2C3-1F49-4AD7-8510-0CBD3E2D9D39}" type="slidenum">
              <a:rPr lang="fr-FR" smtClean="0"/>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bwMode="auto">
        <a:xfrm>
          <a:off x="0" y="0"/>
          <a:ext cx="0" cy="0"/>
          <a:chOff x="0" y="0"/>
          <a:chExt cx="0" cy="0"/>
        </a:xfrm>
      </p:grpSpPr>
      <p:sp>
        <p:nvSpPr>
          <p:cNvPr id="2" name="Espace réservé du titre 1"/>
          <p:cNvSpPr>
            <a:spLocks noGrp="1"/>
          </p:cNvSpPr>
          <p:nvPr>
            <p:ph type="title"/>
          </p:nvPr>
        </p:nvSpPr>
        <p:spPr bwMode="auto">
          <a:xfrm>
            <a:off x="1116013" y="102432"/>
            <a:ext cx="8124338" cy="718306"/>
          </a:xfrm>
          <a:prstGeom prst="rect">
            <a:avLst/>
          </a:prstGeom>
        </p:spPr>
        <p:txBody>
          <a:bodyPr vert="horz" lIns="91440" tIns="45720" rIns="91440" bIns="45720" rtlCol="0" anchor="ctr">
            <a:normAutofit/>
          </a:bodyPr>
          <a:lstStyle/>
          <a:p>
            <a:pPr>
              <a:defRPr/>
            </a:pPr>
            <a:r>
              <a:rPr lang="fr-FR" dirty="0"/>
              <a:t>Modifiez le style du titre</a:t>
            </a:r>
          </a:p>
        </p:txBody>
      </p:sp>
      <p:sp>
        <p:nvSpPr>
          <p:cNvPr id="3" name="Espace réservé du texte 2"/>
          <p:cNvSpPr>
            <a:spLocks noGrp="1"/>
          </p:cNvSpPr>
          <p:nvPr>
            <p:ph type="body" idx="1"/>
          </p:nvPr>
        </p:nvSpPr>
        <p:spPr bwMode="auto">
          <a:xfrm>
            <a:off x="572877" y="991518"/>
            <a:ext cx="11093986" cy="5185445"/>
          </a:xfrm>
          <a:prstGeom prst="rect">
            <a:avLst/>
          </a:prstGeom>
        </p:spPr>
        <p:txBody>
          <a:bodyPr vert="horz" lIns="91440" tIns="45720" rIns="91440" bIns="45720" rtlCol="0">
            <a:normAutofit/>
          </a:bodyPr>
          <a:lstStyle/>
          <a:p>
            <a:pPr lvl="0">
              <a:defRPr/>
            </a:pPr>
            <a:r>
              <a:rPr lang="fr-FR" dirty="0"/>
              <a:t>Modifier les styles du texte du masque</a:t>
            </a:r>
            <a:endParaRPr dirty="0"/>
          </a:p>
          <a:p>
            <a:pPr lvl="1">
              <a:defRPr/>
            </a:pPr>
            <a:r>
              <a:rPr lang="fr-FR" dirty="0"/>
              <a:t>Deuxième niveau</a:t>
            </a:r>
            <a:endParaRPr dirty="0"/>
          </a:p>
          <a:p>
            <a:pPr lvl="2">
              <a:defRPr/>
            </a:pPr>
            <a:r>
              <a:rPr lang="fr-FR" dirty="0"/>
              <a:t>Troisième niveau</a:t>
            </a:r>
            <a:endParaRPr dirty="0"/>
          </a:p>
          <a:p>
            <a:pPr lvl="3">
              <a:defRPr/>
            </a:pPr>
            <a:r>
              <a:rPr lang="fr-FR" dirty="0"/>
              <a:t>Quatrième niveau</a:t>
            </a:r>
            <a:endParaRPr dirty="0"/>
          </a:p>
          <a:p>
            <a:pPr lvl="4">
              <a:defRPr/>
            </a:pPr>
            <a:r>
              <a:rPr lang="fr-FR" dirty="0"/>
              <a:t>Cinquième niveau</a:t>
            </a:r>
          </a:p>
        </p:txBody>
      </p:sp>
      <p:sp>
        <p:nvSpPr>
          <p:cNvPr id="4" name="Espace réservé de la date 3"/>
          <p:cNvSpPr>
            <a:spLocks noGrp="1"/>
          </p:cNvSpPr>
          <p:nvPr>
            <p:ph type="dt" sz="half" idx="2"/>
          </p:nvPr>
        </p:nvSpPr>
        <p:spPr bwMode="auto">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fr-FR"/>
          </a:p>
        </p:txBody>
      </p:sp>
      <p:sp>
        <p:nvSpPr>
          <p:cNvPr id="5" name="Espace réservé du pied de page 4"/>
          <p:cNvSpPr>
            <a:spLocks noGrp="1"/>
          </p:cNvSpPr>
          <p:nvPr>
            <p:ph type="ftr" sz="quarter" idx="3"/>
          </p:nvPr>
        </p:nvSpPr>
        <p:spPr bwMode="auto">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fr-FR"/>
          </a:p>
        </p:txBody>
      </p:sp>
      <p:pic>
        <p:nvPicPr>
          <p:cNvPr id="7" name="Picture 8"/>
          <p:cNvPicPr>
            <a:picLocks noChangeAspect="1" noChangeArrowheads="1"/>
          </p:cNvPicPr>
          <p:nvPr userDrawn="1"/>
        </p:nvPicPr>
        <p:blipFill>
          <a:blip r:embed="rId9"/>
          <a:stretch/>
        </p:blipFill>
        <p:spPr bwMode="auto">
          <a:xfrm>
            <a:off x="52388" y="44450"/>
            <a:ext cx="1063625" cy="776288"/>
          </a:xfrm>
          <a:prstGeom prst="rect">
            <a:avLst/>
          </a:prstGeom>
          <a:noFill/>
          <a:ln>
            <a:noFill/>
          </a:ln>
          <a:effectLst/>
        </p:spPr>
      </p:pic>
      <p:pic>
        <p:nvPicPr>
          <p:cNvPr id="9" name="Image 8"/>
          <p:cNvPicPr>
            <a:picLocks noChangeAspect="1"/>
          </p:cNvPicPr>
          <p:nvPr userDrawn="1"/>
        </p:nvPicPr>
        <p:blipFill>
          <a:blip r:embed="rId10"/>
          <a:stretch/>
        </p:blipFill>
        <p:spPr bwMode="auto">
          <a:xfrm>
            <a:off x="9240350" y="102432"/>
            <a:ext cx="2951650" cy="660324"/>
          </a:xfrm>
          <a:prstGeom prst="rect">
            <a:avLst/>
          </a:prstGeom>
        </p:spPr>
      </p:pic>
      <p:sp>
        <p:nvSpPr>
          <p:cNvPr id="6" name="Espace réservé du numéro de diapositive 5"/>
          <p:cNvSpPr>
            <a:spLocks noGrp="1"/>
          </p:cNvSpPr>
          <p:nvPr>
            <p:ph type="sldNum" sz="quarter" idx="4"/>
          </p:nvPr>
        </p:nvSpPr>
        <p:spPr bwMode="auto">
          <a:xfrm>
            <a:off x="8610600" y="6356350"/>
            <a:ext cx="3221516" cy="365125"/>
          </a:xfrm>
          <a:prstGeom prst="rect">
            <a:avLst/>
          </a:prstGeom>
        </p:spPr>
        <p:txBody>
          <a:bodyPr vert="horz" lIns="91440" tIns="45720" rIns="91440" bIns="45720" rtlCol="0" anchor="ctr"/>
          <a:lstStyle>
            <a:lvl1pPr algn="r">
              <a:defRPr sz="2000">
                <a:solidFill>
                  <a:schemeClr val="tx1">
                    <a:tint val="75000"/>
                  </a:schemeClr>
                </a:solidFill>
              </a:defRPr>
            </a:lvl1pPr>
          </a:lstStyle>
          <a:p>
            <a:pPr>
              <a:defRPr/>
            </a:pPr>
            <a:fld id="{EFD3F2C3-1F49-4AD7-8510-0CBD3E2D9D39}" type="slidenum">
              <a:rPr lang="fr-F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6" r:id="rId4"/>
    <p:sldLayoutId id="2147483653" r:id="rId5"/>
    <p:sldLayoutId id="2147483654" r:id="rId6"/>
    <p:sldLayoutId id="2147483655" r:id="rId7"/>
  </p:sldLayoutIdLst>
  <p:hf hdr="0" ftr="0" dt="0"/>
  <p:txStyles>
    <p:titleStyle>
      <a:lvl1pPr algn="l" defTabSz="914400">
        <a:lnSpc>
          <a:spcPct val="90000"/>
        </a:lnSpc>
        <a:spcBef>
          <a:spcPts val="0"/>
        </a:spcBef>
        <a:buNone/>
        <a:defRPr sz="4400" b="1">
          <a:solidFill>
            <a:srgbClr val="666699"/>
          </a:solidFill>
          <a:latin typeface="+mj-lt"/>
          <a:ea typeface="+mj-ea"/>
          <a:cs typeface="+mj-cs"/>
        </a:defRPr>
      </a:lvl1pPr>
    </p:titleStyle>
    <p:bodyStyle>
      <a:lvl1pPr marL="228600" indent="-228600" algn="l" defTabSz="914400">
        <a:lnSpc>
          <a:spcPct val="90000"/>
        </a:lnSpc>
        <a:spcBef>
          <a:spcPts val="1000"/>
        </a:spcBef>
        <a:buFont typeface="Arial"/>
        <a:buChar char="•"/>
        <a:defRPr sz="2800">
          <a:solidFill>
            <a:schemeClr val="tx1"/>
          </a:solidFill>
          <a:latin typeface="+mn-lt"/>
          <a:ea typeface="+mn-ea"/>
          <a:cs typeface="+mn-cs"/>
        </a:defRPr>
      </a:lvl1pPr>
      <a:lvl2pPr marL="685800" indent="-228600" algn="l" defTabSz="914400">
        <a:lnSpc>
          <a:spcPct val="90000"/>
        </a:lnSpc>
        <a:spcBef>
          <a:spcPts val="500"/>
        </a:spcBef>
        <a:buFont typeface="Arial"/>
        <a:buChar char="•"/>
        <a:defRPr sz="2400">
          <a:solidFill>
            <a:schemeClr val="tx1"/>
          </a:solidFill>
          <a:latin typeface="+mn-lt"/>
          <a:ea typeface="+mn-ea"/>
          <a:cs typeface="+mn-cs"/>
        </a:defRPr>
      </a:lvl2pPr>
      <a:lvl3pPr marL="1143000" indent="-228600" algn="l" defTabSz="914400">
        <a:lnSpc>
          <a:spcPct val="90000"/>
        </a:lnSpc>
        <a:spcBef>
          <a:spcPts val="500"/>
        </a:spcBef>
        <a:buFont typeface="Arial"/>
        <a:buChar char="•"/>
        <a:defRPr sz="2000">
          <a:solidFill>
            <a:schemeClr val="tx1"/>
          </a:solidFill>
          <a:latin typeface="+mn-lt"/>
          <a:ea typeface="+mn-ea"/>
          <a:cs typeface="+mn-cs"/>
        </a:defRPr>
      </a:lvl3pPr>
      <a:lvl4pPr marL="1600200" indent="-228600" algn="l" defTabSz="914400">
        <a:lnSpc>
          <a:spcPct val="90000"/>
        </a:lnSpc>
        <a:spcBef>
          <a:spcPts val="500"/>
        </a:spcBef>
        <a:buFont typeface="Arial"/>
        <a:buChar char="•"/>
        <a:defRPr sz="1800">
          <a:solidFill>
            <a:schemeClr val="tx1"/>
          </a:solidFill>
          <a:latin typeface="+mn-lt"/>
          <a:ea typeface="+mn-ea"/>
          <a:cs typeface="+mn-cs"/>
        </a:defRPr>
      </a:lvl4pPr>
      <a:lvl5pPr marL="2057400" indent="-228600" algn="l" defTabSz="914400">
        <a:lnSpc>
          <a:spcPct val="90000"/>
        </a:lnSpc>
        <a:spcBef>
          <a:spcPts val="500"/>
        </a:spcBef>
        <a:buFont typeface="Arial"/>
        <a:buChar char="•"/>
        <a:defRPr sz="1800">
          <a:solidFill>
            <a:schemeClr val="tx1"/>
          </a:solidFill>
          <a:latin typeface="+mn-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p:bodyStyle>
    <p:otherStyle>
      <a:defPPr>
        <a:defRPr lang="fr-FR"/>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3" name="Titre 2"/>
          <p:cNvSpPr>
            <a:spLocks noGrp="1"/>
          </p:cNvSpPr>
          <p:nvPr>
            <p:ph type="ctrTitle"/>
          </p:nvPr>
        </p:nvSpPr>
        <p:spPr>
          <a:xfrm>
            <a:off x="381741" y="2272683"/>
            <a:ext cx="11390050" cy="976544"/>
          </a:xfrm>
        </p:spPr>
        <p:txBody>
          <a:bodyPr>
            <a:normAutofit fontScale="90000"/>
          </a:bodyPr>
          <a:lstStyle/>
          <a:p>
            <a:r>
              <a:rPr lang="fr-FR" sz="3600" dirty="0">
                <a:solidFill>
                  <a:schemeClr val="accent1"/>
                </a:solidFill>
              </a:rPr>
              <a:t>Séminaire résidentiel </a:t>
            </a:r>
            <a:r>
              <a:rPr lang="fr-FR" sz="3600" dirty="0" smtClean="0">
                <a:solidFill>
                  <a:schemeClr val="accent1"/>
                </a:solidFill>
              </a:rPr>
              <a:t>2025 de la Fédération </a:t>
            </a:r>
            <a:r>
              <a:rPr lang="fr-FR" sz="3600" dirty="0" err="1" smtClean="0">
                <a:solidFill>
                  <a:schemeClr val="accent1"/>
                </a:solidFill>
              </a:rPr>
              <a:t>MOSaR</a:t>
            </a:r>
            <a:r>
              <a:rPr lang="fr-FR" sz="3600" dirty="0" smtClean="0">
                <a:solidFill>
                  <a:schemeClr val="accent1"/>
                </a:solidFill>
              </a:rPr>
              <a:t/>
            </a:r>
            <a:br>
              <a:rPr lang="fr-FR" sz="3600" dirty="0" smtClean="0">
                <a:solidFill>
                  <a:schemeClr val="accent1"/>
                </a:solidFill>
              </a:rPr>
            </a:br>
            <a:r>
              <a:rPr lang="fr-FR" sz="3600" dirty="0" smtClean="0">
                <a:solidFill>
                  <a:schemeClr val="accent1"/>
                </a:solidFill>
              </a:rPr>
              <a:t>Mobilités et Sécurité routière</a:t>
            </a:r>
            <a:endParaRPr lang="fr-FR" sz="3600" dirty="0">
              <a:solidFill>
                <a:schemeClr val="accent1"/>
              </a:solidFill>
            </a:endParaRPr>
          </a:p>
        </p:txBody>
      </p:sp>
      <p:sp>
        <p:nvSpPr>
          <p:cNvPr id="4" name="Sous-titre 3"/>
          <p:cNvSpPr>
            <a:spLocks noGrp="1"/>
          </p:cNvSpPr>
          <p:nvPr>
            <p:ph type="subTitle" idx="1"/>
          </p:nvPr>
        </p:nvSpPr>
        <p:spPr>
          <a:xfrm>
            <a:off x="1083075" y="4385568"/>
            <a:ext cx="9854213" cy="872231"/>
          </a:xfrm>
        </p:spPr>
        <p:txBody>
          <a:bodyPr>
            <a:normAutofit/>
          </a:bodyPr>
          <a:lstStyle/>
          <a:p>
            <a:r>
              <a:rPr lang="fr-FR" sz="4000" dirty="0" smtClean="0">
                <a:solidFill>
                  <a:schemeClr val="accent4">
                    <a:lumMod val="20000"/>
                    <a:lumOff val="80000"/>
                  </a:schemeClr>
                </a:solidFill>
              </a:rPr>
              <a:t>Les priorités de recherche en sécurité routière</a:t>
            </a:r>
            <a:endParaRPr lang="fr-FR" sz="4000" dirty="0">
              <a:solidFill>
                <a:schemeClr val="accent4">
                  <a:lumMod val="20000"/>
                  <a:lumOff val="80000"/>
                </a:schemeClr>
              </a:solidFill>
            </a:endParaRPr>
          </a:p>
        </p:txBody>
      </p:sp>
    </p:spTree>
  </p:cSld>
  <p:clrMapOvr>
    <a:masterClrMapping/>
  </p:clrMapOvr>
  <mc:AlternateContent xmlns:mc="http://schemas.openxmlformats.org/markup-compatibility/2006" xmlns:p14="http://schemas.microsoft.com/office/powerpoint/2010/main">
    <mc:Choice Requires="p14">
      <p:transition p14:dur="0" advTm="7051"/>
    </mc:Choice>
    <mc:Fallback xmlns="" xmlns:m="http://schemas.openxmlformats.org/officeDocument/2006/math" xmlns:w="http://schemas.openxmlformats.org/wordprocessingml/2006/main">
      <p:transition advClick="1" advTm="7051"/>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Projets soutenus en 2025 par la DSR</a:t>
            </a:r>
          </a:p>
        </p:txBody>
      </p:sp>
      <p:sp>
        <p:nvSpPr>
          <p:cNvPr id="3" name="Espace réservé du numéro de diapositive 2"/>
          <p:cNvSpPr>
            <a:spLocks noGrp="1"/>
          </p:cNvSpPr>
          <p:nvPr>
            <p:ph type="sldNum" sz="quarter" idx="12"/>
          </p:nvPr>
        </p:nvSpPr>
        <p:spPr/>
        <p:txBody>
          <a:bodyPr/>
          <a:lstStyle/>
          <a:p>
            <a:pPr>
              <a:defRPr/>
            </a:pPr>
            <a:fld id="{EFD3F2C3-1F49-4AD7-8510-0CBD3E2D9D39}" type="slidenum">
              <a:rPr lang="fr-FR" smtClean="0"/>
              <a:t>10</a:t>
            </a:fld>
            <a:endParaRPr lang="fr-FR"/>
          </a:p>
        </p:txBody>
      </p:sp>
      <p:sp>
        <p:nvSpPr>
          <p:cNvPr id="4" name="ZoneTexte 3"/>
          <p:cNvSpPr txBox="1"/>
          <p:nvPr/>
        </p:nvSpPr>
        <p:spPr>
          <a:xfrm>
            <a:off x="550506" y="1362269"/>
            <a:ext cx="10450285" cy="5632311"/>
          </a:xfrm>
          <a:prstGeom prst="rect">
            <a:avLst/>
          </a:prstGeom>
          <a:noFill/>
        </p:spPr>
        <p:txBody>
          <a:bodyPr wrap="square" rtlCol="0">
            <a:spAutoFit/>
          </a:bodyPr>
          <a:lstStyle/>
          <a:p>
            <a:pPr algn="ctr"/>
            <a:r>
              <a:rPr lang="fr-FR" sz="3600" b="1" u="sng" dirty="0" smtClean="0"/>
              <a:t>Mobilités douces et actives </a:t>
            </a:r>
          </a:p>
          <a:p>
            <a:endParaRPr lang="fr-FR" sz="800" dirty="0" smtClean="0"/>
          </a:p>
          <a:p>
            <a:pPr marL="285750" indent="-285750" algn="just">
              <a:buFont typeface="Wingdings" panose="05000000000000000000" pitchFamily="2" charset="2"/>
              <a:buChar char="§"/>
            </a:pPr>
            <a:endParaRPr lang="fr-FR" sz="1600" b="1" dirty="0" smtClean="0"/>
          </a:p>
          <a:p>
            <a:pPr marL="285750" indent="-285750" algn="just">
              <a:buFont typeface="Wingdings" panose="05000000000000000000" pitchFamily="2" charset="2"/>
              <a:buChar char="§"/>
            </a:pPr>
            <a:r>
              <a:rPr lang="fr-FR" sz="1600" b="1" dirty="0" smtClean="0"/>
              <a:t>Indicateurs </a:t>
            </a:r>
            <a:r>
              <a:rPr lang="fr-FR" sz="1600" b="1" dirty="0"/>
              <a:t>vélo régionaux et </a:t>
            </a:r>
            <a:r>
              <a:rPr lang="fr-FR" sz="1600" b="1" dirty="0" smtClean="0"/>
              <a:t>nationaux (IFPEN) :</a:t>
            </a:r>
            <a:r>
              <a:rPr lang="fr-FR" sz="1600" dirty="0"/>
              <a:t> </a:t>
            </a:r>
            <a:r>
              <a:rPr lang="fr-FR" sz="1600" dirty="0" smtClean="0"/>
              <a:t>estimer </a:t>
            </a:r>
            <a:r>
              <a:rPr lang="fr-FR" sz="1600" dirty="0"/>
              <a:t>le nombre de trajets et les kilomètres parcourus à vélo, sur une année, aux échelles nationale et </a:t>
            </a:r>
            <a:r>
              <a:rPr lang="fr-FR" sz="1600" dirty="0" smtClean="0"/>
              <a:t>régionale ; et estimer </a:t>
            </a:r>
            <a:r>
              <a:rPr lang="fr-FR" sz="1600" dirty="0"/>
              <a:t>la distance et le nombre de trajets par type d’aménagement cyclable, selon la période, le type de vélos, les lieux.</a:t>
            </a:r>
            <a:r>
              <a:rPr lang="fr-FR" sz="1600" b="1" dirty="0" smtClean="0"/>
              <a:t> </a:t>
            </a:r>
          </a:p>
          <a:p>
            <a:pPr marL="285750" indent="-285750" algn="just">
              <a:buFont typeface="Wingdings" panose="05000000000000000000" pitchFamily="2" charset="2"/>
              <a:buChar char="§"/>
            </a:pPr>
            <a:endParaRPr lang="fr-FR" sz="1600" b="1" dirty="0"/>
          </a:p>
          <a:p>
            <a:pPr marL="285750" indent="-285750" algn="just">
              <a:buFont typeface="Wingdings" panose="05000000000000000000" pitchFamily="2" charset="2"/>
              <a:buChar char="§"/>
            </a:pPr>
            <a:r>
              <a:rPr lang="fr-FR" sz="1600" b="1" dirty="0"/>
              <a:t>Sécurité des </a:t>
            </a:r>
            <a:r>
              <a:rPr lang="fr-FR" sz="1600" b="1" dirty="0" smtClean="0"/>
              <a:t>piétons </a:t>
            </a:r>
            <a:r>
              <a:rPr lang="fr-FR" sz="1600" b="1" dirty="0"/>
              <a:t>et des </a:t>
            </a:r>
            <a:r>
              <a:rPr lang="fr-FR" sz="1600" b="1" dirty="0" smtClean="0"/>
              <a:t>cyclistes </a:t>
            </a:r>
            <a:r>
              <a:rPr lang="fr-FR" sz="1600" b="1" dirty="0"/>
              <a:t>dans des contextes à fort </a:t>
            </a:r>
            <a:r>
              <a:rPr lang="fr-FR" sz="1600" b="1" dirty="0" smtClean="0"/>
              <a:t>flux (Spicy-Flow) </a:t>
            </a:r>
            <a:r>
              <a:rPr lang="fr-FR" sz="1600" b="1" dirty="0"/>
              <a:t>: </a:t>
            </a:r>
            <a:r>
              <a:rPr lang="fr-FR" sz="1600" dirty="0" smtClean="0"/>
              <a:t>étudier </a:t>
            </a:r>
            <a:r>
              <a:rPr lang="fr-FR" sz="1600" dirty="0"/>
              <a:t>les effets des configurations d’aménagements cyclables sur la sécurité et le confort des </a:t>
            </a:r>
            <a:r>
              <a:rPr lang="fr-FR" sz="1600" dirty="0" smtClean="0"/>
              <a:t>cyclistes ;</a:t>
            </a:r>
            <a:r>
              <a:rPr lang="fr-FR" sz="1600" dirty="0"/>
              <a:t> </a:t>
            </a:r>
            <a:r>
              <a:rPr lang="fr-FR" sz="1600" dirty="0" smtClean="0"/>
              <a:t>et mesurer </a:t>
            </a:r>
            <a:r>
              <a:rPr lang="fr-FR" sz="1600" dirty="0"/>
              <a:t>les effets de ces aménagements sur les comportements et la sécurité des interactions avec les autres usagers, notamment les piétons</a:t>
            </a:r>
            <a:r>
              <a:rPr lang="fr-FR" sz="1600" dirty="0" smtClean="0"/>
              <a:t>.</a:t>
            </a:r>
          </a:p>
          <a:p>
            <a:pPr marL="285750" indent="-285750" algn="just">
              <a:buFont typeface="Wingdings" panose="05000000000000000000" pitchFamily="2" charset="2"/>
              <a:buChar char="§"/>
            </a:pPr>
            <a:endParaRPr lang="fr-FR" sz="1600" dirty="0"/>
          </a:p>
          <a:p>
            <a:pPr marL="285750" indent="-285750" algn="just">
              <a:buFont typeface="Wingdings" panose="05000000000000000000" pitchFamily="2" charset="2"/>
              <a:buChar char="§"/>
            </a:pPr>
            <a:r>
              <a:rPr lang="fr-FR" sz="1600" b="1" dirty="0"/>
              <a:t>Sécurité des </a:t>
            </a:r>
            <a:r>
              <a:rPr lang="fr-FR" sz="1600" b="1" dirty="0" smtClean="0"/>
              <a:t>piétons </a:t>
            </a:r>
            <a:r>
              <a:rPr lang="fr-FR" sz="1600" b="1" dirty="0"/>
              <a:t>et </a:t>
            </a:r>
            <a:r>
              <a:rPr lang="fr-FR" sz="1600" b="1" dirty="0" smtClean="0"/>
              <a:t>électrification </a:t>
            </a:r>
            <a:r>
              <a:rPr lang="fr-FR" sz="1600" b="1" dirty="0"/>
              <a:t>des </a:t>
            </a:r>
            <a:r>
              <a:rPr lang="fr-FR" sz="1600" b="1" dirty="0" smtClean="0"/>
              <a:t>engins </a:t>
            </a:r>
            <a:r>
              <a:rPr lang="fr-FR" sz="1600" b="1" dirty="0"/>
              <a:t>de déplacement (SPEED) : </a:t>
            </a:r>
            <a:r>
              <a:rPr lang="fr-FR" sz="1600" dirty="0" smtClean="0"/>
              <a:t>étudier </a:t>
            </a:r>
            <a:r>
              <a:rPr lang="fr-FR" sz="1600" dirty="0"/>
              <a:t>la mobilité des piétons en zone urbaine partagée pour définir les scénarios probables et profils lésionnels spécifiques, les facteurs humains et mécanismes d’accidents, les comportements des </a:t>
            </a:r>
            <a:r>
              <a:rPr lang="fr-FR" sz="1600" dirty="0" smtClean="0"/>
              <a:t>usagers / véhicules </a:t>
            </a:r>
            <a:r>
              <a:rPr lang="fr-FR" sz="1600" dirty="0"/>
              <a:t>concernés, la perception des piétons, et quantifier les risques dans les conditions des scénarios identifiés.</a:t>
            </a:r>
          </a:p>
          <a:p>
            <a:pPr marL="285750" indent="-285750">
              <a:buFont typeface="Arial" panose="020B0604020202020204" pitchFamily="34" charset="0"/>
              <a:buChar char="•"/>
            </a:pPr>
            <a:endParaRPr lang="fr-FR" dirty="0" smtClean="0"/>
          </a:p>
          <a:p>
            <a:endParaRPr lang="fr-FR" dirty="0"/>
          </a:p>
          <a:p>
            <a:endParaRPr lang="fr-FR" dirty="0" smtClean="0"/>
          </a:p>
          <a:p>
            <a:endParaRPr lang="fr-FR" dirty="0"/>
          </a:p>
          <a:p>
            <a:endParaRPr lang="fr-FR" dirty="0" smtClean="0"/>
          </a:p>
          <a:p>
            <a:endParaRPr lang="fr-FR" dirty="0"/>
          </a:p>
        </p:txBody>
      </p:sp>
    </p:spTree>
    <p:extLst>
      <p:ext uri="{BB962C8B-B14F-4D97-AF65-F5344CB8AC3E}">
        <p14:creationId xmlns:p14="http://schemas.microsoft.com/office/powerpoint/2010/main" val="40127901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Projets soutenus en 2025 par la DSR</a:t>
            </a:r>
          </a:p>
        </p:txBody>
      </p:sp>
      <p:sp>
        <p:nvSpPr>
          <p:cNvPr id="3" name="Espace réservé du numéro de diapositive 2"/>
          <p:cNvSpPr>
            <a:spLocks noGrp="1"/>
          </p:cNvSpPr>
          <p:nvPr>
            <p:ph type="sldNum" sz="quarter" idx="12"/>
          </p:nvPr>
        </p:nvSpPr>
        <p:spPr/>
        <p:txBody>
          <a:bodyPr/>
          <a:lstStyle/>
          <a:p>
            <a:pPr>
              <a:defRPr/>
            </a:pPr>
            <a:fld id="{EFD3F2C3-1F49-4AD7-8510-0CBD3E2D9D39}" type="slidenum">
              <a:rPr lang="fr-FR" smtClean="0"/>
              <a:t>11</a:t>
            </a:fld>
            <a:endParaRPr lang="fr-FR"/>
          </a:p>
        </p:txBody>
      </p:sp>
      <p:sp>
        <p:nvSpPr>
          <p:cNvPr id="5" name="ZoneTexte 4"/>
          <p:cNvSpPr txBox="1"/>
          <p:nvPr/>
        </p:nvSpPr>
        <p:spPr>
          <a:xfrm>
            <a:off x="485192" y="820738"/>
            <a:ext cx="10711543" cy="8371523"/>
          </a:xfrm>
          <a:prstGeom prst="rect">
            <a:avLst/>
          </a:prstGeom>
          <a:noFill/>
        </p:spPr>
        <p:txBody>
          <a:bodyPr wrap="square" rtlCol="0">
            <a:spAutoFit/>
          </a:bodyPr>
          <a:lstStyle/>
          <a:p>
            <a:pPr algn="ctr"/>
            <a:r>
              <a:rPr lang="fr-FR" sz="3600" b="1" u="sng" dirty="0" smtClean="0"/>
              <a:t>Les évolutions du véhicule </a:t>
            </a:r>
          </a:p>
          <a:p>
            <a:endParaRPr lang="fr-FR" sz="800" dirty="0" smtClean="0"/>
          </a:p>
          <a:p>
            <a:r>
              <a:rPr lang="fr-FR" sz="2000" b="1" i="1" dirty="0" smtClean="0"/>
              <a:t>Dispositifs d’aide à la conduite </a:t>
            </a:r>
          </a:p>
          <a:p>
            <a:pPr marL="285750" indent="-285750" algn="just">
              <a:buFont typeface="Wingdings" panose="05000000000000000000" pitchFamily="2" charset="2"/>
              <a:buChar char="§"/>
            </a:pPr>
            <a:r>
              <a:rPr lang="fr-FR" sz="1600" b="1" dirty="0"/>
              <a:t>Étude de l’adoption et de l’ergonomie des ADAS chez les personnes âgées (ADAS et Âges) : </a:t>
            </a:r>
            <a:r>
              <a:rPr lang="fr-FR" sz="1600" dirty="0" smtClean="0"/>
              <a:t>étudier </a:t>
            </a:r>
            <a:r>
              <a:rPr lang="fr-FR" sz="1600" dirty="0"/>
              <a:t>l’adoption et l’accessibilité des systèmes ADAS selon différents profils d’utilisateurs, en particulier les jeunes conducteurs et les seniors, afin d’identifier les freins et leviers à leur intégration dans la conduite quotidienne, et ainsi effectuer des recommandations concrètes pour améliorer les IHM des ADAS et favoriser leur inclusion chez les personnes âgées. </a:t>
            </a:r>
            <a:endParaRPr lang="fr-FR" sz="1600" dirty="0" smtClean="0"/>
          </a:p>
          <a:p>
            <a:pPr marL="285750" indent="-285750" algn="just">
              <a:buFont typeface="Wingdings" panose="05000000000000000000" pitchFamily="2" charset="2"/>
              <a:buChar char="§"/>
            </a:pPr>
            <a:endParaRPr lang="fr-FR" sz="800" dirty="0"/>
          </a:p>
          <a:p>
            <a:pPr marL="285750" indent="-285750" algn="just">
              <a:buFont typeface="Wingdings" panose="05000000000000000000" pitchFamily="2" charset="2"/>
              <a:buChar char="§"/>
            </a:pPr>
            <a:r>
              <a:rPr lang="fr-FR" sz="1600" b="1" dirty="0"/>
              <a:t>Robustesse de la délégation de conduite en cas de conditions routières complexes </a:t>
            </a:r>
            <a:r>
              <a:rPr lang="fr-FR" sz="1600" b="1" dirty="0" smtClean="0"/>
              <a:t>(</a:t>
            </a:r>
            <a:r>
              <a:rPr lang="fr-FR" sz="1600" b="1" dirty="0"/>
              <a:t>Road Driving) : </a:t>
            </a:r>
            <a:r>
              <a:rPr lang="fr-FR" sz="1600" dirty="0" smtClean="0"/>
              <a:t>définir </a:t>
            </a:r>
            <a:r>
              <a:rPr lang="fr-FR" sz="1600" dirty="0"/>
              <a:t>les exigences et les critères objectifs pour valider les systèmes ADAS sur route dans des conditions de conduite complexes</a:t>
            </a:r>
            <a:r>
              <a:rPr lang="fr-FR" sz="1600" dirty="0" smtClean="0"/>
              <a:t>.</a:t>
            </a:r>
          </a:p>
          <a:p>
            <a:pPr marL="285750" indent="-285750" algn="just">
              <a:buFont typeface="Wingdings" panose="05000000000000000000" pitchFamily="2" charset="2"/>
              <a:buChar char="§"/>
            </a:pPr>
            <a:endParaRPr lang="fr-FR" sz="800" dirty="0"/>
          </a:p>
          <a:p>
            <a:pPr marL="285750" indent="-285750" algn="just">
              <a:buFont typeface="Wingdings" panose="05000000000000000000" pitchFamily="2" charset="2"/>
              <a:buChar char="§"/>
            </a:pPr>
            <a:r>
              <a:rPr lang="fr-FR" sz="1600" b="1" dirty="0"/>
              <a:t>Etude des impacts des conditions climatiques </a:t>
            </a:r>
            <a:r>
              <a:rPr lang="fr-FR" sz="1600" b="1" dirty="0" smtClean="0"/>
              <a:t>sur </a:t>
            </a:r>
            <a:r>
              <a:rPr lang="fr-FR" sz="1600" b="1" dirty="0"/>
              <a:t>les performances des capteurs </a:t>
            </a:r>
            <a:r>
              <a:rPr lang="fr-FR" sz="1600" b="1" dirty="0" smtClean="0"/>
              <a:t>du véhicule </a:t>
            </a:r>
            <a:r>
              <a:rPr lang="fr-FR" sz="1600" b="1" dirty="0"/>
              <a:t>en délégation de </a:t>
            </a:r>
            <a:r>
              <a:rPr lang="fr-FR" sz="1600" b="1" dirty="0" smtClean="0"/>
              <a:t>conduite (WeatherSafe) </a:t>
            </a:r>
            <a:r>
              <a:rPr lang="fr-FR" sz="1600" b="1" dirty="0"/>
              <a:t>: </a:t>
            </a:r>
            <a:r>
              <a:rPr lang="fr-FR" sz="1600" dirty="0" smtClean="0"/>
              <a:t>améliorer </a:t>
            </a:r>
            <a:r>
              <a:rPr lang="fr-FR" sz="1600" dirty="0"/>
              <a:t>les performances des systèmes d’aide à la conduite sous conditions météorologiques dégradées</a:t>
            </a:r>
            <a:r>
              <a:rPr lang="fr-FR" sz="1600" dirty="0" smtClean="0"/>
              <a:t>.</a:t>
            </a:r>
          </a:p>
          <a:p>
            <a:pPr marL="285750" indent="-285750" algn="just">
              <a:buFont typeface="Wingdings" panose="05000000000000000000" pitchFamily="2" charset="2"/>
              <a:buChar char="§"/>
            </a:pPr>
            <a:endParaRPr lang="fr-FR" sz="800" dirty="0"/>
          </a:p>
          <a:p>
            <a:pPr algn="just"/>
            <a:r>
              <a:rPr lang="fr-FR" sz="2000" b="1" i="1" dirty="0" smtClean="0"/>
              <a:t>Véhicules intermédiaires et voiturettes </a:t>
            </a:r>
          </a:p>
          <a:p>
            <a:pPr algn="just"/>
            <a:endParaRPr lang="fr-FR" sz="800" dirty="0"/>
          </a:p>
          <a:p>
            <a:pPr marL="285750" indent="-285750" algn="just">
              <a:buFont typeface="Wingdings" panose="05000000000000000000" pitchFamily="2" charset="2"/>
              <a:buChar char="§"/>
            </a:pPr>
            <a:r>
              <a:rPr lang="fr-FR" sz="1600" b="1" dirty="0"/>
              <a:t>Sécurité et Mobilité des Voiturettes (SMoVe) : </a:t>
            </a:r>
            <a:r>
              <a:rPr lang="fr-FR" sz="1600" dirty="0" smtClean="0"/>
              <a:t>connaissance </a:t>
            </a:r>
            <a:r>
              <a:rPr lang="fr-FR" sz="1600" dirty="0"/>
              <a:t>sur les voiturettes, notamment sur les aspects de sécurité (accidents avérés, risque ressenti) ainsi que des usagers (profils, pratiques de conduites, relation au </a:t>
            </a:r>
            <a:r>
              <a:rPr lang="fr-FR" sz="1600" dirty="0" smtClean="0"/>
              <a:t>risque) </a:t>
            </a:r>
            <a:r>
              <a:rPr lang="fr-FR" sz="1600" dirty="0"/>
              <a:t>et des usages (géographie des usagers, articulation avec les autres modes de </a:t>
            </a:r>
            <a:r>
              <a:rPr lang="fr-FR" sz="1600" dirty="0" smtClean="0"/>
              <a:t>transport).</a:t>
            </a:r>
          </a:p>
          <a:p>
            <a:pPr marL="285750" indent="-285750" algn="just">
              <a:buFont typeface="Wingdings" panose="05000000000000000000" pitchFamily="2" charset="2"/>
              <a:buChar char="§"/>
            </a:pPr>
            <a:endParaRPr lang="fr-FR" sz="800" dirty="0" smtClean="0"/>
          </a:p>
          <a:p>
            <a:pPr marL="285750" indent="-285750" algn="just">
              <a:buFont typeface="Wingdings" panose="05000000000000000000" pitchFamily="2" charset="2"/>
              <a:buChar char="§"/>
            </a:pPr>
            <a:r>
              <a:rPr lang="fr-FR" sz="1600" b="1" dirty="0"/>
              <a:t>Véhicules </a:t>
            </a:r>
            <a:r>
              <a:rPr lang="fr-FR" sz="1600" b="1" dirty="0" smtClean="0"/>
              <a:t>intermédiaires </a:t>
            </a:r>
            <a:r>
              <a:rPr lang="fr-FR" sz="1600" b="1" dirty="0"/>
              <a:t>: t</a:t>
            </a:r>
            <a:r>
              <a:rPr lang="fr-FR" sz="1600" b="1" dirty="0" smtClean="0"/>
              <a:t>ypologie</a:t>
            </a:r>
            <a:r>
              <a:rPr lang="fr-FR" sz="1600" b="1" dirty="0"/>
              <a:t>, </a:t>
            </a:r>
            <a:r>
              <a:rPr lang="fr-FR" sz="1600" b="1" dirty="0" smtClean="0"/>
              <a:t>analyse </a:t>
            </a:r>
            <a:r>
              <a:rPr lang="fr-FR" sz="1600" b="1" dirty="0"/>
              <a:t>de la </a:t>
            </a:r>
            <a:r>
              <a:rPr lang="fr-FR" sz="1600" b="1" dirty="0" smtClean="0"/>
              <a:t>vitesse </a:t>
            </a:r>
            <a:r>
              <a:rPr lang="fr-FR" sz="1600" b="1" dirty="0"/>
              <a:t>et interactions (VITAVI) : </a:t>
            </a:r>
            <a:r>
              <a:rPr lang="fr-FR" sz="1600" dirty="0"/>
              <a:t>Apporter des réponses aux enjeux des véhicules intermédiaires, en se concentrant sur les vitesses pratiquées et les interactions avec les autres usagers de la </a:t>
            </a:r>
            <a:r>
              <a:rPr lang="fr-FR" sz="1600" dirty="0" smtClean="0"/>
              <a:t>route; et éclairer </a:t>
            </a:r>
            <a:r>
              <a:rPr lang="fr-FR" sz="1600" dirty="0"/>
              <a:t>les choix des décideurs publics en matière de réglementation, de sensibilisation et d’aménagement, dans la perspective de l’essor attendu des véhicules intermédiaires dans les années à venir.</a:t>
            </a:r>
            <a:endParaRPr lang="fr-FR" sz="1600" dirty="0" smtClean="0"/>
          </a:p>
          <a:p>
            <a:pPr algn="just"/>
            <a:endParaRPr lang="fr-FR" sz="1600" dirty="0"/>
          </a:p>
          <a:p>
            <a:pPr algn="just"/>
            <a:endParaRPr lang="fr-FR" sz="1600" dirty="0" smtClean="0"/>
          </a:p>
          <a:p>
            <a:pPr algn="just"/>
            <a:endParaRPr lang="fr-FR" dirty="0"/>
          </a:p>
          <a:p>
            <a:pPr algn="just"/>
            <a:endParaRPr lang="fr-FR" dirty="0"/>
          </a:p>
          <a:p>
            <a:endParaRPr lang="fr-FR" dirty="0" smtClean="0"/>
          </a:p>
          <a:p>
            <a:endParaRPr lang="fr-FR" dirty="0" smtClean="0"/>
          </a:p>
          <a:p>
            <a:endParaRPr lang="fr-FR" dirty="0" smtClean="0"/>
          </a:p>
          <a:p>
            <a:endParaRPr lang="fr-FR" dirty="0" smtClean="0"/>
          </a:p>
          <a:p>
            <a:endParaRPr lang="fr-FR" dirty="0"/>
          </a:p>
        </p:txBody>
      </p:sp>
    </p:spTree>
    <p:extLst>
      <p:ext uri="{BB962C8B-B14F-4D97-AF65-F5344CB8AC3E}">
        <p14:creationId xmlns:p14="http://schemas.microsoft.com/office/powerpoint/2010/main" val="11125358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Projets soutenus en 2025 par la DSR</a:t>
            </a:r>
          </a:p>
        </p:txBody>
      </p:sp>
      <p:sp>
        <p:nvSpPr>
          <p:cNvPr id="3" name="Espace réservé du numéro de diapositive 2"/>
          <p:cNvSpPr>
            <a:spLocks noGrp="1"/>
          </p:cNvSpPr>
          <p:nvPr>
            <p:ph type="sldNum" sz="quarter" idx="12"/>
          </p:nvPr>
        </p:nvSpPr>
        <p:spPr/>
        <p:txBody>
          <a:bodyPr/>
          <a:lstStyle/>
          <a:p>
            <a:pPr>
              <a:defRPr/>
            </a:pPr>
            <a:fld id="{EFD3F2C3-1F49-4AD7-8510-0CBD3E2D9D39}" type="slidenum">
              <a:rPr lang="fr-FR" smtClean="0"/>
              <a:t>12</a:t>
            </a:fld>
            <a:endParaRPr lang="fr-FR"/>
          </a:p>
        </p:txBody>
      </p:sp>
      <p:sp>
        <p:nvSpPr>
          <p:cNvPr id="5" name="ZoneTexte 4"/>
          <p:cNvSpPr txBox="1"/>
          <p:nvPr/>
        </p:nvSpPr>
        <p:spPr>
          <a:xfrm>
            <a:off x="634482" y="1166325"/>
            <a:ext cx="10731104" cy="6124754"/>
          </a:xfrm>
          <a:prstGeom prst="rect">
            <a:avLst/>
          </a:prstGeom>
          <a:noFill/>
        </p:spPr>
        <p:txBody>
          <a:bodyPr wrap="square" rtlCol="0">
            <a:spAutoFit/>
          </a:bodyPr>
          <a:lstStyle/>
          <a:p>
            <a:pPr algn="ctr"/>
            <a:r>
              <a:rPr lang="fr-FR" sz="3600" b="1" u="sng" dirty="0" smtClean="0"/>
              <a:t>Facteurs comportementaux</a:t>
            </a:r>
          </a:p>
          <a:p>
            <a:pPr algn="ctr"/>
            <a:endParaRPr lang="fr-FR" sz="3600" b="1" u="sng" dirty="0" smtClean="0"/>
          </a:p>
          <a:p>
            <a:endParaRPr lang="fr-FR" sz="800" dirty="0" smtClean="0"/>
          </a:p>
          <a:p>
            <a:pPr marL="285750" indent="-285750" algn="just">
              <a:buFont typeface="Wingdings" panose="05000000000000000000" pitchFamily="2" charset="2"/>
              <a:buChar char="§"/>
            </a:pPr>
            <a:r>
              <a:rPr lang="en-US" sz="1600" b="1" dirty="0"/>
              <a:t>E-survey of Road users' Attitudes, 4th edition </a:t>
            </a:r>
            <a:r>
              <a:rPr lang="en-US" sz="1600" b="1" dirty="0" smtClean="0"/>
              <a:t>(ESRA4) : </a:t>
            </a:r>
            <a:r>
              <a:rPr lang="fr-FR" sz="1600" dirty="0" smtClean="0"/>
              <a:t>assurer </a:t>
            </a:r>
            <a:r>
              <a:rPr lang="fr-FR" sz="1600" dirty="0"/>
              <a:t>la représentation de la France dans le cadre de travaux internationaux, favorisant le partage et l’accès à des données précieuses pour la recherche dans le domaine de la sécurité routière. </a:t>
            </a:r>
            <a:endParaRPr lang="fr-FR" sz="1600" dirty="0" smtClean="0"/>
          </a:p>
          <a:p>
            <a:pPr marL="285750" indent="-285750" algn="just">
              <a:buFont typeface="Wingdings" panose="05000000000000000000" pitchFamily="2" charset="2"/>
              <a:buChar char="§"/>
            </a:pPr>
            <a:endParaRPr lang="fr-FR" sz="1600" dirty="0" smtClean="0"/>
          </a:p>
          <a:p>
            <a:pPr marL="285750" indent="-285750" algn="just">
              <a:buFont typeface="Wingdings" panose="05000000000000000000" pitchFamily="2" charset="2"/>
              <a:buChar char="§"/>
            </a:pPr>
            <a:r>
              <a:rPr lang="fr-FR" sz="1600" b="1" dirty="0" smtClean="0"/>
              <a:t>Observatoire </a:t>
            </a:r>
            <a:r>
              <a:rPr lang="fr-FR" sz="1600" b="1" dirty="0"/>
              <a:t>des comportements et </a:t>
            </a:r>
            <a:r>
              <a:rPr lang="fr-FR" sz="1600" b="1" dirty="0" smtClean="0"/>
              <a:t>évaluation </a:t>
            </a:r>
            <a:r>
              <a:rPr lang="fr-FR" sz="1600" b="1" dirty="0"/>
              <a:t>des indicateurs de </a:t>
            </a:r>
            <a:r>
              <a:rPr lang="fr-FR" sz="1600" b="1" dirty="0" smtClean="0"/>
              <a:t>risques </a:t>
            </a:r>
            <a:r>
              <a:rPr lang="fr-FR" sz="1600" b="1" dirty="0"/>
              <a:t>routiers (OBELISQUE) : </a:t>
            </a:r>
            <a:r>
              <a:rPr lang="fr-FR" sz="1600" dirty="0" smtClean="0"/>
              <a:t>consolider </a:t>
            </a:r>
            <a:r>
              <a:rPr lang="fr-FR" sz="1600" dirty="0"/>
              <a:t>la production d’indicateurs de risques pour préparer la future génération de l’observation des comportements</a:t>
            </a:r>
            <a:r>
              <a:rPr lang="fr-FR" sz="1600" dirty="0" smtClean="0"/>
              <a:t>.</a:t>
            </a:r>
          </a:p>
          <a:p>
            <a:pPr marL="285750" indent="-285750" algn="just">
              <a:buFont typeface="Wingdings" panose="05000000000000000000" pitchFamily="2" charset="2"/>
              <a:buChar char="§"/>
            </a:pPr>
            <a:endParaRPr lang="fr-FR" sz="1600" dirty="0"/>
          </a:p>
          <a:p>
            <a:pPr marL="285750" indent="-285750" algn="just">
              <a:buFont typeface="Wingdings" panose="05000000000000000000" pitchFamily="2" charset="2"/>
              <a:buChar char="§"/>
            </a:pPr>
            <a:r>
              <a:rPr lang="fr-FR" sz="1600" b="1" dirty="0"/>
              <a:t>Comportement pendant les Premières Années suivant l’entrée dans la </a:t>
            </a:r>
            <a:r>
              <a:rPr lang="fr-FR" sz="1600" b="1" dirty="0" smtClean="0"/>
              <a:t>conduite (</a:t>
            </a:r>
            <a:r>
              <a:rPr lang="fr-FR" sz="1600" b="1" dirty="0" err="1" smtClean="0"/>
              <a:t>ComPA</a:t>
            </a:r>
            <a:r>
              <a:rPr lang="fr-FR" sz="1600" b="1" dirty="0" smtClean="0"/>
              <a:t>) </a:t>
            </a:r>
            <a:r>
              <a:rPr lang="fr-FR" sz="1600" b="1" dirty="0"/>
              <a:t>: </a:t>
            </a:r>
            <a:r>
              <a:rPr lang="fr-FR" sz="1600" dirty="0" smtClean="0"/>
              <a:t>analyser </a:t>
            </a:r>
            <a:r>
              <a:rPr lang="fr-FR" sz="1600" dirty="0"/>
              <a:t>les comportements et trajectoires des conducteurs de 18 à 24 ans, surreprésentés dans l’accidentalité, durant leurs cinq premières années de permis</a:t>
            </a:r>
            <a:r>
              <a:rPr lang="fr-FR" sz="1600" dirty="0" smtClean="0"/>
              <a:t>.</a:t>
            </a:r>
          </a:p>
          <a:p>
            <a:pPr marL="285750" indent="-285750" algn="just">
              <a:buFont typeface="Wingdings" panose="05000000000000000000" pitchFamily="2" charset="2"/>
              <a:buChar char="§"/>
            </a:pPr>
            <a:endParaRPr lang="fr-FR" sz="1600" dirty="0"/>
          </a:p>
          <a:p>
            <a:pPr marL="285750" indent="-285750" algn="just">
              <a:buFont typeface="Wingdings" panose="05000000000000000000" pitchFamily="2" charset="2"/>
              <a:buChar char="§"/>
            </a:pPr>
            <a:r>
              <a:rPr lang="fr-FR" sz="1600" b="1" dirty="0"/>
              <a:t>Genre, </a:t>
            </a:r>
            <a:r>
              <a:rPr lang="fr-FR" sz="1600" b="1" dirty="0" smtClean="0"/>
              <a:t>sentiment </a:t>
            </a:r>
            <a:r>
              <a:rPr lang="fr-FR" sz="1600" b="1" dirty="0"/>
              <a:t>de </a:t>
            </a:r>
            <a:r>
              <a:rPr lang="fr-FR" sz="1600" b="1" dirty="0" smtClean="0"/>
              <a:t>vulnérabilité </a:t>
            </a:r>
            <a:r>
              <a:rPr lang="fr-FR" sz="1600" b="1" dirty="0"/>
              <a:t>et </a:t>
            </a:r>
            <a:r>
              <a:rPr lang="fr-FR" sz="1600" b="1" dirty="0" smtClean="0"/>
              <a:t>intentions </a:t>
            </a:r>
            <a:r>
              <a:rPr lang="fr-FR" sz="1600" b="1" dirty="0"/>
              <a:t>de comportements à </a:t>
            </a:r>
            <a:r>
              <a:rPr lang="fr-FR" sz="1600" b="1" dirty="0" smtClean="0"/>
              <a:t>risque (SEVIR) </a:t>
            </a:r>
            <a:r>
              <a:rPr lang="fr-FR" sz="1600" b="1" dirty="0"/>
              <a:t>: </a:t>
            </a:r>
            <a:r>
              <a:rPr lang="fr-FR" sz="1600" dirty="0" smtClean="0"/>
              <a:t>analyser </a:t>
            </a:r>
            <a:r>
              <a:rPr lang="fr-FR" sz="1600" dirty="0"/>
              <a:t>le sentiment de vulnérabilité comme facteur explicatif de la perception des risques et des intentions de comportements à risque, en questionnant l’effet du sexe et du genre chez les jeunes de 17 à 35 ans, selon le mode de déplacement (vélo vs automobile) et le type d’espace de déplacement (urbain vs périurbain et rural).</a:t>
            </a:r>
            <a:endParaRPr lang="fr-FR" sz="1600" dirty="0" smtClean="0"/>
          </a:p>
          <a:p>
            <a:pPr marL="285750" indent="-285750" algn="just">
              <a:buFont typeface="Wingdings" panose="05000000000000000000" pitchFamily="2" charset="2"/>
              <a:buChar char="§"/>
            </a:pPr>
            <a:endParaRPr lang="fr-FR" dirty="0"/>
          </a:p>
          <a:p>
            <a:pPr marL="285750" indent="-285750" algn="just">
              <a:buFont typeface="Wingdings" panose="05000000000000000000" pitchFamily="2" charset="2"/>
              <a:buChar char="§"/>
            </a:pPr>
            <a:endParaRPr lang="fr-FR" dirty="0" smtClean="0"/>
          </a:p>
          <a:p>
            <a:pPr algn="just"/>
            <a:endParaRPr lang="fr-FR" dirty="0"/>
          </a:p>
          <a:p>
            <a:pPr algn="just"/>
            <a:endParaRPr lang="fr-FR" dirty="0"/>
          </a:p>
        </p:txBody>
      </p:sp>
    </p:spTree>
    <p:extLst>
      <p:ext uri="{BB962C8B-B14F-4D97-AF65-F5344CB8AC3E}">
        <p14:creationId xmlns:p14="http://schemas.microsoft.com/office/powerpoint/2010/main" val="37402380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numéro de diapositive 2"/>
          <p:cNvSpPr>
            <a:spLocks noGrp="1"/>
          </p:cNvSpPr>
          <p:nvPr>
            <p:ph type="sldNum" sz="quarter" idx="12"/>
          </p:nvPr>
        </p:nvSpPr>
        <p:spPr/>
        <p:txBody>
          <a:bodyPr/>
          <a:lstStyle/>
          <a:p>
            <a:pPr>
              <a:defRPr/>
            </a:pPr>
            <a:fld id="{EFD3F2C3-1F49-4AD7-8510-0CBD3E2D9D39}" type="slidenum">
              <a:rPr lang="fr-FR" smtClean="0"/>
              <a:t>13</a:t>
            </a:fld>
            <a:endParaRPr lang="fr-FR"/>
          </a:p>
        </p:txBody>
      </p:sp>
      <p:sp>
        <p:nvSpPr>
          <p:cNvPr id="4" name="ZoneTexte 3"/>
          <p:cNvSpPr txBox="1"/>
          <p:nvPr/>
        </p:nvSpPr>
        <p:spPr>
          <a:xfrm>
            <a:off x="811762" y="1688841"/>
            <a:ext cx="10338319" cy="4585871"/>
          </a:xfrm>
          <a:prstGeom prst="rect">
            <a:avLst/>
          </a:prstGeom>
          <a:noFill/>
        </p:spPr>
        <p:txBody>
          <a:bodyPr wrap="square" rtlCol="0">
            <a:spAutoFit/>
          </a:bodyPr>
          <a:lstStyle/>
          <a:p>
            <a:pPr algn="ctr"/>
            <a:r>
              <a:rPr lang="fr-FR" sz="3600" b="1" u="sng" dirty="0" smtClean="0"/>
              <a:t>Spécificités territoriales </a:t>
            </a:r>
          </a:p>
          <a:p>
            <a:endParaRPr lang="fr-FR" sz="800" b="1" u="sng" dirty="0" smtClean="0"/>
          </a:p>
          <a:p>
            <a:pPr marL="285750" indent="-285750" algn="just">
              <a:buFont typeface="Wingdings" panose="05000000000000000000" pitchFamily="2" charset="2"/>
              <a:buChar char="§"/>
            </a:pPr>
            <a:r>
              <a:rPr lang="fr-FR" sz="1600" b="1" dirty="0"/>
              <a:t>Rézon </a:t>
            </a:r>
            <a:r>
              <a:rPr lang="fr-FR" sz="1600" b="1" dirty="0" smtClean="0"/>
              <a:t>Ki </a:t>
            </a:r>
            <a:r>
              <a:rPr lang="fr-FR" sz="1600" b="1" dirty="0"/>
              <a:t>: </a:t>
            </a:r>
            <a:r>
              <a:rPr lang="fr-FR" sz="1600" dirty="0"/>
              <a:t>Comprendre la mise en œuvre de la politique de sécurité routière en Guyane, en caractérisant les perceptions et les prises de risque des usagers et en analysant les conditions de survenance et les conséquences, notamment traumatologiques, des accidents de la route en Guyane</a:t>
            </a:r>
            <a:r>
              <a:rPr lang="fr-FR" sz="1600" dirty="0" smtClean="0"/>
              <a:t>.</a:t>
            </a:r>
          </a:p>
          <a:p>
            <a:pPr marL="285750" indent="-285750" algn="just">
              <a:buFont typeface="Wingdings" panose="05000000000000000000" pitchFamily="2" charset="2"/>
              <a:buChar char="§"/>
            </a:pPr>
            <a:endParaRPr lang="fr-FR" sz="1600" dirty="0"/>
          </a:p>
          <a:p>
            <a:pPr algn="ctr"/>
            <a:r>
              <a:rPr lang="fr-FR" sz="3600" b="1" u="sng" dirty="0" smtClean="0"/>
              <a:t>Education routière</a:t>
            </a:r>
          </a:p>
          <a:p>
            <a:pPr marL="285750" indent="-285750" algn="just">
              <a:buFont typeface="Wingdings" panose="05000000000000000000" pitchFamily="2" charset="2"/>
              <a:buChar char="§"/>
            </a:pPr>
            <a:r>
              <a:rPr lang="fr-FR" sz="1600" b="1" dirty="0" smtClean="0"/>
              <a:t>Favoriser </a:t>
            </a:r>
            <a:r>
              <a:rPr lang="fr-FR" sz="1600" b="1" dirty="0"/>
              <a:t>le </a:t>
            </a:r>
            <a:r>
              <a:rPr lang="fr-FR" sz="1600" b="1" dirty="0" smtClean="0"/>
              <a:t>développement </a:t>
            </a:r>
            <a:r>
              <a:rPr lang="fr-FR" sz="1600" b="1" dirty="0"/>
              <a:t>du </a:t>
            </a:r>
            <a:r>
              <a:rPr lang="fr-FR" sz="1600" b="1" dirty="0" smtClean="0"/>
              <a:t>vivre ensemble </a:t>
            </a:r>
            <a:r>
              <a:rPr lang="fr-FR" sz="1600" b="1" dirty="0"/>
              <a:t>et éduquer aux compétences </a:t>
            </a:r>
            <a:r>
              <a:rPr lang="fr-FR" sz="1600" b="1" dirty="0" smtClean="0"/>
              <a:t>socio-émotionnelles (FADIESE) </a:t>
            </a:r>
            <a:r>
              <a:rPr lang="fr-FR" sz="1600" b="1" dirty="0"/>
              <a:t>: </a:t>
            </a:r>
            <a:r>
              <a:rPr lang="fr-FR" sz="1600" dirty="0" smtClean="0"/>
              <a:t>analyser </a:t>
            </a:r>
            <a:r>
              <a:rPr lang="fr-FR" sz="1600" dirty="0"/>
              <a:t>les effets du renforcement des compétences psychosociales (notamment connaissance de soi, esprit critique, gestion des émotions, empathie et prosocialité) sur les comportements des adolescents lors de leurs déplacements (choix de mobilité, respect des règles, partage et amélioration du vivre ensemble</a:t>
            </a:r>
            <a:r>
              <a:rPr lang="fr-FR" sz="1600" dirty="0" smtClean="0"/>
              <a:t>).</a:t>
            </a:r>
          </a:p>
          <a:p>
            <a:pPr marL="285750" indent="-285750" algn="just">
              <a:buFont typeface="Wingdings" panose="05000000000000000000" pitchFamily="2" charset="2"/>
              <a:buChar char="§"/>
            </a:pPr>
            <a:endParaRPr lang="fr-FR" sz="1600" dirty="0"/>
          </a:p>
          <a:p>
            <a:pPr algn="ctr"/>
            <a:r>
              <a:rPr lang="fr-FR" sz="3600" b="1" u="sng" dirty="0" smtClean="0"/>
              <a:t>Juridique</a:t>
            </a:r>
          </a:p>
          <a:p>
            <a:pPr marL="285750" indent="-285750" algn="just">
              <a:buFont typeface="Wingdings" panose="05000000000000000000" pitchFamily="2" charset="2"/>
              <a:buChar char="§"/>
            </a:pPr>
            <a:r>
              <a:rPr lang="fr-FR" sz="1600" b="1" dirty="0"/>
              <a:t>Analyse juridique de la circulation transfrontalière des véhicules à délégation de conduite </a:t>
            </a:r>
            <a:r>
              <a:rPr lang="fr-FR" sz="1600" b="1" dirty="0" smtClean="0"/>
              <a:t>: </a:t>
            </a:r>
            <a:r>
              <a:rPr lang="fr-FR" sz="1600" dirty="0" smtClean="0"/>
              <a:t>Recommander </a:t>
            </a:r>
            <a:r>
              <a:rPr lang="fr-FR" sz="1600" dirty="0"/>
              <a:t>et </a:t>
            </a:r>
            <a:r>
              <a:rPr lang="fr-FR" sz="1600" dirty="0" smtClean="0"/>
              <a:t>orienter les </a:t>
            </a:r>
            <a:r>
              <a:rPr lang="fr-FR" sz="1600" dirty="0"/>
              <a:t>décideurs publics dans la définition de la politique de sécurité routière.</a:t>
            </a:r>
          </a:p>
        </p:txBody>
      </p:sp>
    </p:spTree>
    <p:extLst>
      <p:ext uri="{BB962C8B-B14F-4D97-AF65-F5344CB8AC3E}">
        <p14:creationId xmlns:p14="http://schemas.microsoft.com/office/powerpoint/2010/main" val="28782422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endParaRPr lang="fr-FR" dirty="0"/>
          </a:p>
        </p:txBody>
      </p:sp>
      <p:sp>
        <p:nvSpPr>
          <p:cNvPr id="4" name="Espace réservé du numéro de diapositive 3"/>
          <p:cNvSpPr>
            <a:spLocks noGrp="1"/>
          </p:cNvSpPr>
          <p:nvPr>
            <p:ph type="sldNum" sz="quarter" idx="12"/>
          </p:nvPr>
        </p:nvSpPr>
        <p:spPr/>
        <p:txBody>
          <a:bodyPr/>
          <a:lstStyle/>
          <a:p>
            <a:pPr>
              <a:defRPr/>
            </a:pPr>
            <a:fld id="{EFD3F2C3-1F49-4AD7-8510-0CBD3E2D9D39}" type="slidenum">
              <a:rPr lang="fr-FR" smtClean="0"/>
              <a:t>14</a:t>
            </a:fld>
            <a:endParaRPr lang="fr-FR"/>
          </a:p>
        </p:txBody>
      </p:sp>
      <p:sp>
        <p:nvSpPr>
          <p:cNvPr id="7" name="ZoneTexte 6"/>
          <p:cNvSpPr txBox="1"/>
          <p:nvPr/>
        </p:nvSpPr>
        <p:spPr>
          <a:xfrm>
            <a:off x="825623" y="1313895"/>
            <a:ext cx="10058400" cy="64633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fr-FR" sz="3600" b="1" dirty="0" smtClean="0"/>
              <a:t>Calendrier à retenir pour 2026 </a:t>
            </a:r>
            <a:r>
              <a:rPr lang="fr-FR" sz="2400" b="1" dirty="0" smtClean="0"/>
              <a:t>:</a:t>
            </a:r>
            <a:endParaRPr lang="fr-FR" sz="2400" b="1" dirty="0"/>
          </a:p>
        </p:txBody>
      </p:sp>
      <p:sp>
        <p:nvSpPr>
          <p:cNvPr id="3" name="ZoneTexte 2"/>
          <p:cNvSpPr txBox="1"/>
          <p:nvPr/>
        </p:nvSpPr>
        <p:spPr>
          <a:xfrm>
            <a:off x="825623" y="2201662"/>
            <a:ext cx="10058400" cy="3354765"/>
          </a:xfrm>
          <a:prstGeom prst="rect">
            <a:avLst/>
          </a:prstGeom>
          <a:noFill/>
        </p:spPr>
        <p:txBody>
          <a:bodyPr wrap="square" rtlCol="0">
            <a:spAutoFit/>
          </a:bodyPr>
          <a:lstStyle/>
          <a:p>
            <a:pPr lvl="0" algn="just"/>
            <a:r>
              <a:rPr lang="fr-FR" sz="2400" dirty="0">
                <a:solidFill>
                  <a:prstClr val="black"/>
                </a:solidFill>
              </a:rPr>
              <a:t>Compte tenu des contraintes budgétaires auxquelles fait face l’Etat ce calendrier est donné à titre indicatif. </a:t>
            </a:r>
          </a:p>
          <a:p>
            <a:pPr lvl="0"/>
            <a:endParaRPr lang="fr-FR" sz="2400" dirty="0">
              <a:solidFill>
                <a:prstClr val="black"/>
              </a:solidFill>
            </a:endParaRPr>
          </a:p>
          <a:p>
            <a:pPr lvl="0"/>
            <a:r>
              <a:rPr lang="fr-FR" sz="2400" dirty="0">
                <a:solidFill>
                  <a:prstClr val="black"/>
                </a:solidFill>
              </a:rPr>
              <a:t>Habituellement, le calendrier de l’AAP de la DSR est le suivant :</a:t>
            </a:r>
          </a:p>
          <a:p>
            <a:pPr lvl="0"/>
            <a:endParaRPr lang="fr-FR" sz="2400" dirty="0">
              <a:solidFill>
                <a:prstClr val="black"/>
              </a:solidFill>
            </a:endParaRPr>
          </a:p>
          <a:p>
            <a:pPr marL="285750" lvl="0" indent="-285750">
              <a:spcAft>
                <a:spcPts val="1200"/>
              </a:spcAft>
              <a:buFont typeface="Wingdings" panose="05000000000000000000" pitchFamily="2" charset="2"/>
              <a:buChar char="§"/>
            </a:pPr>
            <a:r>
              <a:rPr lang="fr-FR" sz="2400" u="sng" dirty="0">
                <a:solidFill>
                  <a:prstClr val="black"/>
                </a:solidFill>
              </a:rPr>
              <a:t>Publication de l’AAP et ouverture des candidatures </a:t>
            </a:r>
            <a:r>
              <a:rPr lang="fr-FR" sz="2400" dirty="0">
                <a:solidFill>
                  <a:prstClr val="black"/>
                </a:solidFill>
              </a:rPr>
              <a:t>: </a:t>
            </a:r>
            <a:r>
              <a:rPr lang="fr-FR" sz="2400" b="1" dirty="0">
                <a:solidFill>
                  <a:prstClr val="black"/>
                </a:solidFill>
              </a:rPr>
              <a:t>entre janvier et mars</a:t>
            </a:r>
          </a:p>
          <a:p>
            <a:pPr marL="285750" lvl="0" indent="-285750">
              <a:spcAft>
                <a:spcPts val="1200"/>
              </a:spcAft>
              <a:buFont typeface="Wingdings" panose="05000000000000000000" pitchFamily="2" charset="2"/>
              <a:buChar char="§"/>
            </a:pPr>
            <a:r>
              <a:rPr lang="fr-FR" sz="2400" u="sng" dirty="0">
                <a:solidFill>
                  <a:prstClr val="black"/>
                </a:solidFill>
              </a:rPr>
              <a:t>Clôture de la période de candidature</a:t>
            </a:r>
            <a:r>
              <a:rPr lang="fr-FR" sz="2400" dirty="0">
                <a:solidFill>
                  <a:prstClr val="black"/>
                </a:solidFill>
              </a:rPr>
              <a:t>: </a:t>
            </a:r>
            <a:r>
              <a:rPr lang="fr-FR" sz="2400" b="1" dirty="0">
                <a:solidFill>
                  <a:prstClr val="black"/>
                </a:solidFill>
              </a:rPr>
              <a:t>mai – juin</a:t>
            </a:r>
          </a:p>
          <a:p>
            <a:pPr marL="285750" lvl="0" indent="-285750">
              <a:spcAft>
                <a:spcPts val="1200"/>
              </a:spcAft>
              <a:buFont typeface="Wingdings" panose="05000000000000000000" pitchFamily="2" charset="2"/>
              <a:buChar char="§"/>
            </a:pPr>
            <a:r>
              <a:rPr lang="fr-FR" sz="2400" u="sng" dirty="0">
                <a:solidFill>
                  <a:prstClr val="black"/>
                </a:solidFill>
              </a:rPr>
              <a:t>Sélection des projets et conventionnement </a:t>
            </a:r>
            <a:r>
              <a:rPr lang="fr-FR" sz="2400" dirty="0">
                <a:solidFill>
                  <a:prstClr val="black"/>
                </a:solidFill>
              </a:rPr>
              <a:t>: </a:t>
            </a:r>
            <a:r>
              <a:rPr lang="fr-FR" sz="2400" b="1" dirty="0">
                <a:solidFill>
                  <a:prstClr val="black"/>
                </a:solidFill>
              </a:rPr>
              <a:t>entre juin et </a:t>
            </a:r>
            <a:r>
              <a:rPr lang="fr-FR" sz="2400" b="1" dirty="0" smtClean="0">
                <a:solidFill>
                  <a:prstClr val="black"/>
                </a:solidFill>
              </a:rPr>
              <a:t>septembre</a:t>
            </a:r>
            <a:endParaRPr lang="fr-FR" sz="2400" b="1" dirty="0">
              <a:solidFill>
                <a:prstClr val="black"/>
              </a:solidFill>
            </a:endParaRPr>
          </a:p>
        </p:txBody>
      </p:sp>
    </p:spTree>
    <p:extLst>
      <p:ext uri="{BB962C8B-B14F-4D97-AF65-F5344CB8AC3E}">
        <p14:creationId xmlns:p14="http://schemas.microsoft.com/office/powerpoint/2010/main" val="40848833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endParaRPr lang="fr-FR"/>
          </a:p>
        </p:txBody>
      </p:sp>
      <p:sp>
        <p:nvSpPr>
          <p:cNvPr id="4" name="Espace réservé du numéro de diapositive 3"/>
          <p:cNvSpPr>
            <a:spLocks noGrp="1"/>
          </p:cNvSpPr>
          <p:nvPr>
            <p:ph type="sldNum" sz="quarter" idx="12"/>
          </p:nvPr>
        </p:nvSpPr>
        <p:spPr/>
        <p:txBody>
          <a:bodyPr/>
          <a:lstStyle/>
          <a:p>
            <a:pPr>
              <a:defRPr/>
            </a:pPr>
            <a:fld id="{EFD3F2C3-1F49-4AD7-8510-0CBD3E2D9D39}" type="slidenum">
              <a:rPr lang="fr-FR" smtClean="0"/>
              <a:t>2</a:t>
            </a:fld>
            <a:endParaRPr lang="fr-FR"/>
          </a:p>
        </p:txBody>
      </p:sp>
      <p:sp>
        <p:nvSpPr>
          <p:cNvPr id="2" name="ZoneTexte 1"/>
          <p:cNvSpPr txBox="1"/>
          <p:nvPr/>
        </p:nvSpPr>
        <p:spPr>
          <a:xfrm>
            <a:off x="997527" y="2032315"/>
            <a:ext cx="9781309" cy="8094524"/>
          </a:xfrm>
          <a:prstGeom prst="rect">
            <a:avLst/>
          </a:prstGeom>
          <a:noFill/>
        </p:spPr>
        <p:txBody>
          <a:bodyPr wrap="square" rtlCol="0">
            <a:spAutoFit/>
          </a:bodyPr>
          <a:lstStyle/>
          <a:p>
            <a:pPr algn="just"/>
            <a:r>
              <a:rPr lang="fr-FR" sz="3600" b="1" dirty="0">
                <a:solidFill>
                  <a:schemeClr val="dk1"/>
                </a:solidFill>
              </a:rPr>
              <a:t>Les priorités de la Délégation à la Sécurité routière </a:t>
            </a:r>
            <a:r>
              <a:rPr lang="fr-FR" sz="3600" b="1" dirty="0" smtClean="0">
                <a:solidFill>
                  <a:schemeClr val="dk1"/>
                </a:solidFill>
              </a:rPr>
              <a:t>déclinées par le dernier </a:t>
            </a:r>
            <a:r>
              <a:rPr lang="fr-FR" sz="3600" b="1" dirty="0">
                <a:solidFill>
                  <a:schemeClr val="dk1"/>
                </a:solidFill>
              </a:rPr>
              <a:t>CISR du 17 juillet 2023 : </a:t>
            </a:r>
          </a:p>
          <a:p>
            <a:endParaRPr lang="fr-FR" sz="3600" i="1" dirty="0" smtClean="0"/>
          </a:p>
          <a:p>
            <a:pPr algn="ctr"/>
            <a:r>
              <a:rPr lang="fr-FR" sz="3600" i="1" dirty="0" smtClean="0"/>
              <a:t>« Circuler en sécurité et en sérénité </a:t>
            </a:r>
          </a:p>
          <a:p>
            <a:pPr algn="ctr"/>
            <a:r>
              <a:rPr lang="fr-FR" sz="3600" i="1" dirty="0" smtClean="0"/>
              <a:t>sur les routes de France »</a:t>
            </a:r>
          </a:p>
          <a:p>
            <a:endParaRPr lang="fr-FR" sz="3200" i="1" dirty="0" smtClean="0"/>
          </a:p>
          <a:p>
            <a:endParaRPr lang="fr-FR" sz="3200" i="1" dirty="0" smtClean="0"/>
          </a:p>
          <a:p>
            <a:pPr marL="457200" indent="-457200">
              <a:buFont typeface="Wingdings" panose="05000000000000000000" pitchFamily="2" charset="2"/>
              <a:buChar char="Ø"/>
            </a:pPr>
            <a:endParaRPr lang="fr-FR" sz="3200" i="1" dirty="0" smtClean="0"/>
          </a:p>
          <a:p>
            <a:endParaRPr lang="fr-FR" sz="3200" i="1" dirty="0"/>
          </a:p>
          <a:p>
            <a:endParaRPr lang="fr-FR" sz="3200" i="1" dirty="0"/>
          </a:p>
          <a:p>
            <a:endParaRPr lang="fr-FR" dirty="0" smtClean="0"/>
          </a:p>
          <a:p>
            <a:endParaRPr lang="fr-FR" dirty="0"/>
          </a:p>
          <a:p>
            <a:endParaRPr lang="fr-FR" dirty="0" smtClean="0"/>
          </a:p>
          <a:p>
            <a:endParaRPr lang="fr-FR" dirty="0"/>
          </a:p>
          <a:p>
            <a:endParaRPr lang="fr-FR" dirty="0" smtClean="0"/>
          </a:p>
          <a:p>
            <a:endParaRPr lang="fr-FR" dirty="0"/>
          </a:p>
          <a:p>
            <a:endParaRPr lang="fr-FR" dirty="0" smtClean="0"/>
          </a:p>
          <a:p>
            <a:endParaRPr lang="fr-FR" dirty="0"/>
          </a:p>
          <a:p>
            <a:endParaRPr lang="fr-FR" dirty="0" smtClean="0"/>
          </a:p>
          <a:p>
            <a:r>
              <a:rPr lang="fr-FR" dirty="0" smtClean="0"/>
              <a:t> </a:t>
            </a:r>
            <a:endParaRPr lang="fr-FR" dirty="0"/>
          </a:p>
        </p:txBody>
      </p:sp>
    </p:spTree>
    <p:extLst>
      <p:ext uri="{BB962C8B-B14F-4D97-AF65-F5344CB8AC3E}">
        <p14:creationId xmlns:p14="http://schemas.microsoft.com/office/powerpoint/2010/main" val="3172670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endParaRPr lang="fr-FR"/>
          </a:p>
        </p:txBody>
      </p:sp>
      <p:sp>
        <p:nvSpPr>
          <p:cNvPr id="4" name="Espace réservé du numéro de diapositive 3"/>
          <p:cNvSpPr>
            <a:spLocks noGrp="1"/>
          </p:cNvSpPr>
          <p:nvPr>
            <p:ph type="sldNum" sz="quarter" idx="12"/>
          </p:nvPr>
        </p:nvSpPr>
        <p:spPr/>
        <p:txBody>
          <a:bodyPr/>
          <a:lstStyle/>
          <a:p>
            <a:pPr>
              <a:defRPr/>
            </a:pPr>
            <a:fld id="{EFD3F2C3-1F49-4AD7-8510-0CBD3E2D9D39}" type="slidenum">
              <a:rPr lang="fr-FR" smtClean="0"/>
              <a:t>3</a:t>
            </a:fld>
            <a:endParaRPr lang="fr-FR"/>
          </a:p>
        </p:txBody>
      </p:sp>
      <p:sp>
        <p:nvSpPr>
          <p:cNvPr id="2" name="ZoneTexte 1"/>
          <p:cNvSpPr txBox="1"/>
          <p:nvPr/>
        </p:nvSpPr>
        <p:spPr>
          <a:xfrm>
            <a:off x="1039091" y="1395006"/>
            <a:ext cx="10293928" cy="5253426"/>
          </a:xfrm>
          <a:prstGeom prst="rect">
            <a:avLst/>
          </a:prstGeom>
          <a:noFill/>
        </p:spPr>
        <p:txBody>
          <a:bodyPr wrap="square" rtlCol="0">
            <a:spAutoFit/>
          </a:bodyPr>
          <a:lstStyle/>
          <a:p>
            <a:pPr algn="just"/>
            <a:r>
              <a:rPr lang="fr-FR" sz="2800" b="1" dirty="0">
                <a:solidFill>
                  <a:schemeClr val="dk1"/>
                </a:solidFill>
              </a:rPr>
              <a:t>Les priorités de la Délégation à la Sécurité routière </a:t>
            </a:r>
            <a:r>
              <a:rPr lang="fr-FR" sz="2800" b="1" dirty="0" smtClean="0">
                <a:solidFill>
                  <a:schemeClr val="dk1"/>
                </a:solidFill>
              </a:rPr>
              <a:t>: </a:t>
            </a:r>
          </a:p>
          <a:p>
            <a:endParaRPr lang="fr-FR" sz="900" i="1" dirty="0" smtClean="0"/>
          </a:p>
          <a:p>
            <a:endParaRPr lang="fr-FR" sz="900" dirty="0" smtClean="0">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spcAft>
                <a:spcPts val="800"/>
              </a:spcAft>
              <a:buFont typeface="Arial" panose="020B0604020202020204" pitchFamily="34" charset="0"/>
              <a:buChar char="•"/>
            </a:pPr>
            <a:r>
              <a:rPr lang="fr-FR" sz="2200" dirty="0" smtClean="0">
                <a:latin typeface="Calibri" panose="020F0502020204030204" pitchFamily="34" charset="0"/>
                <a:ea typeface="Calibri" panose="020F0502020204030204" pitchFamily="34" charset="0"/>
                <a:cs typeface="Times New Roman" panose="02020603050405020304" pitchFamily="18" charset="0"/>
              </a:rPr>
              <a:t>Les blessés graves (16 000 par an) </a:t>
            </a:r>
          </a:p>
          <a:p>
            <a:pPr marL="342900" indent="-342900">
              <a:lnSpc>
                <a:spcPct val="107000"/>
              </a:lnSpc>
              <a:spcAft>
                <a:spcPts val="800"/>
              </a:spcAft>
              <a:buFont typeface="Arial" panose="020B0604020202020204" pitchFamily="34" charset="0"/>
              <a:buChar char="•"/>
            </a:pPr>
            <a:r>
              <a:rPr lang="fr-FR" sz="2200" dirty="0">
                <a:latin typeface="Calibri" panose="020F0502020204030204" pitchFamily="34" charset="0"/>
                <a:ea typeface="Calibri" panose="020F0502020204030204" pitchFamily="34" charset="0"/>
                <a:cs typeface="Times New Roman" panose="02020603050405020304" pitchFamily="18" charset="0"/>
              </a:rPr>
              <a:t>L’usage croissant des modes doux (un tiers des blessés graves)</a:t>
            </a:r>
            <a:endParaRPr lang="fr-FR" sz="2200" dirty="0" smtClean="0">
              <a:latin typeface="Calibri" panose="020F0502020204030204" pitchFamily="34" charset="0"/>
              <a:ea typeface="Calibri" panose="020F0502020204030204" pitchFamily="34" charset="0"/>
              <a:cs typeface="Times New Roman" panose="02020603050405020304" pitchFamily="18" charset="0"/>
            </a:endParaRPr>
          </a:p>
          <a:p>
            <a:pPr marL="342900" indent="-342900" algn="just">
              <a:lnSpc>
                <a:spcPct val="107000"/>
              </a:lnSpc>
              <a:spcAft>
                <a:spcPts val="800"/>
              </a:spcAft>
              <a:buFont typeface="Arial" panose="020B0604020202020204" pitchFamily="34" charset="0"/>
              <a:buChar char="•"/>
            </a:pPr>
            <a:r>
              <a:rPr lang="fr-FR" sz="2200" dirty="0" smtClean="0">
                <a:latin typeface="Calibri" panose="020F0502020204030204" pitchFamily="34" charset="0"/>
                <a:ea typeface="Calibri" panose="020F0502020204030204" pitchFamily="34" charset="0"/>
                <a:cs typeface="Times New Roman" panose="02020603050405020304" pitchFamily="18" charset="0"/>
              </a:rPr>
              <a:t>La </a:t>
            </a:r>
            <a:r>
              <a:rPr lang="fr-FR" sz="2200" dirty="0">
                <a:latin typeface="Calibri" panose="020F0502020204030204" pitchFamily="34" charset="0"/>
                <a:ea typeface="Calibri" panose="020F0502020204030204" pitchFamily="34" charset="0"/>
                <a:cs typeface="Times New Roman" panose="02020603050405020304" pitchFamily="18" charset="0"/>
              </a:rPr>
              <a:t>vitesse excessive ou inadaptée, la consommation d’alcool et la conduite après usage de stupéfiants (3 causes principales des accidents mortels)</a:t>
            </a:r>
          </a:p>
          <a:p>
            <a:pPr marL="342900" indent="-342900">
              <a:lnSpc>
                <a:spcPct val="107000"/>
              </a:lnSpc>
              <a:spcAft>
                <a:spcPts val="800"/>
              </a:spcAft>
              <a:buFont typeface="Arial" panose="020B0604020202020204" pitchFamily="34" charset="0"/>
              <a:buChar char="•"/>
            </a:pPr>
            <a:r>
              <a:rPr lang="fr-FR" sz="2200" dirty="0">
                <a:latin typeface="Calibri" panose="020F0502020204030204" pitchFamily="34" charset="0"/>
                <a:ea typeface="Calibri" panose="020F0502020204030204" pitchFamily="34" charset="0"/>
                <a:cs typeface="Times New Roman" panose="02020603050405020304" pitchFamily="18" charset="0"/>
              </a:rPr>
              <a:t>Les hommes (84 % des personnes présumées responsables d’accidents mortels)</a:t>
            </a:r>
          </a:p>
          <a:p>
            <a:pPr marL="342900" indent="-342900">
              <a:lnSpc>
                <a:spcPct val="107000"/>
              </a:lnSpc>
              <a:spcAft>
                <a:spcPts val="800"/>
              </a:spcAft>
              <a:buFont typeface="Arial" panose="020B0604020202020204" pitchFamily="34" charset="0"/>
              <a:buChar char="•"/>
            </a:pPr>
            <a:r>
              <a:rPr lang="fr-FR" sz="2200" dirty="0">
                <a:latin typeface="Calibri" panose="020F0502020204030204" pitchFamily="34" charset="0"/>
                <a:ea typeface="Calibri" panose="020F0502020204030204" pitchFamily="34" charset="0"/>
                <a:cs typeface="Times New Roman" panose="02020603050405020304" pitchFamily="18" charset="0"/>
              </a:rPr>
              <a:t>Les classes d’âge présentant le plus fort risque d’être </a:t>
            </a:r>
            <a:r>
              <a:rPr lang="fr-FR" sz="2200" dirty="0" smtClean="0">
                <a:latin typeface="Calibri" panose="020F0502020204030204" pitchFamily="34" charset="0"/>
                <a:ea typeface="Calibri" panose="020F0502020204030204" pitchFamily="34" charset="0"/>
                <a:cs typeface="Times New Roman" panose="02020603050405020304" pitchFamily="18" charset="0"/>
              </a:rPr>
              <a:t>victime d’un accident </a:t>
            </a:r>
            <a:r>
              <a:rPr lang="fr-FR" sz="2200" dirty="0">
                <a:latin typeface="Calibri" panose="020F0502020204030204" pitchFamily="34" charset="0"/>
                <a:ea typeface="Calibri" panose="020F0502020204030204" pitchFamily="34" charset="0"/>
                <a:cs typeface="Times New Roman" panose="02020603050405020304" pitchFamily="18" charset="0"/>
              </a:rPr>
              <a:t>mortel (les hommes âgés de 18 à </a:t>
            </a:r>
            <a:r>
              <a:rPr lang="fr-FR" sz="2200" dirty="0" smtClean="0">
                <a:latin typeface="Calibri" panose="020F0502020204030204" pitchFamily="34" charset="0"/>
                <a:ea typeface="Calibri" panose="020F0502020204030204" pitchFamily="34" charset="0"/>
                <a:cs typeface="Times New Roman" panose="02020603050405020304" pitchFamily="18" charset="0"/>
              </a:rPr>
              <a:t>34 ans et de 75 ans et plus). </a:t>
            </a:r>
            <a:endParaRPr lang="fr-FR" sz="22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spcAft>
                <a:spcPts val="800"/>
              </a:spcAft>
              <a:buFont typeface="Arial" panose="020B0604020202020204" pitchFamily="34" charset="0"/>
              <a:buChar char="•"/>
            </a:pPr>
            <a:r>
              <a:rPr lang="fr-FR" sz="2200" dirty="0">
                <a:latin typeface="Calibri" panose="020F0502020204030204" pitchFamily="34" charset="0"/>
                <a:ea typeface="Calibri" panose="020F0502020204030204" pitchFamily="34" charset="0"/>
                <a:cs typeface="Times New Roman" panose="02020603050405020304" pitchFamily="18" charset="0"/>
              </a:rPr>
              <a:t>L’éducation routière tout au long de la vie </a:t>
            </a:r>
          </a:p>
          <a:p>
            <a:pPr marL="342900" indent="-342900">
              <a:lnSpc>
                <a:spcPct val="107000"/>
              </a:lnSpc>
              <a:spcAft>
                <a:spcPts val="800"/>
              </a:spcAft>
              <a:buFont typeface="Arial" panose="020B0604020202020204" pitchFamily="34" charset="0"/>
              <a:buChar char="•"/>
            </a:pPr>
            <a:r>
              <a:rPr lang="fr-FR" sz="2200" dirty="0" smtClean="0">
                <a:latin typeface="Calibri" panose="020F0502020204030204" pitchFamily="34" charset="0"/>
                <a:ea typeface="Calibri" panose="020F0502020204030204" pitchFamily="34" charset="0"/>
                <a:cs typeface="Times New Roman" panose="02020603050405020304" pitchFamily="18" charset="0"/>
              </a:rPr>
              <a:t>Une </a:t>
            </a:r>
            <a:r>
              <a:rPr lang="fr-FR" sz="2200" dirty="0">
                <a:latin typeface="Calibri" panose="020F0502020204030204" pitchFamily="34" charset="0"/>
                <a:ea typeface="Calibri" panose="020F0502020204030204" pitchFamily="34" charset="0"/>
                <a:cs typeface="Times New Roman" panose="02020603050405020304" pitchFamily="18" charset="0"/>
              </a:rPr>
              <a:t>meilleure perception du risque routier pour les différents usagers de la route</a:t>
            </a:r>
          </a:p>
          <a:p>
            <a:pPr marL="342900" indent="-342900">
              <a:lnSpc>
                <a:spcPct val="107000"/>
              </a:lnSpc>
              <a:spcAft>
                <a:spcPts val="800"/>
              </a:spcAft>
              <a:buFont typeface="Arial" panose="020B0604020202020204" pitchFamily="34" charset="0"/>
              <a:buChar char="•"/>
            </a:pPr>
            <a:r>
              <a:rPr lang="fr-FR" sz="2200" dirty="0">
                <a:latin typeface="Calibri" panose="020F0502020204030204" pitchFamily="34" charset="0"/>
                <a:ea typeface="Calibri" panose="020F0502020204030204" pitchFamily="34" charset="0"/>
                <a:cs typeface="Times New Roman" panose="02020603050405020304" pitchFamily="18" charset="0"/>
              </a:rPr>
              <a:t>Les spécificités de l’accidentalité routière dans les outre-mer </a:t>
            </a:r>
            <a:endParaRPr lang="fr-FR" sz="2200" dirty="0"/>
          </a:p>
        </p:txBody>
      </p:sp>
    </p:spTree>
    <p:extLst>
      <p:ext uri="{BB962C8B-B14F-4D97-AF65-F5344CB8AC3E}">
        <p14:creationId xmlns:p14="http://schemas.microsoft.com/office/powerpoint/2010/main" val="376480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endParaRPr lang="fr-FR"/>
          </a:p>
        </p:txBody>
      </p:sp>
      <p:sp>
        <p:nvSpPr>
          <p:cNvPr id="4" name="Espace réservé du numéro de diapositive 3"/>
          <p:cNvSpPr>
            <a:spLocks noGrp="1"/>
          </p:cNvSpPr>
          <p:nvPr>
            <p:ph type="sldNum" sz="quarter" idx="12"/>
          </p:nvPr>
        </p:nvSpPr>
        <p:spPr/>
        <p:txBody>
          <a:bodyPr/>
          <a:lstStyle/>
          <a:p>
            <a:pPr>
              <a:defRPr/>
            </a:pPr>
            <a:fld id="{EFD3F2C3-1F49-4AD7-8510-0CBD3E2D9D39}" type="slidenum">
              <a:rPr lang="fr-FR" smtClean="0"/>
              <a:t>4</a:t>
            </a:fld>
            <a:endParaRPr lang="fr-FR"/>
          </a:p>
        </p:txBody>
      </p:sp>
      <p:pic>
        <p:nvPicPr>
          <p:cNvPr id="6" name="Image 5"/>
          <p:cNvPicPr>
            <a:picLocks noChangeAspect="1"/>
          </p:cNvPicPr>
          <p:nvPr/>
        </p:nvPicPr>
        <p:blipFill>
          <a:blip r:embed="rId2"/>
          <a:stretch>
            <a:fillRect/>
          </a:stretch>
        </p:blipFill>
        <p:spPr>
          <a:xfrm>
            <a:off x="97016" y="1164139"/>
            <a:ext cx="11997968" cy="4529721"/>
          </a:xfrm>
          <a:prstGeom prst="rect">
            <a:avLst/>
          </a:prstGeom>
        </p:spPr>
      </p:pic>
    </p:spTree>
    <p:extLst>
      <p:ext uri="{BB962C8B-B14F-4D97-AF65-F5344CB8AC3E}">
        <p14:creationId xmlns:p14="http://schemas.microsoft.com/office/powerpoint/2010/main" val="5207206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endParaRPr lang="fr-FR"/>
          </a:p>
        </p:txBody>
      </p:sp>
      <p:sp>
        <p:nvSpPr>
          <p:cNvPr id="4" name="Espace réservé du numéro de diapositive 3"/>
          <p:cNvSpPr>
            <a:spLocks noGrp="1"/>
          </p:cNvSpPr>
          <p:nvPr>
            <p:ph type="sldNum" sz="quarter" idx="12"/>
          </p:nvPr>
        </p:nvSpPr>
        <p:spPr/>
        <p:txBody>
          <a:bodyPr/>
          <a:lstStyle/>
          <a:p>
            <a:pPr>
              <a:defRPr/>
            </a:pPr>
            <a:fld id="{EFD3F2C3-1F49-4AD7-8510-0CBD3E2D9D39}" type="slidenum">
              <a:rPr lang="fr-FR" smtClean="0"/>
              <a:t>5</a:t>
            </a:fld>
            <a:endParaRPr lang="fr-FR"/>
          </a:p>
        </p:txBody>
      </p:sp>
      <p:pic>
        <p:nvPicPr>
          <p:cNvPr id="8" name="Image 7"/>
          <p:cNvPicPr>
            <a:picLocks noChangeAspect="1"/>
          </p:cNvPicPr>
          <p:nvPr/>
        </p:nvPicPr>
        <p:blipFill>
          <a:blip r:embed="rId2"/>
          <a:stretch>
            <a:fillRect/>
          </a:stretch>
        </p:blipFill>
        <p:spPr>
          <a:xfrm>
            <a:off x="683851" y="820738"/>
            <a:ext cx="10382340" cy="5738682"/>
          </a:xfrm>
          <a:prstGeom prst="rect">
            <a:avLst/>
          </a:prstGeom>
        </p:spPr>
      </p:pic>
    </p:spTree>
    <p:extLst>
      <p:ext uri="{BB962C8B-B14F-4D97-AF65-F5344CB8AC3E}">
        <p14:creationId xmlns:p14="http://schemas.microsoft.com/office/powerpoint/2010/main" val="10553449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endParaRPr lang="fr-FR"/>
          </a:p>
        </p:txBody>
      </p:sp>
      <p:sp>
        <p:nvSpPr>
          <p:cNvPr id="4" name="Espace réservé du numéro de diapositive 3"/>
          <p:cNvSpPr>
            <a:spLocks noGrp="1"/>
          </p:cNvSpPr>
          <p:nvPr>
            <p:ph type="sldNum" sz="quarter" idx="12"/>
          </p:nvPr>
        </p:nvSpPr>
        <p:spPr/>
        <p:txBody>
          <a:bodyPr/>
          <a:lstStyle/>
          <a:p>
            <a:pPr>
              <a:defRPr/>
            </a:pPr>
            <a:fld id="{EFD3F2C3-1F49-4AD7-8510-0CBD3E2D9D39}" type="slidenum">
              <a:rPr lang="fr-FR" smtClean="0"/>
              <a:t>6</a:t>
            </a:fld>
            <a:endParaRPr lang="fr-FR"/>
          </a:p>
        </p:txBody>
      </p:sp>
      <p:pic>
        <p:nvPicPr>
          <p:cNvPr id="3" name="Image 2"/>
          <p:cNvPicPr>
            <a:picLocks noChangeAspect="1"/>
          </p:cNvPicPr>
          <p:nvPr/>
        </p:nvPicPr>
        <p:blipFill>
          <a:blip r:embed="rId2"/>
          <a:stretch>
            <a:fillRect/>
          </a:stretch>
        </p:blipFill>
        <p:spPr>
          <a:xfrm>
            <a:off x="395566" y="1011164"/>
            <a:ext cx="10879075" cy="5242615"/>
          </a:xfrm>
          <a:prstGeom prst="rect">
            <a:avLst/>
          </a:prstGeom>
        </p:spPr>
      </p:pic>
    </p:spTree>
    <p:extLst>
      <p:ext uri="{BB962C8B-B14F-4D97-AF65-F5344CB8AC3E}">
        <p14:creationId xmlns:p14="http://schemas.microsoft.com/office/powerpoint/2010/main" val="5602557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endParaRPr lang="fr-FR" dirty="0"/>
          </a:p>
        </p:txBody>
      </p:sp>
      <p:sp>
        <p:nvSpPr>
          <p:cNvPr id="4" name="Espace réservé du numéro de diapositive 3"/>
          <p:cNvSpPr>
            <a:spLocks noGrp="1"/>
          </p:cNvSpPr>
          <p:nvPr>
            <p:ph type="sldNum" sz="quarter" idx="12"/>
          </p:nvPr>
        </p:nvSpPr>
        <p:spPr/>
        <p:txBody>
          <a:bodyPr/>
          <a:lstStyle/>
          <a:p>
            <a:pPr>
              <a:defRPr/>
            </a:pPr>
            <a:fld id="{EFD3F2C3-1F49-4AD7-8510-0CBD3E2D9D39}" type="slidenum">
              <a:rPr lang="fr-FR" smtClean="0"/>
              <a:t>7</a:t>
            </a:fld>
            <a:endParaRPr lang="fr-FR"/>
          </a:p>
        </p:txBody>
      </p:sp>
      <p:sp>
        <p:nvSpPr>
          <p:cNvPr id="7" name="ZoneTexte 6"/>
          <p:cNvSpPr txBox="1"/>
          <p:nvPr/>
        </p:nvSpPr>
        <p:spPr>
          <a:xfrm>
            <a:off x="825623" y="1313895"/>
            <a:ext cx="7395099" cy="46166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fr-FR" sz="2400" b="1" dirty="0" smtClean="0"/>
              <a:t>Les points clé des modalités de sélection des projets :</a:t>
            </a:r>
            <a:endParaRPr lang="fr-FR" sz="2400" b="1" dirty="0"/>
          </a:p>
        </p:txBody>
      </p:sp>
      <p:sp>
        <p:nvSpPr>
          <p:cNvPr id="3" name="ZoneTexte 2"/>
          <p:cNvSpPr txBox="1"/>
          <p:nvPr/>
        </p:nvSpPr>
        <p:spPr>
          <a:xfrm>
            <a:off x="825623" y="2268717"/>
            <a:ext cx="9987378" cy="738664"/>
          </a:xfrm>
          <a:prstGeom prst="rect">
            <a:avLst/>
          </a:prstGeom>
          <a:noFill/>
        </p:spPr>
        <p:txBody>
          <a:bodyPr wrap="square" rtlCol="0">
            <a:spAutoFit/>
          </a:bodyPr>
          <a:lstStyle/>
          <a:p>
            <a:r>
              <a:rPr lang="fr-FR" sz="2400" dirty="0" smtClean="0"/>
              <a:t>Les projets déposés sont étudiés au regard :</a:t>
            </a:r>
          </a:p>
          <a:p>
            <a:endParaRPr lang="fr-FR" dirty="0" smtClean="0"/>
          </a:p>
        </p:txBody>
      </p:sp>
      <p:pic>
        <p:nvPicPr>
          <p:cNvPr id="9" name="Image 8"/>
          <p:cNvPicPr>
            <a:picLocks noChangeAspect="1"/>
          </p:cNvPicPr>
          <p:nvPr/>
        </p:nvPicPr>
        <p:blipFill>
          <a:blip r:embed="rId2"/>
          <a:stretch>
            <a:fillRect/>
          </a:stretch>
        </p:blipFill>
        <p:spPr>
          <a:xfrm>
            <a:off x="825623" y="2750742"/>
            <a:ext cx="10076156" cy="3578818"/>
          </a:xfrm>
          <a:prstGeom prst="rect">
            <a:avLst/>
          </a:prstGeom>
        </p:spPr>
      </p:pic>
    </p:spTree>
    <p:extLst>
      <p:ext uri="{BB962C8B-B14F-4D97-AF65-F5344CB8AC3E}">
        <p14:creationId xmlns:p14="http://schemas.microsoft.com/office/powerpoint/2010/main" val="29427586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Appel à projets 2025 de la DSR</a:t>
            </a:r>
            <a:endParaRPr lang="fr-FR" dirty="0"/>
          </a:p>
        </p:txBody>
      </p:sp>
      <p:sp>
        <p:nvSpPr>
          <p:cNvPr id="3" name="Espace réservé du numéro de diapositive 2"/>
          <p:cNvSpPr>
            <a:spLocks noGrp="1"/>
          </p:cNvSpPr>
          <p:nvPr>
            <p:ph type="sldNum" sz="quarter" idx="12"/>
          </p:nvPr>
        </p:nvSpPr>
        <p:spPr/>
        <p:txBody>
          <a:bodyPr/>
          <a:lstStyle/>
          <a:p>
            <a:pPr>
              <a:defRPr/>
            </a:pPr>
            <a:fld id="{EFD3F2C3-1F49-4AD7-8510-0CBD3E2D9D39}" type="slidenum">
              <a:rPr lang="fr-FR" smtClean="0"/>
              <a:t>8</a:t>
            </a:fld>
            <a:endParaRPr lang="fr-FR"/>
          </a:p>
        </p:txBody>
      </p:sp>
      <p:sp>
        <p:nvSpPr>
          <p:cNvPr id="5" name="ZoneTexte 4"/>
          <p:cNvSpPr txBox="1"/>
          <p:nvPr/>
        </p:nvSpPr>
        <p:spPr>
          <a:xfrm>
            <a:off x="681135" y="1828801"/>
            <a:ext cx="10353810" cy="3046988"/>
          </a:xfrm>
          <a:prstGeom prst="rect">
            <a:avLst/>
          </a:prstGeom>
          <a:noFill/>
        </p:spPr>
        <p:txBody>
          <a:bodyPr wrap="square" rtlCol="0">
            <a:spAutoFit/>
          </a:bodyPr>
          <a:lstStyle/>
          <a:p>
            <a:pPr algn="just"/>
            <a:r>
              <a:rPr lang="fr-FR" sz="2400" dirty="0" smtClean="0"/>
              <a:t>L’AAP s’est déroulé cette année entre les 4 mars et 4 juin 2025. </a:t>
            </a:r>
          </a:p>
          <a:p>
            <a:pPr algn="just"/>
            <a:endParaRPr lang="fr-FR" sz="2400" dirty="0"/>
          </a:p>
          <a:p>
            <a:pPr algn="just"/>
            <a:r>
              <a:rPr lang="fr-FR" sz="2400" dirty="0" smtClean="0"/>
              <a:t>Au cours de cette session 2025, </a:t>
            </a:r>
            <a:r>
              <a:rPr lang="fr-FR" sz="2400" b="1" u="sng" dirty="0" smtClean="0"/>
              <a:t>52 projets</a:t>
            </a:r>
            <a:r>
              <a:rPr lang="fr-FR" sz="2400" dirty="0" smtClean="0"/>
              <a:t> ont été déposés.</a:t>
            </a:r>
          </a:p>
          <a:p>
            <a:pPr algn="just"/>
            <a:endParaRPr lang="fr-FR" sz="2400" dirty="0"/>
          </a:p>
          <a:p>
            <a:pPr algn="just"/>
            <a:r>
              <a:rPr lang="fr-FR" sz="2400" dirty="0" smtClean="0"/>
              <a:t>Le comité de sélection s’est réuni le 30 juin et a décidé de soutenir </a:t>
            </a:r>
            <a:r>
              <a:rPr lang="fr-FR" sz="2400" b="1" u="sng" dirty="0" smtClean="0"/>
              <a:t>20 projets. </a:t>
            </a:r>
          </a:p>
          <a:p>
            <a:pPr algn="just"/>
            <a:endParaRPr lang="fr-FR" sz="2400" b="1" u="sng" dirty="0"/>
          </a:p>
          <a:p>
            <a:pPr algn="just"/>
            <a:r>
              <a:rPr lang="fr-FR" sz="2400" dirty="0" smtClean="0"/>
              <a:t>Les conventions ont été rédigées par l’ONISR au cours de l’été permettant à l’ensemble des projets de débuter début septembre. </a:t>
            </a:r>
            <a:endParaRPr lang="fr-FR" sz="2400" dirty="0"/>
          </a:p>
        </p:txBody>
      </p:sp>
    </p:spTree>
    <p:extLst>
      <p:ext uri="{BB962C8B-B14F-4D97-AF65-F5344CB8AC3E}">
        <p14:creationId xmlns:p14="http://schemas.microsoft.com/office/powerpoint/2010/main" val="1033972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Projets soutenus en 2025 par la DSR</a:t>
            </a:r>
            <a:endParaRPr lang="fr-FR" dirty="0"/>
          </a:p>
        </p:txBody>
      </p:sp>
      <p:sp>
        <p:nvSpPr>
          <p:cNvPr id="3" name="Espace réservé du numéro de diapositive 2"/>
          <p:cNvSpPr>
            <a:spLocks noGrp="1"/>
          </p:cNvSpPr>
          <p:nvPr>
            <p:ph type="sldNum" sz="quarter" idx="12"/>
          </p:nvPr>
        </p:nvSpPr>
        <p:spPr/>
        <p:txBody>
          <a:bodyPr/>
          <a:lstStyle/>
          <a:p>
            <a:pPr>
              <a:defRPr/>
            </a:pPr>
            <a:fld id="{EFD3F2C3-1F49-4AD7-8510-0CBD3E2D9D39}" type="slidenum">
              <a:rPr lang="fr-FR" smtClean="0"/>
              <a:t>9</a:t>
            </a:fld>
            <a:endParaRPr lang="fr-FR"/>
          </a:p>
        </p:txBody>
      </p:sp>
      <p:sp>
        <p:nvSpPr>
          <p:cNvPr id="5" name="ZoneTexte 4"/>
          <p:cNvSpPr txBox="1"/>
          <p:nvPr/>
        </p:nvSpPr>
        <p:spPr>
          <a:xfrm>
            <a:off x="615820" y="820738"/>
            <a:ext cx="10496939" cy="8156079"/>
          </a:xfrm>
          <a:prstGeom prst="rect">
            <a:avLst/>
          </a:prstGeom>
          <a:noFill/>
        </p:spPr>
        <p:txBody>
          <a:bodyPr wrap="square" rtlCol="0">
            <a:spAutoFit/>
          </a:bodyPr>
          <a:lstStyle/>
          <a:p>
            <a:pPr algn="ctr"/>
            <a:r>
              <a:rPr lang="fr-FR" sz="3600" b="1" u="sng" dirty="0" smtClean="0"/>
              <a:t>Santé</a:t>
            </a:r>
          </a:p>
          <a:p>
            <a:endParaRPr lang="fr-FR" sz="800" dirty="0"/>
          </a:p>
          <a:p>
            <a:r>
              <a:rPr lang="fr-FR" sz="2000" b="1" i="1" dirty="0" smtClean="0"/>
              <a:t>Substances :</a:t>
            </a:r>
          </a:p>
          <a:p>
            <a:pPr marL="285750" indent="-285750" algn="just">
              <a:buFont typeface="Wingdings" panose="05000000000000000000" pitchFamily="2" charset="2"/>
              <a:buChar char="§"/>
            </a:pPr>
            <a:r>
              <a:rPr lang="fr-FR" sz="1600" b="1" dirty="0" smtClean="0"/>
              <a:t>Dépistage </a:t>
            </a:r>
            <a:r>
              <a:rPr lang="fr-FR" sz="1600" b="1" dirty="0"/>
              <a:t>de </a:t>
            </a:r>
            <a:r>
              <a:rPr lang="fr-FR" sz="1600" b="1" dirty="0" smtClean="0"/>
              <a:t>protoxyde d’azote </a:t>
            </a:r>
            <a:r>
              <a:rPr lang="fr-FR" sz="1600" b="1" dirty="0"/>
              <a:t>au volant grâce à une meilleure connaissance de ses mécanismes moléculaires </a:t>
            </a:r>
            <a:r>
              <a:rPr lang="fr-FR" sz="1600" b="1" dirty="0" smtClean="0"/>
              <a:t>(N20) </a:t>
            </a:r>
            <a:r>
              <a:rPr lang="fr-FR" sz="1600" b="1" dirty="0"/>
              <a:t>: </a:t>
            </a:r>
            <a:r>
              <a:rPr lang="fr-FR" sz="1600" dirty="0"/>
              <a:t>i</a:t>
            </a:r>
            <a:r>
              <a:rPr lang="fr-FR" sz="1600" dirty="0" smtClean="0"/>
              <a:t>dentifier une </a:t>
            </a:r>
            <a:r>
              <a:rPr lang="fr-FR" sz="1600" dirty="0"/>
              <a:t>signature biologique du protoxyde d’azote, essentielle pour en dépister la consommation.</a:t>
            </a:r>
          </a:p>
          <a:p>
            <a:pPr marL="171450" indent="-171450" algn="just">
              <a:buFont typeface="Wingdings" panose="05000000000000000000" pitchFamily="2" charset="2"/>
              <a:buChar char="§"/>
            </a:pPr>
            <a:endParaRPr lang="fr-FR" sz="800" dirty="0" smtClean="0"/>
          </a:p>
          <a:p>
            <a:pPr marL="285750" indent="-285750" algn="just">
              <a:buFont typeface="Wingdings" panose="05000000000000000000" pitchFamily="2" charset="2"/>
              <a:buChar char="§"/>
            </a:pPr>
            <a:r>
              <a:rPr lang="fr-FR" sz="1600" b="1" dirty="0"/>
              <a:t>Effets de la consommation de </a:t>
            </a:r>
            <a:r>
              <a:rPr lang="fr-FR" sz="1600" b="1" dirty="0" smtClean="0"/>
              <a:t>protoxyde d’azote </a:t>
            </a:r>
            <a:r>
              <a:rPr lang="fr-FR" sz="1600" b="1" dirty="0"/>
              <a:t>sur la gravité des blessures survenant dans un accident de la voie </a:t>
            </a:r>
            <a:r>
              <a:rPr lang="fr-FR" sz="1600" b="1" dirty="0" smtClean="0"/>
              <a:t>publique (No Driving</a:t>
            </a:r>
            <a:r>
              <a:rPr lang="fr-FR" sz="1600" b="1" dirty="0"/>
              <a:t>) : </a:t>
            </a:r>
            <a:r>
              <a:rPr lang="fr-FR" sz="1600" dirty="0" smtClean="0"/>
              <a:t>comparer </a:t>
            </a:r>
            <a:r>
              <a:rPr lang="fr-FR" sz="1600" dirty="0"/>
              <a:t>l’impact de la consommation de protoxyde d’azote sur la gravité des accidents de la voie publique.</a:t>
            </a:r>
            <a:endParaRPr lang="fr-FR" sz="1600" dirty="0" smtClean="0"/>
          </a:p>
          <a:p>
            <a:endParaRPr lang="fr-FR" sz="800" dirty="0"/>
          </a:p>
          <a:p>
            <a:r>
              <a:rPr lang="fr-FR" sz="2000" b="1" i="1" dirty="0" smtClean="0"/>
              <a:t>Aptitude à la conduite : </a:t>
            </a:r>
          </a:p>
          <a:p>
            <a:pPr marL="285750" indent="-285750" algn="just">
              <a:buFont typeface="Wingdings" panose="05000000000000000000" pitchFamily="2" charset="2"/>
              <a:buChar char="§"/>
            </a:pPr>
            <a:r>
              <a:rPr lang="fr-FR" sz="1600" b="1" dirty="0" smtClean="0"/>
              <a:t>Etude </a:t>
            </a:r>
            <a:r>
              <a:rPr lang="fr-FR" sz="1600" b="1" dirty="0"/>
              <a:t>comparative des performances à la conduite chez des adolescents avec troubles du spectre de l’autisme et des adolescents neurotypiques (ECPC) : </a:t>
            </a:r>
            <a:r>
              <a:rPr lang="fr-FR" sz="1600" dirty="0" smtClean="0"/>
              <a:t>étudier </a:t>
            </a:r>
            <a:r>
              <a:rPr lang="fr-FR" sz="1600" dirty="0"/>
              <a:t>les performances de conduite, les erreurs, les difficultés, les recherches visuelles et le niveau d'anxiété chez les adolescents âgés de 15 à 17 ans présentant un trouble du spectre de l’autisme comparés à celui des adolescents neurotypiques</a:t>
            </a:r>
            <a:r>
              <a:rPr lang="fr-FR" sz="1600" dirty="0" smtClean="0"/>
              <a:t>.</a:t>
            </a:r>
          </a:p>
          <a:p>
            <a:pPr marL="171450" indent="-171450" algn="just">
              <a:buFont typeface="Wingdings" panose="05000000000000000000" pitchFamily="2" charset="2"/>
              <a:buChar char="§"/>
            </a:pPr>
            <a:endParaRPr lang="fr-FR" sz="800" dirty="0"/>
          </a:p>
          <a:p>
            <a:pPr marL="285750" indent="-285750" algn="just">
              <a:buFont typeface="Wingdings" panose="05000000000000000000" pitchFamily="2" charset="2"/>
              <a:buChar char="§"/>
            </a:pPr>
            <a:r>
              <a:rPr lang="fr-FR" sz="1600" b="1" dirty="0"/>
              <a:t>Détection de situations </a:t>
            </a:r>
            <a:r>
              <a:rPr lang="fr-FR" sz="1600" b="1" dirty="0" smtClean="0"/>
              <a:t>incapacitantes (DESI)</a:t>
            </a:r>
            <a:r>
              <a:rPr lang="fr-FR" sz="1600" dirty="0" smtClean="0"/>
              <a:t> </a:t>
            </a:r>
            <a:r>
              <a:rPr lang="fr-FR" sz="1600" b="1" dirty="0"/>
              <a:t>:</a:t>
            </a:r>
            <a:r>
              <a:rPr lang="fr-FR" sz="1600" dirty="0"/>
              <a:t> </a:t>
            </a:r>
            <a:r>
              <a:rPr lang="fr-FR" sz="1600" dirty="0" smtClean="0"/>
              <a:t>déterminer </a:t>
            </a:r>
            <a:r>
              <a:rPr lang="fr-FR" sz="1600" dirty="0"/>
              <a:t>les signaux physiologiques et comportementaux précurseurs d’un épisode de syncope, de caractériser leur dynamique, d’étudier leur impact et de développer un algorithme de prédiction de l’occurrence d’un épisode de syncope</a:t>
            </a:r>
            <a:r>
              <a:rPr lang="fr-FR" sz="1600" dirty="0" smtClean="0"/>
              <a:t>.</a:t>
            </a:r>
          </a:p>
          <a:p>
            <a:pPr algn="just"/>
            <a:endParaRPr lang="fr-FR" sz="800" dirty="0" smtClean="0"/>
          </a:p>
          <a:p>
            <a:pPr algn="just"/>
            <a:r>
              <a:rPr lang="fr-FR" sz="2000" b="1" i="1" dirty="0" smtClean="0"/>
              <a:t>Blessés : </a:t>
            </a:r>
            <a:endParaRPr lang="fr-FR" sz="2000" b="1" i="1" dirty="0"/>
          </a:p>
          <a:p>
            <a:pPr marL="285750" indent="-285750" algn="just">
              <a:buFont typeface="Wingdings" panose="05000000000000000000" pitchFamily="2" charset="2"/>
              <a:buChar char="§"/>
            </a:pPr>
            <a:r>
              <a:rPr lang="fr-FR" sz="1600" b="1" dirty="0"/>
              <a:t>CIM-AIS sur PMSI national </a:t>
            </a:r>
            <a:r>
              <a:rPr lang="fr-FR" sz="1600" b="1" dirty="0" smtClean="0"/>
              <a:t>(CAP) </a:t>
            </a:r>
            <a:r>
              <a:rPr lang="fr-FR" sz="1600" b="1" dirty="0"/>
              <a:t>: </a:t>
            </a:r>
            <a:r>
              <a:rPr lang="fr-FR" sz="1600" dirty="0"/>
              <a:t>a</a:t>
            </a:r>
            <a:r>
              <a:rPr lang="fr-FR" sz="1600" dirty="0" smtClean="0"/>
              <a:t>méliorer </a:t>
            </a:r>
            <a:r>
              <a:rPr lang="fr-FR" sz="1600" dirty="0"/>
              <a:t>la connaissance du nombre de blessés graves (MAIS3+) de la route en France selon les données hospitalières nationales.</a:t>
            </a:r>
            <a:endParaRPr lang="fr-FR" sz="1600" dirty="0" smtClean="0"/>
          </a:p>
          <a:p>
            <a:endParaRPr lang="fr-FR" dirty="0" smtClean="0"/>
          </a:p>
          <a:p>
            <a:endParaRPr lang="fr-FR" dirty="0"/>
          </a:p>
          <a:p>
            <a:endParaRPr lang="fr-FR" dirty="0" smtClean="0"/>
          </a:p>
          <a:p>
            <a:endParaRPr lang="fr-FR" dirty="0"/>
          </a:p>
          <a:p>
            <a:endParaRPr lang="fr-FR" dirty="0" smtClean="0"/>
          </a:p>
          <a:p>
            <a:endParaRPr lang="fr-FR" dirty="0"/>
          </a:p>
          <a:p>
            <a:endParaRPr lang="fr-FR" dirty="0" smtClean="0"/>
          </a:p>
          <a:p>
            <a:endParaRPr lang="fr-FR" dirty="0"/>
          </a:p>
          <a:p>
            <a:endParaRPr lang="fr-FR" dirty="0"/>
          </a:p>
        </p:txBody>
      </p:sp>
    </p:spTree>
    <p:extLst>
      <p:ext uri="{BB962C8B-B14F-4D97-AF65-F5344CB8AC3E}">
        <p14:creationId xmlns:p14="http://schemas.microsoft.com/office/powerpoint/2010/main" val="3780356078"/>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Arial"/>
        <a:cs typeface="Arial"/>
      </a:majorFont>
      <a:minorFont>
        <a:latin typeface="Calibri"/>
        <a:ea typeface="Arial"/>
        <a:cs typeface="Arial"/>
      </a:minorFont>
    </a:fontScheme>
    <a:fmtScheme name="Office">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Arial"/>
        <a:cs typeface="Arial"/>
      </a:majorFont>
      <a:minorFont>
        <a:latin typeface="Calibri"/>
        <a:ea typeface="Arial"/>
        <a:cs typeface="Arial"/>
      </a:minorFont>
    </a:fontScheme>
    <a:fmtScheme name="Office">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399</TotalTime>
  <Words>1418</Words>
  <Application>Microsoft Office PowerPoint</Application>
  <DocSecurity>0</DocSecurity>
  <PresentationFormat>Grand écran</PresentationFormat>
  <Paragraphs>143</Paragraphs>
  <Slides>14</Slides>
  <Notes>1</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14</vt:i4>
      </vt:variant>
    </vt:vector>
  </HeadingPairs>
  <TitlesOfParts>
    <vt:vector size="20" baseType="lpstr">
      <vt:lpstr>Arial</vt:lpstr>
      <vt:lpstr>Calibri</vt:lpstr>
      <vt:lpstr>Calibri Light</vt:lpstr>
      <vt:lpstr>Times New Roman</vt:lpstr>
      <vt:lpstr>Wingdings</vt:lpstr>
      <vt:lpstr>Thème Office</vt:lpstr>
      <vt:lpstr>Séminaire résidentiel 2025 de la Fédération MOSaR Mobilités et Sécurité routière</vt:lpstr>
      <vt:lpstr>Présentation PowerPoint</vt:lpstr>
      <vt:lpstr>Présentation PowerPoint</vt:lpstr>
      <vt:lpstr>Présentation PowerPoint</vt:lpstr>
      <vt:lpstr>Présentation PowerPoint</vt:lpstr>
      <vt:lpstr>Présentation PowerPoint</vt:lpstr>
      <vt:lpstr>Présentation PowerPoint</vt:lpstr>
      <vt:lpstr>Appel à projets 2025 de la DSR</vt:lpstr>
      <vt:lpstr>Projets soutenus en 2025 par la DSR</vt:lpstr>
      <vt:lpstr>Projets soutenus en 2025 par la DSR</vt:lpstr>
      <vt:lpstr>Projets soutenus en 2025 par la DSR</vt:lpstr>
      <vt:lpstr>Projets soutenus en 2025 par la DSR</vt:lpstr>
      <vt:lpstr>Présentation PowerPoint</vt:lpstr>
      <vt:lpstr>Présentation PowerPoint</vt:lpstr>
    </vt:vector>
  </TitlesOfParts>
  <Manager/>
  <Company>CEREMA</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subject/>
  <dc:creator>M. Pascal MULLER</dc:creator>
  <cp:keywords/>
  <dc:description/>
  <cp:lastModifiedBy>SAUTECOEUR Celine</cp:lastModifiedBy>
  <cp:revision>93</cp:revision>
  <dcterms:created xsi:type="dcterms:W3CDTF">2024-08-01T09:37:05Z</dcterms:created>
  <dcterms:modified xsi:type="dcterms:W3CDTF">2025-10-07T14:29:45Z</dcterms:modified>
  <cp:category/>
  <dc:identifier/>
  <cp:contentStatus/>
  <dc:language/>
  <cp:version/>
</cp:coreProperties>
</file>