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607" r:id="rId2"/>
    <p:sldId id="626" r:id="rId3"/>
    <p:sldId id="628" r:id="rId4"/>
    <p:sldId id="622" r:id="rId5"/>
    <p:sldId id="611" r:id="rId6"/>
    <p:sldId id="613" r:id="rId7"/>
    <p:sldId id="615" r:id="rId8"/>
    <p:sldId id="620" r:id="rId9"/>
    <p:sldId id="616" r:id="rId10"/>
    <p:sldId id="621" r:id="rId11"/>
    <p:sldId id="617" r:id="rId12"/>
    <p:sldId id="619" r:id="rId13"/>
    <p:sldId id="259" r:id="rId14"/>
    <p:sldId id="627" r:id="rId15"/>
    <p:sldId id="625" r:id="rId16"/>
    <p:sldId id="608" r:id="rId17"/>
    <p:sldId id="610" r:id="rId18"/>
    <p:sldId id="275" r:id="rId19"/>
    <p:sldId id="277" r:id="rId20"/>
    <p:sldId id="629" r:id="rId21"/>
    <p:sldId id="630" r:id="rId22"/>
    <p:sldId id="631" r:id="rId23"/>
  </p:sldIdLst>
  <p:sldSz cx="12192000" cy="6858000"/>
  <p:notesSz cx="9929813" cy="67992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2D8D0"/>
    <a:srgbClr val="C9C7D5"/>
    <a:srgbClr val="DAE3F3"/>
    <a:srgbClr val="B59C87"/>
    <a:srgbClr val="ECE5E0"/>
    <a:srgbClr val="A6A3BB"/>
    <a:srgbClr val="000000"/>
    <a:srgbClr val="E7E5CD"/>
    <a:srgbClr val="F8D1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23" autoAdjust="0"/>
    <p:restoredTop sz="77078" autoAdjust="0"/>
  </p:normalViewPr>
  <p:slideViewPr>
    <p:cSldViewPr>
      <p:cViewPr varScale="1">
        <p:scale>
          <a:sx n="56" d="100"/>
          <a:sy n="56" d="100"/>
        </p:scale>
        <p:origin x="1224" y="72"/>
      </p:cViewPr>
      <p:guideLst>
        <p:guide orient="horz" pos="302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16" d="100"/>
          <a:sy n="116" d="100"/>
        </p:scale>
        <p:origin x="2382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919" cy="341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625171" y="0"/>
            <a:ext cx="4302919" cy="341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ECA80-CF12-4A50-B6F3-135C49E42A73}" type="datetimeFigureOut">
              <a:rPr lang="fr-FR" smtClean="0"/>
              <a:t>09/10/2025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6457727"/>
            <a:ext cx="4302919" cy="341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625171" y="6457727"/>
            <a:ext cx="4302919" cy="341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D5D192-F75D-4486-B1C9-4FACCDA8D2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601414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919" cy="341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25171" y="0"/>
            <a:ext cx="4302919" cy="341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87DD81-8364-482B-BEFF-6B347782EBDD}" type="datetimeFigureOut">
              <a:rPr lang="fr-FR" smtClean="0"/>
              <a:t>09/10/2025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9313"/>
            <a:ext cx="4081463" cy="2295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992982" y="3272146"/>
            <a:ext cx="7943850" cy="267720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457727"/>
            <a:ext cx="4302919" cy="341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25171" y="6457727"/>
            <a:ext cx="4302919" cy="341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3C50F2-CD6F-43C3-B50B-DD3A35419A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806783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  <a:p>
            <a:r>
              <a:rPr lang="fr-FR" dirty="0"/>
              <a:t>Thèse</a:t>
            </a:r>
          </a:p>
          <a:p>
            <a:r>
              <a:rPr lang="fr-FR" dirty="0"/>
              <a:t>Étude en partenariat avec l’institut de </a:t>
            </a:r>
            <a:r>
              <a:rPr lang="fr-FR" b="1" dirty="0"/>
              <a:t>la</a:t>
            </a:r>
            <a:r>
              <a:rPr lang="fr-FR" dirty="0"/>
              <a:t> </a:t>
            </a:r>
            <a:r>
              <a:rPr lang="fr-FR" b="1" dirty="0"/>
              <a:t>Teppe</a:t>
            </a:r>
            <a:r>
              <a:rPr lang="fr-FR" dirty="0"/>
              <a:t> qui s’intéresse à la façon dont les personnes épileptiques </a:t>
            </a:r>
            <a:r>
              <a:rPr lang="fr-FR" b="1" dirty="0"/>
              <a:t>perçoivent leur conduite, les difficultés rencontrées et les stratégies qu’elles développent pour s’adapter.</a:t>
            </a:r>
          </a:p>
          <a:p>
            <a:endParaRPr lang="fr-FR" b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3C50F2-CD6F-43C3-B50B-DD3A35419AC9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90991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9DD9B1-C75E-49CA-9616-B0F62EC9ADB4}" type="slidenum">
              <a:rPr lang="fr-FR" smtClean="0"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15055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9DD9B1-C75E-49CA-9616-B0F62EC9ADB4}" type="slidenum">
              <a:rPr lang="fr-FR" smtClean="0"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56480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>
                <a:solidFill>
                  <a:sysClr val="windowText" lastClr="000000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Épilepsie : crises non provoquées dues à une hyperactivité neuronale paroxystique. Conséquences neurobiologiques, cognitives, psychologiques et sociales. Impact la qualité de vie (emploi, santé mentale, pratique sportive…)</a:t>
            </a:r>
          </a:p>
          <a:p>
            <a:endParaRPr lang="fr-FR" dirty="0"/>
          </a:p>
          <a:p>
            <a:r>
              <a:rPr lang="fr-FR" sz="1200" b="1" dirty="0">
                <a:solidFill>
                  <a:sysClr val="windowText" lastClr="000000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Facteurs protecteurs des accidents : </a:t>
            </a:r>
          </a:p>
          <a:p>
            <a:pPr marL="285750" indent="-285750">
              <a:buFontTx/>
              <a:buChar char="-"/>
            </a:pPr>
            <a:r>
              <a:rPr lang="fr-FR" sz="1200" dirty="0">
                <a:solidFill>
                  <a:sysClr val="windowText" lastClr="000000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Chirurgie de l'épilepsie</a:t>
            </a:r>
          </a:p>
          <a:p>
            <a:pPr marL="285750" indent="-285750">
              <a:buFontTx/>
              <a:buChar char="-"/>
            </a:pPr>
            <a:r>
              <a:rPr lang="fr-FR" sz="1200" dirty="0">
                <a:solidFill>
                  <a:sysClr val="windowText" lastClr="000000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Intervalle sans crises d'au moins douze mois</a:t>
            </a:r>
          </a:p>
          <a:p>
            <a:pPr marL="285750" indent="-285750">
              <a:buFontTx/>
              <a:buChar char="-"/>
            </a:pPr>
            <a:r>
              <a:rPr lang="fr-FR" sz="1200" dirty="0">
                <a:solidFill>
                  <a:sysClr val="windowText" lastClr="000000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Ajustement régulier du traitement antiépileptique</a:t>
            </a:r>
          </a:p>
          <a:p>
            <a:pPr marL="285750" indent="-285750">
              <a:buFontTx/>
              <a:buChar char="-"/>
            </a:pPr>
            <a:r>
              <a:rPr lang="fr-FR" sz="1200" dirty="0">
                <a:solidFill>
                  <a:sysClr val="windowText" lastClr="000000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Faible nombre d'accidents non liés aux crises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3C50F2-CD6F-43C3-B50B-DD3A35419AC9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42228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dirty="0">
                <a:solidFill>
                  <a:schemeClr val="tx2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Facteurs liés à l’épilepsie elle-même :</a:t>
            </a:r>
            <a:r>
              <a:rPr lang="fr-FR" sz="1200" b="0" dirty="0">
                <a:solidFill>
                  <a:schemeClr val="tx2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 type de crise, récurrence, localisation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dirty="0">
                <a:solidFill>
                  <a:schemeClr val="tx2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Facteurs liés aux AED </a:t>
            </a:r>
            <a:r>
              <a:rPr lang="fr-FR" sz="1200" b="0" dirty="0">
                <a:solidFill>
                  <a:schemeClr val="tx2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: effets secondaires, nombre de molécule, observance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dirty="0">
                <a:solidFill>
                  <a:schemeClr val="tx2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Facteurs psychologiques et physiologiques </a:t>
            </a:r>
            <a:r>
              <a:rPr lang="fr-FR" sz="1200" b="0" dirty="0">
                <a:solidFill>
                  <a:schemeClr val="tx2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: stress, anxiété, fatigue</a:t>
            </a:r>
          </a:p>
          <a:p>
            <a:r>
              <a:rPr lang="fr-FR" sz="1200" b="1" dirty="0">
                <a:solidFill>
                  <a:schemeClr val="tx2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Troubles cognitifs </a:t>
            </a:r>
            <a:r>
              <a:rPr lang="fr-FR" sz="1200" b="0" dirty="0">
                <a:solidFill>
                  <a:schemeClr val="tx2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: attentionnels, exécutifs, mnésiques visuo-spatiaux. </a:t>
            </a:r>
          </a:p>
          <a:p>
            <a:r>
              <a:rPr lang="fr-FR" dirty="0"/>
              <a:t>Ils dépendent de plusieurs facteurs, comme la </a:t>
            </a:r>
            <a:r>
              <a:rPr lang="fr-FR" b="1" dirty="0"/>
              <a:t>fréquence</a:t>
            </a:r>
            <a:r>
              <a:rPr lang="fr-FR" dirty="0"/>
              <a:t> des crises, certains </a:t>
            </a:r>
            <a:r>
              <a:rPr lang="fr-FR" b="1" dirty="0"/>
              <a:t>antiépileptiques</a:t>
            </a:r>
            <a:r>
              <a:rPr lang="fr-FR" dirty="0"/>
              <a:t>, l’activité </a:t>
            </a:r>
            <a:r>
              <a:rPr lang="fr-FR" b="1" dirty="0" err="1"/>
              <a:t>interictale</a:t>
            </a:r>
            <a:r>
              <a:rPr lang="fr-FR" dirty="0"/>
              <a:t>, la </a:t>
            </a:r>
            <a:r>
              <a:rPr lang="fr-FR" b="1" dirty="0"/>
              <a:t>localisation</a:t>
            </a:r>
            <a:r>
              <a:rPr lang="fr-FR" dirty="0"/>
              <a:t> du foyer et la </a:t>
            </a:r>
            <a:r>
              <a:rPr lang="fr-FR" b="1" dirty="0"/>
              <a:t>durée</a:t>
            </a:r>
            <a:r>
              <a:rPr lang="fr-FR" dirty="0"/>
              <a:t> de la maladie.</a:t>
            </a:r>
          </a:p>
          <a:p>
            <a:r>
              <a:rPr lang="fr-FR" i="1" dirty="0"/>
              <a:t/>
            </a:r>
            <a:br>
              <a:rPr lang="fr-FR" i="1" dirty="0"/>
            </a:br>
            <a:r>
              <a:rPr lang="fr-FR" i="1" dirty="0"/>
              <a:t>Or, la </a:t>
            </a:r>
            <a:r>
              <a:rPr lang="fr-FR" b="1" i="1" dirty="0"/>
              <a:t>conduite automobile mobilise fortement les fonctions attentionnelles </a:t>
            </a:r>
            <a:r>
              <a:rPr lang="fr-FR" i="1" dirty="0"/>
              <a:t>: il faut traiter simultanément de nombreuses informations internes et externes, réagir rapidement, sélectionner ce qui est pertinent et inhiber le reste.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b="1" dirty="0">
              <a:solidFill>
                <a:schemeClr val="tx2"/>
              </a:solidFill>
              <a:latin typeface="Arial Nova" panose="020B0504020202020204" pitchFamily="34" charset="0"/>
              <a:ea typeface="Amiri" panose="00000500000000000000" pitchFamily="2" charset="-78"/>
              <a:cs typeface="Amiri" panose="00000500000000000000" pitchFamily="2" charset="-78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3C50F2-CD6F-43C3-B50B-DD3A35419AC9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78431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b="1" dirty="0">
                <a:solidFill>
                  <a:schemeClr val="tx2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Méthode </a:t>
            </a:r>
          </a:p>
          <a:p>
            <a:endParaRPr lang="fr-FR" sz="700" b="1" dirty="0">
              <a:latin typeface="Amiri" panose="00000500000000000000" pitchFamily="2" charset="-78"/>
              <a:ea typeface="Amiri" panose="00000500000000000000" pitchFamily="2" charset="-78"/>
              <a:cs typeface="Amiri" panose="00000500000000000000" pitchFamily="2" charset="-78"/>
            </a:endParaRPr>
          </a:p>
          <a:p>
            <a:pPr marL="50800" algn="just" defTabSz="1007956">
              <a:buSzPct val="80000"/>
              <a:defRPr sz="3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endParaRPr lang="fr-FR" sz="900" dirty="0">
              <a:latin typeface="Amiri" panose="00000500000000000000" pitchFamily="2" charset="-78"/>
              <a:ea typeface="Amiri" panose="00000500000000000000" pitchFamily="2" charset="-78"/>
              <a:cs typeface="Amiri" panose="00000500000000000000" pitchFamily="2" charset="-78"/>
            </a:endParaRPr>
          </a:p>
          <a:p>
            <a:pPr marL="50800" algn="just" defTabSz="1007956">
              <a:buSzPct val="80000"/>
              <a:defRPr sz="3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fr-FR" sz="16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Conception d’un </a:t>
            </a:r>
            <a:r>
              <a:rPr lang="fr-FR" sz="1600" b="1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questionnaire anonyme en ligne </a:t>
            </a:r>
            <a:r>
              <a:rPr lang="fr-FR" sz="16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visant à identifier les pratiques, difficultés et ressentis liés à la conduite chez des conducteurs épileptiques et non-épileptiques.</a:t>
            </a:r>
          </a:p>
          <a:p>
            <a:pPr marL="50800" algn="just" defTabSz="1007956">
              <a:buSzPct val="80000"/>
              <a:defRPr sz="3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endParaRPr lang="fr-FR" sz="1600" dirty="0">
              <a:latin typeface="Amiri" panose="00000500000000000000" pitchFamily="2" charset="-78"/>
              <a:ea typeface="Amiri" panose="00000500000000000000" pitchFamily="2" charset="-78"/>
              <a:cs typeface="Amiri" panose="00000500000000000000" pitchFamily="2" charset="-78"/>
            </a:endParaRPr>
          </a:p>
          <a:p>
            <a:pPr marL="50800" algn="just" defTabSz="1007956">
              <a:spcBef>
                <a:spcPts val="1500"/>
              </a:spcBef>
              <a:buSzPct val="80000"/>
              <a:defRPr sz="3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fr-FR" sz="16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37 questions pour les patients épileptiques et 25 pour les non-épileptiques, recueillant :</a:t>
            </a:r>
          </a:p>
          <a:p>
            <a:pPr marL="965200" lvl="1" indent="-457200" algn="just" defTabSz="1007956">
              <a:spcBef>
                <a:spcPts val="1500"/>
              </a:spcBef>
              <a:buSzPct val="80000"/>
              <a:buFont typeface="Wingdings" panose="05000000000000000000" pitchFamily="2" charset="2"/>
              <a:buChar char="§"/>
              <a:defRPr sz="3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fr-FR" sz="1400" b="1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Données socio-démographiques :</a:t>
            </a:r>
            <a:r>
              <a:rPr lang="fr-FR" sz="14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 e.g., âge, genre, niveau socio-culturel, zone d’habitation</a:t>
            </a:r>
          </a:p>
          <a:p>
            <a:pPr marL="965200" lvl="1" indent="-457200" algn="just" defTabSz="1007956">
              <a:spcBef>
                <a:spcPts val="1500"/>
              </a:spcBef>
              <a:buSzPct val="80000"/>
              <a:buFont typeface="Wingdings" panose="05000000000000000000" pitchFamily="2" charset="2"/>
              <a:buChar char="§"/>
              <a:defRPr sz="3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fr-FR" sz="1400" b="1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Pratiques de conduite </a:t>
            </a:r>
            <a:r>
              <a:rPr lang="fr-FR" sz="14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: e.g. km parcourus par semaine, type de véhicule, motif de déplacement </a:t>
            </a:r>
          </a:p>
          <a:p>
            <a:pPr marL="965200" lvl="1" indent="-457200" algn="just" defTabSz="1007956">
              <a:spcBef>
                <a:spcPts val="1500"/>
              </a:spcBef>
              <a:buSzPct val="80000"/>
              <a:buFont typeface="Wingdings" panose="05000000000000000000" pitchFamily="2" charset="2"/>
              <a:buChar char="§"/>
              <a:defRPr sz="3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fr-FR" sz="1400" b="1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Difficultés rencontrées : </a:t>
            </a:r>
            <a:r>
              <a:rPr lang="fr-FR" sz="14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oui/non parmi 16 propositions </a:t>
            </a:r>
          </a:p>
          <a:p>
            <a:pPr marL="965200" lvl="1" indent="-457200" algn="just" defTabSz="1007956">
              <a:spcBef>
                <a:spcPts val="1500"/>
              </a:spcBef>
              <a:buSzPct val="80000"/>
              <a:buFont typeface="Wingdings" panose="05000000000000000000" pitchFamily="2" charset="2"/>
              <a:buChar char="§"/>
              <a:defRPr sz="3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fr-FR" sz="1400" b="1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Situations évitées : </a:t>
            </a:r>
            <a:r>
              <a:rPr lang="fr-FR" sz="14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oui/non parmi 16 propositions </a:t>
            </a:r>
            <a:endParaRPr lang="fr-FR" sz="1400" b="1" dirty="0">
              <a:latin typeface="Amiri" panose="00000500000000000000" pitchFamily="2" charset="-78"/>
              <a:ea typeface="Amiri" panose="00000500000000000000" pitchFamily="2" charset="-78"/>
              <a:cs typeface="Amiri" panose="00000500000000000000" pitchFamily="2" charset="-78"/>
            </a:endParaRPr>
          </a:p>
          <a:p>
            <a:pPr marL="965200" lvl="1" indent="-457200" algn="just" defTabSz="1007956">
              <a:spcBef>
                <a:spcPts val="1500"/>
              </a:spcBef>
              <a:buSzPct val="80000"/>
              <a:buFont typeface="Wingdings" panose="05000000000000000000" pitchFamily="2" charset="2"/>
              <a:buChar char="§"/>
              <a:defRPr sz="3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fr-FR" sz="1400" b="1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Stratégies</a:t>
            </a:r>
            <a:r>
              <a:rPr lang="fr-FR" sz="14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 </a:t>
            </a:r>
            <a:r>
              <a:rPr lang="fr-FR" sz="1400" b="1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de compensation </a:t>
            </a:r>
            <a:r>
              <a:rPr lang="fr-FR" sz="14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: oui/non parmi 12 propositions </a:t>
            </a:r>
          </a:p>
          <a:p>
            <a:pPr marL="965200" lvl="1" indent="-457200" algn="just" defTabSz="1007956">
              <a:spcBef>
                <a:spcPts val="1500"/>
              </a:spcBef>
              <a:buSzPct val="80000"/>
              <a:buFont typeface="Wingdings" panose="05000000000000000000" pitchFamily="2" charset="2"/>
              <a:buChar char="§"/>
              <a:defRPr sz="3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fr-FR" sz="1400" b="1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Caractéristiques de l’épilepsie </a:t>
            </a:r>
            <a:r>
              <a:rPr lang="fr-FR" sz="14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: e.g., âge de la première crise, traitements, antécédents de crises</a:t>
            </a:r>
          </a:p>
          <a:p>
            <a:pPr marL="50800" algn="just" defTabSz="1007956">
              <a:spcBef>
                <a:spcPts val="1500"/>
              </a:spcBef>
              <a:buSzPct val="80000"/>
              <a:defRPr sz="3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endParaRPr lang="fr-FR" sz="900" dirty="0">
              <a:latin typeface="Amiri" panose="00000500000000000000" pitchFamily="2" charset="-78"/>
              <a:ea typeface="Amiri" panose="00000500000000000000" pitchFamily="2" charset="-78"/>
              <a:cs typeface="Amiri" panose="00000500000000000000" pitchFamily="2" charset="-78"/>
            </a:endParaRPr>
          </a:p>
          <a:p>
            <a:pPr marL="50800" algn="just" defTabSz="1007956">
              <a:spcBef>
                <a:spcPts val="1500"/>
              </a:spcBef>
              <a:buSzPct val="80000"/>
              <a:defRPr sz="3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fr-FR" sz="16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Les participants sont également invités à développer leurs ressentis grâce à des </a:t>
            </a:r>
            <a:r>
              <a:rPr lang="fr-FR" sz="1600" b="1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questions ouvertes </a:t>
            </a:r>
            <a:r>
              <a:rPr lang="fr-FR" sz="16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(3 en tout) 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3C50F2-CD6F-43C3-B50B-DD3A35419AC9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21336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3C50F2-CD6F-43C3-B50B-DD3A35419AC9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03291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>
                <a:solidFill>
                  <a:sysClr val="windowText" lastClr="000000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Crises non provoquées dues à une hyperactivité neuronale paroxystique. Conséquences neurobiologiques, cognitives, psychologiques et sociales. Impact la qualité de vie (emploi, santé mentale, pratique sportive…)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dirty="0">
              <a:solidFill>
                <a:sysClr val="windowText" lastClr="000000"/>
              </a:solidFill>
              <a:latin typeface="Arial Nova" panose="020B0504020202020204" pitchFamily="34" charset="0"/>
              <a:ea typeface="Amiri" panose="00000500000000000000" pitchFamily="2" charset="-78"/>
              <a:cs typeface="Amiri" panose="00000500000000000000" pitchFamily="2" charset="-78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3C50F2-CD6F-43C3-B50B-DD3A35419AC9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16797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9DD9B1-C75E-49CA-9616-B0F62EC9ADB4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3933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9DD9B1-C75E-49CA-9616-B0F62EC9ADB4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69292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9DD9B1-C75E-49CA-9616-B0F62EC9ADB4}" type="slidenum">
              <a:rPr lang="fr-FR" smtClean="0"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53871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1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nd bleu"/>
          <p:cNvSpPr/>
          <p:nvPr userDrawn="1"/>
        </p:nvSpPr>
        <p:spPr>
          <a:xfrm>
            <a:off x="0" y="2999936"/>
            <a:ext cx="12192000" cy="3858067"/>
          </a:xfrm>
          <a:custGeom>
            <a:avLst/>
            <a:gdLst/>
            <a:ahLst/>
            <a:cxnLst/>
            <a:rect l="l" t="t" r="r" b="b"/>
            <a:pathLst>
              <a:path w="9144000" h="3786504">
                <a:moveTo>
                  <a:pt x="0" y="0"/>
                </a:moveTo>
                <a:lnTo>
                  <a:pt x="9144000" y="0"/>
                </a:lnTo>
                <a:lnTo>
                  <a:pt x="9144000" y="3786187"/>
                </a:lnTo>
                <a:lnTo>
                  <a:pt x="0" y="3786187"/>
                </a:lnTo>
                <a:lnTo>
                  <a:pt x="0" y="0"/>
                </a:lnTo>
                <a:close/>
              </a:path>
            </a:pathLst>
          </a:custGeom>
          <a:solidFill>
            <a:srgbClr val="312E82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pic>
        <p:nvPicPr>
          <p:cNvPr id="25" name="Image 2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>
            <a:off x="9027902" y="4575870"/>
            <a:ext cx="3164098" cy="1859441"/>
          </a:xfrm>
          <a:prstGeom prst="rect">
            <a:avLst/>
          </a:prstGeom>
        </p:spPr>
      </p:pic>
      <p:pic>
        <p:nvPicPr>
          <p:cNvPr id="22" name="Image 21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62" r="6061"/>
          <a:stretch/>
        </p:blipFill>
        <p:spPr>
          <a:xfrm>
            <a:off x="2743199" y="0"/>
            <a:ext cx="9448801" cy="4638836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9239" y="2"/>
            <a:ext cx="1597290" cy="1420491"/>
          </a:xfrm>
          <a:prstGeom prst="rect">
            <a:avLst/>
          </a:prstGeom>
        </p:spPr>
      </p:pic>
      <p:sp>
        <p:nvSpPr>
          <p:cNvPr id="12" name="Titre"/>
          <p:cNvSpPr>
            <a:spLocks noGrp="1"/>
          </p:cNvSpPr>
          <p:nvPr>
            <p:ph type="title" hasCustomPrompt="1"/>
          </p:nvPr>
        </p:nvSpPr>
        <p:spPr>
          <a:xfrm>
            <a:off x="1089458" y="2999424"/>
            <a:ext cx="7749742" cy="2105976"/>
          </a:xfrm>
          <a:prstGeom prst="rect">
            <a:avLst/>
          </a:prstGeom>
        </p:spPr>
        <p:txBody>
          <a:bodyPr anchor="ctr" anchorCtr="0"/>
          <a:lstStyle>
            <a:lvl1pPr>
              <a:defRPr sz="3200" b="1" baseline="0">
                <a:solidFill>
                  <a:schemeClr val="bg2"/>
                </a:solidFill>
              </a:defRPr>
            </a:lvl1pPr>
          </a:lstStyle>
          <a:p>
            <a:r>
              <a:rPr lang="fr-FR" dirty="0"/>
              <a:t>Cliquez pour ajouter un titre</a:t>
            </a:r>
          </a:p>
        </p:txBody>
      </p:sp>
      <p:sp>
        <p:nvSpPr>
          <p:cNvPr id="23" name="Logo Gustave Eiffel"/>
          <p:cNvSpPr/>
          <p:nvPr userDrawn="1"/>
        </p:nvSpPr>
        <p:spPr>
          <a:xfrm>
            <a:off x="1089458" y="5587957"/>
            <a:ext cx="2765571" cy="57805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800"/>
          </a:p>
        </p:txBody>
      </p:sp>
      <p:pic>
        <p:nvPicPr>
          <p:cNvPr id="24" name="Image 23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6808" y="6227642"/>
            <a:ext cx="1054699" cy="627942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7902" y="1147000"/>
            <a:ext cx="3164098" cy="1859441"/>
          </a:xfrm>
          <a:prstGeom prst="rect">
            <a:avLst/>
          </a:prstGeom>
        </p:spPr>
      </p:pic>
      <p:sp>
        <p:nvSpPr>
          <p:cNvPr id="11" name="Espace réservé du texte 2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" y="636373"/>
            <a:ext cx="2356783" cy="637221"/>
          </a:xfrm>
          <a:prstGeom prst="rect">
            <a:avLst/>
          </a:prstGeom>
        </p:spPr>
        <p:txBody>
          <a:bodyPr/>
          <a:lstStyle>
            <a:lvl1pPr>
              <a:defRPr sz="11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Nom – Prénom</a:t>
            </a:r>
          </a:p>
        </p:txBody>
      </p:sp>
      <p:sp>
        <p:nvSpPr>
          <p:cNvPr id="13" name="Espace réservé du texte 2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" y="277077"/>
            <a:ext cx="2356783" cy="281153"/>
          </a:xfrm>
          <a:prstGeom prst="rect">
            <a:avLst/>
          </a:prstGeom>
        </p:spPr>
        <p:txBody>
          <a:bodyPr/>
          <a:lstStyle>
            <a:lvl1pPr>
              <a:defRPr sz="11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491890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age sous-tit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ond bleu clair"/>
          <p:cNvSpPr/>
          <p:nvPr userDrawn="1"/>
        </p:nvSpPr>
        <p:spPr>
          <a:xfrm>
            <a:off x="0" y="3012416"/>
            <a:ext cx="12192000" cy="3845903"/>
          </a:xfrm>
          <a:custGeom>
            <a:avLst/>
            <a:gdLst/>
            <a:ahLst/>
            <a:cxnLst/>
            <a:rect l="l" t="t" r="r" b="b"/>
            <a:pathLst>
              <a:path w="9144000" h="3786504">
                <a:moveTo>
                  <a:pt x="0" y="0"/>
                </a:moveTo>
                <a:lnTo>
                  <a:pt x="9144000" y="0"/>
                </a:lnTo>
                <a:lnTo>
                  <a:pt x="9144000" y="3786187"/>
                </a:lnTo>
                <a:lnTo>
                  <a:pt x="0" y="3786187"/>
                </a:lnTo>
                <a:lnTo>
                  <a:pt x="0" y="0"/>
                </a:lnTo>
                <a:close/>
              </a:path>
            </a:pathLst>
          </a:custGeom>
          <a:solidFill>
            <a:srgbClr val="1EAFD0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pic>
        <p:nvPicPr>
          <p:cNvPr id="26" name="Image 2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9239" y="6225837"/>
            <a:ext cx="1054699" cy="627942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7902" y="4565234"/>
            <a:ext cx="3164098" cy="1865538"/>
          </a:xfrm>
          <a:prstGeom prst="rect">
            <a:avLst/>
          </a:prstGeom>
        </p:spPr>
      </p:pic>
      <p:sp>
        <p:nvSpPr>
          <p:cNvPr id="18" name="Fond bleu"/>
          <p:cNvSpPr/>
          <p:nvPr/>
        </p:nvSpPr>
        <p:spPr>
          <a:xfrm>
            <a:off x="2781302" y="0"/>
            <a:ext cx="9410700" cy="4603750"/>
          </a:xfrm>
          <a:custGeom>
            <a:avLst/>
            <a:gdLst/>
            <a:ahLst/>
            <a:cxnLst/>
            <a:rect l="l" t="t" r="r" b="b"/>
            <a:pathLst>
              <a:path w="7058025" h="4603750">
                <a:moveTo>
                  <a:pt x="0" y="0"/>
                </a:moveTo>
                <a:lnTo>
                  <a:pt x="7058025" y="0"/>
                </a:lnTo>
                <a:lnTo>
                  <a:pt x="7058025" y="4603625"/>
                </a:lnTo>
                <a:lnTo>
                  <a:pt x="0" y="4603625"/>
                </a:lnTo>
                <a:lnTo>
                  <a:pt x="0" y="0"/>
                </a:lnTo>
                <a:close/>
              </a:path>
            </a:pathLst>
          </a:custGeom>
          <a:solidFill>
            <a:srgbClr val="312E82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4" name="Titre 3"/>
          <p:cNvSpPr>
            <a:spLocks noGrp="1"/>
          </p:cNvSpPr>
          <p:nvPr>
            <p:ph type="title" hasCustomPrompt="1"/>
          </p:nvPr>
        </p:nvSpPr>
        <p:spPr>
          <a:xfrm>
            <a:off x="2781302" y="3042581"/>
            <a:ext cx="9207498" cy="1516678"/>
          </a:xfrm>
          <a:prstGeom prst="rect">
            <a:avLst/>
          </a:prstGeom>
        </p:spPr>
        <p:txBody>
          <a:bodyPr anchor="ctr" anchorCtr="0"/>
          <a:lstStyle>
            <a:lvl1pPr>
              <a:defRPr sz="2600" b="1">
                <a:solidFill>
                  <a:schemeClr val="bg2"/>
                </a:solidFill>
              </a:defRPr>
            </a:lvl1pPr>
          </a:lstStyle>
          <a:p>
            <a:r>
              <a:rPr lang="fr-FR" dirty="0"/>
              <a:t>Cliquez pour ajouter un sous-titre</a:t>
            </a:r>
          </a:p>
        </p:txBody>
      </p:sp>
      <p:pic>
        <p:nvPicPr>
          <p:cNvPr id="24" name="Image 2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7902" y="1147000"/>
            <a:ext cx="3164098" cy="1859441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9239" y="2"/>
            <a:ext cx="1597290" cy="142049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re"/>
          <p:cNvSpPr>
            <a:spLocks noGrp="1"/>
          </p:cNvSpPr>
          <p:nvPr>
            <p:ph type="title" hasCustomPrompt="1"/>
          </p:nvPr>
        </p:nvSpPr>
        <p:spPr>
          <a:xfrm>
            <a:off x="779848" y="384280"/>
            <a:ext cx="8508016" cy="781912"/>
          </a:xfrm>
          <a:prstGeom prst="rect">
            <a:avLst/>
          </a:prstGeom>
        </p:spPr>
        <p:txBody>
          <a:bodyPr/>
          <a:lstStyle>
            <a:lvl1pPr>
              <a:defRPr sz="2000" b="1" baseline="0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CLIQUEZ POUR AJOUTER LE TITRE DE LA PAGE</a:t>
            </a:r>
          </a:p>
        </p:txBody>
      </p:sp>
      <p:sp>
        <p:nvSpPr>
          <p:cNvPr id="20" name="Corps de texte"/>
          <p:cNvSpPr>
            <a:spLocks noGrp="1"/>
          </p:cNvSpPr>
          <p:nvPr>
            <p:ph type="body" sz="quarter" idx="11" hasCustomPrompt="1"/>
          </p:nvPr>
        </p:nvSpPr>
        <p:spPr>
          <a:xfrm>
            <a:off x="780696" y="2910806"/>
            <a:ext cx="8525019" cy="3300238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chemeClr val="tx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fr-FR" dirty="0"/>
              <a:t>Cliquez pour ajouter du texte</a:t>
            </a:r>
          </a:p>
        </p:txBody>
      </p:sp>
      <p:sp>
        <p:nvSpPr>
          <p:cNvPr id="19" name="Corps de texte"/>
          <p:cNvSpPr>
            <a:spLocks noGrp="1"/>
          </p:cNvSpPr>
          <p:nvPr>
            <p:ph type="body" sz="quarter" idx="10" hasCustomPrompt="1"/>
          </p:nvPr>
        </p:nvSpPr>
        <p:spPr>
          <a:xfrm>
            <a:off x="780696" y="1390798"/>
            <a:ext cx="8525019" cy="1295400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fr-FR" dirty="0"/>
              <a:t>Cliquez pour ajouter du texte</a:t>
            </a:r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0681" y="2"/>
            <a:ext cx="841321" cy="465165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contenu double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re"/>
          <p:cNvSpPr>
            <a:spLocks noGrp="1"/>
          </p:cNvSpPr>
          <p:nvPr>
            <p:ph type="title" hasCustomPrompt="1"/>
          </p:nvPr>
        </p:nvSpPr>
        <p:spPr>
          <a:xfrm>
            <a:off x="779848" y="384280"/>
            <a:ext cx="8508016" cy="781912"/>
          </a:xfrm>
          <a:prstGeom prst="rect">
            <a:avLst/>
          </a:prstGeom>
        </p:spPr>
        <p:txBody>
          <a:bodyPr/>
          <a:lstStyle>
            <a:lvl1pPr>
              <a:defRPr sz="2000" b="1" baseline="0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CLIQUEZ POUR AJOUTER LE TITRE DE LA PAGE</a:t>
            </a:r>
          </a:p>
        </p:txBody>
      </p:sp>
      <p:sp>
        <p:nvSpPr>
          <p:cNvPr id="20" name="Corps de texte"/>
          <p:cNvSpPr>
            <a:spLocks noGrp="1"/>
          </p:cNvSpPr>
          <p:nvPr>
            <p:ph type="body" sz="quarter" idx="11" hasCustomPrompt="1"/>
          </p:nvPr>
        </p:nvSpPr>
        <p:spPr>
          <a:xfrm>
            <a:off x="780697" y="1447800"/>
            <a:ext cx="4096105" cy="4763244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chemeClr val="tx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fr-FR" dirty="0"/>
              <a:t>Cliquez pour ajouter du texte</a:t>
            </a:r>
          </a:p>
        </p:txBody>
      </p:sp>
      <p:sp>
        <p:nvSpPr>
          <p:cNvPr id="6" name="Corps de texte"/>
          <p:cNvSpPr>
            <a:spLocks noGrp="1"/>
          </p:cNvSpPr>
          <p:nvPr>
            <p:ph type="body" sz="quarter" idx="12" hasCustomPrompt="1"/>
          </p:nvPr>
        </p:nvSpPr>
        <p:spPr>
          <a:xfrm>
            <a:off x="5191761" y="1447800"/>
            <a:ext cx="4096105" cy="4763244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chemeClr val="tx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fr-FR" dirty="0"/>
              <a:t>Cliquez pour ajouter du texte</a:t>
            </a:r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0681" y="2"/>
            <a:ext cx="841321" cy="4651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993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age Fi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ond bleu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0"/>
                </a:moveTo>
                <a:lnTo>
                  <a:pt x="9144000" y="0"/>
                </a:lnTo>
                <a:lnTo>
                  <a:pt x="9144000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312E82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8" name="Espace réservé du texte 2"/>
          <p:cNvSpPr>
            <a:spLocks noGrp="1"/>
          </p:cNvSpPr>
          <p:nvPr>
            <p:ph type="body" sz="quarter" idx="11" hasCustomPrompt="1"/>
          </p:nvPr>
        </p:nvSpPr>
        <p:spPr>
          <a:xfrm>
            <a:off x="5665487" y="2781299"/>
            <a:ext cx="5668479" cy="383741"/>
          </a:xfrm>
          <a:prstGeom prst="rect">
            <a:avLst/>
          </a:prstGeom>
        </p:spPr>
        <p:txBody>
          <a:bodyPr/>
          <a:lstStyle>
            <a:lvl1pPr>
              <a:defRPr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Prénom Nom</a:t>
            </a:r>
          </a:p>
        </p:txBody>
      </p:sp>
      <p:sp>
        <p:nvSpPr>
          <p:cNvPr id="10" name="Espace réservé du texte 2"/>
          <p:cNvSpPr>
            <a:spLocks noGrp="1"/>
          </p:cNvSpPr>
          <p:nvPr>
            <p:ph type="body" sz="quarter" idx="12" hasCustomPrompt="1"/>
          </p:nvPr>
        </p:nvSpPr>
        <p:spPr>
          <a:xfrm>
            <a:off x="5665487" y="3180106"/>
            <a:ext cx="5668479" cy="383741"/>
          </a:xfrm>
          <a:prstGeom prst="rect">
            <a:avLst/>
          </a:prstGeom>
        </p:spPr>
        <p:txBody>
          <a:bodyPr/>
          <a:lstStyle>
            <a:lvl1pPr>
              <a:defRPr b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exemple@email.com</a:t>
            </a:r>
          </a:p>
        </p:txBody>
      </p:sp>
      <p:sp>
        <p:nvSpPr>
          <p:cNvPr id="11" name="Espace réservé du texte 2"/>
          <p:cNvSpPr>
            <a:spLocks noGrp="1"/>
          </p:cNvSpPr>
          <p:nvPr>
            <p:ph type="body" sz="quarter" idx="13" hasCustomPrompt="1"/>
          </p:nvPr>
        </p:nvSpPr>
        <p:spPr>
          <a:xfrm>
            <a:off x="5665487" y="3578913"/>
            <a:ext cx="5668479" cy="383741"/>
          </a:xfrm>
          <a:prstGeom prst="rect">
            <a:avLst/>
          </a:prstGeom>
        </p:spPr>
        <p:txBody>
          <a:bodyPr/>
          <a:lstStyle>
            <a:lvl1pPr>
              <a:defRPr b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06 xx </a:t>
            </a:r>
            <a:r>
              <a:rPr lang="fr-FR" dirty="0" err="1"/>
              <a:t>xx</a:t>
            </a:r>
            <a:r>
              <a:rPr lang="fr-FR" dirty="0"/>
              <a:t> </a:t>
            </a:r>
            <a:r>
              <a:rPr lang="fr-FR" dirty="0" err="1"/>
              <a:t>xx</a:t>
            </a:r>
            <a:r>
              <a:rPr lang="fr-FR" dirty="0"/>
              <a:t> </a:t>
            </a:r>
            <a:r>
              <a:rPr lang="fr-FR" dirty="0" err="1"/>
              <a:t>xx</a:t>
            </a:r>
            <a:endParaRPr lang="fr-FR" dirty="0"/>
          </a:p>
        </p:txBody>
      </p:sp>
      <p:grpSp>
        <p:nvGrpSpPr>
          <p:cNvPr id="40" name="Groupe 39"/>
          <p:cNvGrpSpPr/>
          <p:nvPr userDrawn="1"/>
        </p:nvGrpSpPr>
        <p:grpSpPr>
          <a:xfrm>
            <a:off x="0" y="3650861"/>
            <a:ext cx="3216618" cy="3207140"/>
            <a:chOff x="0" y="3650861"/>
            <a:chExt cx="3216618" cy="3207140"/>
          </a:xfrm>
        </p:grpSpPr>
        <p:pic>
          <p:nvPicPr>
            <p:cNvPr id="41" name="Image 40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486"/>
            <a:stretch/>
          </p:blipFill>
          <p:spPr>
            <a:xfrm>
              <a:off x="0" y="3650861"/>
              <a:ext cx="2064284" cy="1310754"/>
            </a:xfrm>
            <a:prstGeom prst="rect">
              <a:avLst/>
            </a:prstGeom>
          </p:spPr>
        </p:pic>
        <p:pic>
          <p:nvPicPr>
            <p:cNvPr id="42" name="Image 41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537"/>
            <a:stretch/>
          </p:blipFill>
          <p:spPr>
            <a:xfrm>
              <a:off x="1905864" y="4772535"/>
              <a:ext cx="1310754" cy="2085466"/>
            </a:xfrm>
            <a:prstGeom prst="rect">
              <a:avLst/>
            </a:prstGeom>
          </p:spPr>
        </p:pic>
        <p:pic>
          <p:nvPicPr>
            <p:cNvPr id="43" name="Image 42"/>
            <p:cNvPicPr>
              <a:picLocks noChangeAspect="1"/>
            </p:cNvPicPr>
            <p:nvPr userDrawn="1"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486" b="35303"/>
            <a:stretch/>
          </p:blipFill>
          <p:spPr>
            <a:xfrm>
              <a:off x="0" y="5871928"/>
              <a:ext cx="968038" cy="986072"/>
            </a:xfrm>
            <a:prstGeom prst="rect">
              <a:avLst/>
            </a:prstGeom>
          </p:spPr>
        </p:pic>
      </p:grpSp>
      <p:pic>
        <p:nvPicPr>
          <p:cNvPr id="44" name="Image 4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854"/>
          <a:stretch/>
        </p:blipFill>
        <p:spPr>
          <a:xfrm rot="5400000">
            <a:off x="1896426" y="-6666"/>
            <a:ext cx="1297423" cy="1310754"/>
          </a:xfrm>
          <a:prstGeom prst="rect">
            <a:avLst/>
          </a:prstGeom>
        </p:spPr>
      </p:pic>
      <p:pic>
        <p:nvPicPr>
          <p:cNvPr id="45" name="Image 44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37"/>
          <a:stretch/>
        </p:blipFill>
        <p:spPr>
          <a:xfrm rot="5400000">
            <a:off x="380730" y="751648"/>
            <a:ext cx="1310754" cy="2085466"/>
          </a:xfrm>
          <a:prstGeom prst="rect">
            <a:avLst/>
          </a:prstGeom>
        </p:spPr>
      </p:pic>
      <p:pic>
        <p:nvPicPr>
          <p:cNvPr id="46" name="Image 45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01" b="35303"/>
          <a:stretch/>
        </p:blipFill>
        <p:spPr>
          <a:xfrm rot="5400000">
            <a:off x="385823" y="-392448"/>
            <a:ext cx="201177" cy="986072"/>
          </a:xfrm>
          <a:prstGeom prst="rect">
            <a:avLst/>
          </a:prstGeom>
        </p:spPr>
      </p:pic>
      <p:sp>
        <p:nvSpPr>
          <p:cNvPr id="48" name="Logo Université Gustave Eiffel"/>
          <p:cNvSpPr/>
          <p:nvPr userDrawn="1"/>
        </p:nvSpPr>
        <p:spPr>
          <a:xfrm>
            <a:off x="5791200" y="4771682"/>
            <a:ext cx="1911910" cy="39962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80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4F6739-759D-4CD8-8DBD-012846B0E4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A52A78F-8BC9-4E4C-AE8E-CD3592A4C5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685452D-E12E-43B2-96A3-6BF5AC68C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B9A80C5-F74B-408F-8659-46590EDA2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03DEA1F-3C9E-45B5-A818-62DA3ED9B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223F7-8496-4C67-88C6-7D0CC52FCA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563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4200" y="6400800"/>
            <a:ext cx="1228784" cy="25398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4" r:id="rId2"/>
    <p:sldLayoutId id="2147483662" r:id="rId3"/>
    <p:sldLayoutId id="2147483667" r:id="rId4"/>
    <p:sldLayoutId id="2147483665" r:id="rId5"/>
    <p:sldLayoutId id="2147483668" r:id="rId6"/>
  </p:sldLayoutIdLst>
  <p:hf sldNum="0"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9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jpe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60CE7880-E8A8-4663-BC0B-B761CFC3F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9400" y="2667000"/>
            <a:ext cx="7749742" cy="2105976"/>
          </a:xfrm>
        </p:spPr>
        <p:txBody>
          <a:bodyPr/>
          <a:lstStyle/>
          <a:p>
            <a:r>
              <a:rPr lang="fr-FR" sz="3600" dirty="0">
                <a:latin typeface="Arial Nova" panose="020B0504020202020204" pitchFamily="34" charset="0"/>
              </a:rPr>
              <a:t>Conduite et épilepsie : pratiques, difficultés et stratégies d’adaptation perçues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7A6C7C6-892B-488E-9050-792A6BCAE66F}"/>
              </a:ext>
            </a:extLst>
          </p:cNvPr>
          <p:cNvSpPr txBox="1"/>
          <p:nvPr/>
        </p:nvSpPr>
        <p:spPr>
          <a:xfrm>
            <a:off x="276044" y="1966823"/>
            <a:ext cx="2314755" cy="10849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Arial Nova" panose="020B0504020202020204" pitchFamily="34" charset="0"/>
              </a:rPr>
              <a:t>Séminaire 2025</a:t>
            </a:r>
          </a:p>
          <a:p>
            <a:endParaRPr lang="fr-FR" sz="1050" dirty="0">
              <a:latin typeface="Arial Nova" panose="020B0504020202020204" pitchFamily="34" charset="0"/>
            </a:endParaRPr>
          </a:p>
          <a:p>
            <a:r>
              <a:rPr lang="fr-FR" dirty="0">
                <a:latin typeface="Arial Nova" panose="020B0504020202020204" pitchFamily="34" charset="0"/>
              </a:rPr>
              <a:t>GUILLERMIER Lucile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DC5D3114-51B4-474F-B878-8E09DDCD9BB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294" y="76563"/>
            <a:ext cx="1892812" cy="1978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4749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ectangle 59">
            <a:extLst>
              <a:ext uri="{FF2B5EF4-FFF2-40B4-BE49-F238E27FC236}">
                <a16:creationId xmlns:a16="http://schemas.microsoft.com/office/drawing/2014/main" id="{5668E0E6-626E-415A-964F-CFE82B8938F3}"/>
              </a:ext>
            </a:extLst>
          </p:cNvPr>
          <p:cNvSpPr/>
          <p:nvPr/>
        </p:nvSpPr>
        <p:spPr>
          <a:xfrm>
            <a:off x="0" y="0"/>
            <a:ext cx="11353800" cy="533400"/>
          </a:xfrm>
          <a:prstGeom prst="rect">
            <a:avLst/>
          </a:prstGeom>
          <a:solidFill>
            <a:srgbClr val="002060"/>
          </a:solidFill>
        </p:spPr>
        <p:txBody>
          <a:bodyPr wrap="square" lIns="0" tIns="0" rIns="0" bIns="0" rtlCol="0" anchor="ctr"/>
          <a:lstStyle/>
          <a:p>
            <a:pPr algn="ctr"/>
            <a:endParaRPr lang="fr-FR" sz="2000">
              <a:latin typeface="Arial Nova" panose="020B0504020202020204" pitchFamily="34" charset="0"/>
            </a:endParaRPr>
          </a:p>
        </p:txBody>
      </p:sp>
      <p:sp>
        <p:nvSpPr>
          <p:cNvPr id="21" name="RESULTS">
            <a:extLst>
              <a:ext uri="{FF2B5EF4-FFF2-40B4-BE49-F238E27FC236}">
                <a16:creationId xmlns:a16="http://schemas.microsoft.com/office/drawing/2014/main" id="{311745EC-7052-4508-ACAF-186760DF7AC2}"/>
              </a:ext>
            </a:extLst>
          </p:cNvPr>
          <p:cNvSpPr/>
          <p:nvPr/>
        </p:nvSpPr>
        <p:spPr>
          <a:xfrm>
            <a:off x="203879" y="729837"/>
            <a:ext cx="10887675" cy="533400"/>
          </a:xfrm>
          <a:prstGeom prst="roundRect">
            <a:avLst>
              <a:gd name="adj" fmla="val 30851"/>
            </a:avLst>
          </a:prstGeom>
          <a:solidFill>
            <a:srgbClr val="A28369">
              <a:alpha val="80000"/>
            </a:srgbClr>
          </a:solidFill>
          <a:ln w="3175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312436" tIns="312436" rIns="312436" bIns="312436" numCol="1" anchor="ctr">
            <a:noAutofit/>
          </a:bodyPr>
          <a:lstStyle>
            <a:lvl1pPr defTabSz="1819921">
              <a:defRPr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 algn="ctr"/>
            <a:r>
              <a:rPr lang="en-US" sz="1800" b="1" dirty="0">
                <a:latin typeface="Arial Nova" panose="020B0504020202020204" pitchFamily="34" charset="0"/>
              </a:rPr>
              <a:t>Questions à </a:t>
            </a:r>
            <a:r>
              <a:rPr lang="en-US" sz="1800" b="1" dirty="0" err="1">
                <a:latin typeface="Arial Nova" panose="020B0504020202020204" pitchFamily="34" charset="0"/>
              </a:rPr>
              <a:t>propos</a:t>
            </a:r>
            <a:r>
              <a:rPr lang="en-US" sz="1800" b="1" dirty="0">
                <a:latin typeface="Arial Nova" panose="020B0504020202020204" pitchFamily="34" charset="0"/>
              </a:rPr>
              <a:t> de </a:t>
            </a:r>
            <a:r>
              <a:rPr lang="en-US" sz="1800" b="1" dirty="0" err="1">
                <a:latin typeface="Arial Nova" panose="020B0504020202020204" pitchFamily="34" charset="0"/>
              </a:rPr>
              <a:t>l’épilepsie</a:t>
            </a:r>
            <a:r>
              <a:rPr lang="en-US" sz="1800" b="1" dirty="0">
                <a:latin typeface="Arial Nova" panose="020B0504020202020204" pitchFamily="34" charset="0"/>
              </a:rPr>
              <a:t> </a:t>
            </a:r>
            <a:endParaRPr lang="fr-FR" sz="1800" b="1" dirty="0">
              <a:latin typeface="Arial Nova" panose="020B05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SULTS">
            <a:extLst>
              <a:ext uri="{FF2B5EF4-FFF2-40B4-BE49-F238E27FC236}">
                <a16:creationId xmlns:a16="http://schemas.microsoft.com/office/drawing/2014/main" id="{B13DEA51-D76D-4C81-A948-510E36FF5A11}"/>
              </a:ext>
            </a:extLst>
          </p:cNvPr>
          <p:cNvSpPr/>
          <p:nvPr/>
        </p:nvSpPr>
        <p:spPr>
          <a:xfrm>
            <a:off x="914400" y="1459674"/>
            <a:ext cx="6594695" cy="533401"/>
          </a:xfrm>
          <a:prstGeom prst="roundRect">
            <a:avLst>
              <a:gd name="adj" fmla="val 30851"/>
            </a:avLst>
          </a:prstGeom>
          <a:solidFill>
            <a:srgbClr val="DAE3F3"/>
          </a:solidFill>
          <a:ln w="3175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88496" tIns="88496" rIns="88496" bIns="88496" numCol="1" anchor="ctr">
            <a:noAutofit/>
          </a:bodyPr>
          <a:lstStyle>
            <a:lvl1pPr defTabSz="1819921">
              <a:defRPr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 algn="ctr"/>
            <a:r>
              <a:rPr lang="fr-FR" i="1" dirty="0">
                <a:solidFill>
                  <a:srgbClr val="000000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Avez-vous peur d’avoir une crise d’épilepsie en conduisant ?</a:t>
            </a:r>
          </a:p>
        </p:txBody>
      </p:sp>
      <p:sp>
        <p:nvSpPr>
          <p:cNvPr id="15" name="RESULTS">
            <a:extLst>
              <a:ext uri="{FF2B5EF4-FFF2-40B4-BE49-F238E27FC236}">
                <a16:creationId xmlns:a16="http://schemas.microsoft.com/office/drawing/2014/main" id="{1D2F7C38-90DD-4843-8AF6-D7F365E402F8}"/>
              </a:ext>
            </a:extLst>
          </p:cNvPr>
          <p:cNvSpPr/>
          <p:nvPr/>
        </p:nvSpPr>
        <p:spPr>
          <a:xfrm>
            <a:off x="4340299" y="2117718"/>
            <a:ext cx="6755417" cy="573054"/>
          </a:xfrm>
          <a:prstGeom prst="roundRect">
            <a:avLst>
              <a:gd name="adj" fmla="val 30851"/>
            </a:avLst>
          </a:prstGeom>
          <a:solidFill>
            <a:srgbClr val="DAE3F3"/>
          </a:solidFill>
          <a:ln w="3175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88496" tIns="88496" rIns="88496" bIns="88496" numCol="1" anchor="ctr">
            <a:noAutofit/>
          </a:bodyPr>
          <a:lstStyle>
            <a:lvl1pPr defTabSz="1819921">
              <a:defRPr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 algn="ctr"/>
            <a:r>
              <a:rPr lang="fr-FR" i="1" dirty="0">
                <a:solidFill>
                  <a:srgbClr val="000000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Avez-vous déjà eu une crise d’épilepsie en conduisant ?</a:t>
            </a:r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40624C38-EDF8-4B30-9CEF-BC32D358C972}"/>
              </a:ext>
            </a:extLst>
          </p:cNvPr>
          <p:cNvGrpSpPr/>
          <p:nvPr/>
        </p:nvGrpSpPr>
        <p:grpSpPr>
          <a:xfrm>
            <a:off x="8044086" y="1447800"/>
            <a:ext cx="947514" cy="548052"/>
            <a:chOff x="8044086" y="1344152"/>
            <a:chExt cx="947514" cy="548052"/>
          </a:xfrm>
        </p:grpSpPr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D6E19741-827F-46D3-BE42-405011E72E87}"/>
                </a:ext>
              </a:extLst>
            </p:cNvPr>
            <p:cNvSpPr txBox="1"/>
            <p:nvPr/>
          </p:nvSpPr>
          <p:spPr>
            <a:xfrm>
              <a:off x="8272901" y="1344152"/>
              <a:ext cx="718699" cy="548052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88496" tIns="88496" rIns="88496" bIns="88496" numCol="1" spcCol="38100" rtlCol="0" anchor="ctr">
              <a:spAutoFit/>
            </a:bodyPr>
            <a:lstStyle/>
            <a:p>
              <a:pPr marL="0" marR="0" indent="0" algn="ctr" defTabSz="5375634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spc="0" normalizeH="0" baseline="0" dirty="0">
                  <a:ln>
                    <a:noFill/>
                  </a:ln>
                  <a:solidFill>
                    <a:schemeClr val="bg2">
                      <a:lumMod val="10000"/>
                    </a:schemeClr>
                  </a:solidFill>
                  <a:effectLst/>
                  <a:uFillTx/>
                  <a:latin typeface="Ink Free" panose="03080402000500000000" pitchFamily="66" charset="0"/>
                  <a:sym typeface="Helvetica Neue"/>
                </a:rPr>
                <a:t>YES</a:t>
              </a:r>
              <a:endParaRPr kumimoji="0" lang="fr-FR" sz="5000" b="1" i="0" u="none" strike="noStrike" cap="none" spc="0" normalizeH="0" baseline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FillTx/>
                <a:latin typeface="Ink Free" panose="03080402000500000000" pitchFamily="66" charset="0"/>
                <a:sym typeface="Helvetica Neue"/>
              </a:endParaRPr>
            </a:p>
          </p:txBody>
        </p:sp>
        <p:grpSp>
          <p:nvGrpSpPr>
            <p:cNvPr id="18" name="Groupe 17">
              <a:extLst>
                <a:ext uri="{FF2B5EF4-FFF2-40B4-BE49-F238E27FC236}">
                  <a16:creationId xmlns:a16="http://schemas.microsoft.com/office/drawing/2014/main" id="{791E2D6E-45BF-44A7-86DE-5AFF43CED1C9}"/>
                </a:ext>
              </a:extLst>
            </p:cNvPr>
            <p:cNvGrpSpPr/>
            <p:nvPr/>
          </p:nvGrpSpPr>
          <p:grpSpPr>
            <a:xfrm>
              <a:off x="8044086" y="1501287"/>
              <a:ext cx="231368" cy="233778"/>
              <a:chOff x="12025392" y="26138851"/>
              <a:chExt cx="675878" cy="756671"/>
            </a:xfrm>
          </p:grpSpPr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394F70B1-DED5-45A3-A211-9BA76AB27CC7}"/>
                  </a:ext>
                </a:extLst>
              </p:cNvPr>
              <p:cNvSpPr/>
              <p:nvPr/>
            </p:nvSpPr>
            <p:spPr>
              <a:xfrm>
                <a:off x="12025392" y="26138851"/>
                <a:ext cx="675860" cy="748365"/>
              </a:xfrm>
              <a:prstGeom prst="rect">
                <a:avLst/>
              </a:prstGeom>
              <a:solidFill>
                <a:schemeClr val="bg1"/>
              </a:solidFill>
              <a:ln w="28575" cap="flat">
                <a:solidFill>
                  <a:schemeClr val="bg2">
                    <a:lumMod val="10000"/>
                  </a:schemeClr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88496" tIns="88496" rIns="88496" bIns="88496" numCol="1" spcCol="38100" rtlCol="0" anchor="ctr">
                <a:spAutoFit/>
              </a:bodyPr>
              <a:lstStyle/>
              <a:p>
                <a:pPr marL="0" marR="0" indent="0" algn="ctr" defTabSz="1819921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fr-FR" sz="68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cxnSp>
            <p:nvCxnSpPr>
              <p:cNvPr id="20" name="Connecteur droit 19">
                <a:extLst>
                  <a:ext uri="{FF2B5EF4-FFF2-40B4-BE49-F238E27FC236}">
                    <a16:creationId xmlns:a16="http://schemas.microsoft.com/office/drawing/2014/main" id="{470F5FC5-4552-4B30-97E8-75213D74873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025392" y="26147158"/>
                <a:ext cx="675861" cy="748364"/>
              </a:xfrm>
              <a:prstGeom prst="line">
                <a:avLst/>
              </a:prstGeom>
              <a:noFill/>
              <a:ln w="25400" cap="flat">
                <a:solidFill>
                  <a:schemeClr val="bg2">
                    <a:lumMod val="10000"/>
                  </a:schemeClr>
                </a:soli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cxnSp>
            <p:nvCxnSpPr>
              <p:cNvPr id="23" name="Connecteur droit 22">
                <a:extLst>
                  <a:ext uri="{FF2B5EF4-FFF2-40B4-BE49-F238E27FC236}">
                    <a16:creationId xmlns:a16="http://schemas.microsoft.com/office/drawing/2014/main" id="{FD359286-46F4-4FED-83BF-20AFDF3C96D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2025409" y="26147136"/>
                <a:ext cx="675861" cy="748364"/>
              </a:xfrm>
              <a:prstGeom prst="line">
                <a:avLst/>
              </a:prstGeom>
              <a:noFill/>
              <a:ln w="25400" cap="flat">
                <a:solidFill>
                  <a:schemeClr val="bg2">
                    <a:lumMod val="10000"/>
                  </a:schemeClr>
                </a:soli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</p:grpSp>
      </p:grpSp>
      <p:sp>
        <p:nvSpPr>
          <p:cNvPr id="39" name="RESULTS">
            <a:extLst>
              <a:ext uri="{FF2B5EF4-FFF2-40B4-BE49-F238E27FC236}">
                <a16:creationId xmlns:a16="http://schemas.microsoft.com/office/drawing/2014/main" id="{D9902F9E-5BCD-4C98-BA03-625AEDD05EEB}"/>
              </a:ext>
            </a:extLst>
          </p:cNvPr>
          <p:cNvSpPr/>
          <p:nvPr/>
        </p:nvSpPr>
        <p:spPr>
          <a:xfrm>
            <a:off x="203879" y="3015597"/>
            <a:ext cx="4841625" cy="573054"/>
          </a:xfrm>
          <a:prstGeom prst="roundRect">
            <a:avLst>
              <a:gd name="adj" fmla="val 30851"/>
            </a:avLst>
          </a:prstGeom>
          <a:solidFill>
            <a:srgbClr val="DAE3F3"/>
          </a:solidFill>
          <a:ln w="3175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88496" tIns="88496" rIns="88496" bIns="88496" numCol="1" anchor="ctr">
            <a:noAutofit/>
          </a:bodyPr>
          <a:lstStyle>
            <a:lvl1pPr defTabSz="1819921">
              <a:defRPr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 algn="ctr"/>
            <a:r>
              <a:rPr lang="fr-FR" i="1" dirty="0">
                <a:solidFill>
                  <a:srgbClr val="000000"/>
                </a:solidFill>
                <a:latin typeface="Arial Nova" panose="020B0504020202020204" pitchFamily="34" charset="0"/>
                <a:cs typeface="Arial" panose="020B0604020202020204" pitchFamily="34" charset="0"/>
              </a:rPr>
              <a:t>Pouvez-vous décrire ce qui s’est passé ?</a:t>
            </a:r>
          </a:p>
        </p:txBody>
      </p:sp>
      <p:sp>
        <p:nvSpPr>
          <p:cNvPr id="40" name="Bulle narrative : rectangle à coins arrondis 39">
            <a:extLst>
              <a:ext uri="{FF2B5EF4-FFF2-40B4-BE49-F238E27FC236}">
                <a16:creationId xmlns:a16="http://schemas.microsoft.com/office/drawing/2014/main" id="{2A099CBA-1D93-45E6-958F-B2E0205B3C5A}"/>
              </a:ext>
            </a:extLst>
          </p:cNvPr>
          <p:cNvSpPr/>
          <p:nvPr/>
        </p:nvSpPr>
        <p:spPr>
          <a:xfrm>
            <a:off x="209314" y="4076210"/>
            <a:ext cx="5018745" cy="742563"/>
          </a:xfrm>
          <a:prstGeom prst="wedgeRoundRectCallout">
            <a:avLst>
              <a:gd name="adj1" fmla="val 2348"/>
              <a:gd name="adj2" fmla="val -95289"/>
              <a:gd name="adj3" fmla="val 16667"/>
            </a:avLst>
          </a:prstGeom>
          <a:noFill/>
          <a:ln w="28575" cap="flat">
            <a:solidFill>
              <a:srgbClr val="A28369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88496" tIns="88496" rIns="88496" bIns="88496" numCol="1" spcCol="38100" rtlCol="0" anchor="ctr">
            <a:spAutoFit/>
          </a:bodyPr>
          <a:lstStyle/>
          <a:p>
            <a:pPr algn="ctr"/>
            <a:r>
              <a:rPr lang="fr-FR" sz="1600" dirty="0">
                <a:solidFill>
                  <a:srgbClr val="000000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« […] Depuis, j’ai très peu conduit, par peur de perdre à nouveau le contrôle. »</a:t>
            </a:r>
            <a:endParaRPr lang="fr-FR" sz="1600" i="1" dirty="0">
              <a:solidFill>
                <a:srgbClr val="000000"/>
              </a:solidFill>
              <a:latin typeface="Arial Nova" panose="020B0504020202020204" pitchFamily="34" charset="0"/>
              <a:ea typeface="Amiri" panose="00000500000000000000" pitchFamily="2" charset="-78"/>
              <a:cs typeface="Amiri" panose="00000500000000000000" pitchFamily="2" charset="-78"/>
            </a:endParaRPr>
          </a:p>
        </p:txBody>
      </p:sp>
      <p:sp>
        <p:nvSpPr>
          <p:cNvPr id="41" name="Bulle narrative : rectangle à coins arrondis 40">
            <a:extLst>
              <a:ext uri="{FF2B5EF4-FFF2-40B4-BE49-F238E27FC236}">
                <a16:creationId xmlns:a16="http://schemas.microsoft.com/office/drawing/2014/main" id="{F4B88585-00F5-4B69-B38C-2B69B24FEE72}"/>
              </a:ext>
            </a:extLst>
          </p:cNvPr>
          <p:cNvSpPr/>
          <p:nvPr/>
        </p:nvSpPr>
        <p:spPr>
          <a:xfrm>
            <a:off x="6072809" y="3457655"/>
            <a:ext cx="5018745" cy="1559808"/>
          </a:xfrm>
          <a:prstGeom prst="wedgeRoundRectCallout">
            <a:avLst>
              <a:gd name="adj1" fmla="val -65769"/>
              <a:gd name="adj2" fmla="val -47427"/>
              <a:gd name="adj3" fmla="val 16667"/>
            </a:avLst>
          </a:prstGeom>
          <a:noFill/>
          <a:ln w="28575" cap="flat">
            <a:solidFill>
              <a:srgbClr val="A28369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88496" tIns="88496" rIns="88496" bIns="88496" numCol="1" spcCol="38100" rtlCol="0" anchor="ctr">
            <a:spAutoFit/>
          </a:bodyPr>
          <a:lstStyle/>
          <a:p>
            <a:pPr algn="ctr"/>
            <a:r>
              <a:rPr lang="fr-FR" sz="1600" dirty="0">
                <a:solidFill>
                  <a:srgbClr val="000000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« Une impression de déjà-vu accompagnée de la sensation de ne plus être vraiment présente. […] J’ai éteint la radio et me suis concentrée sur mon environnement, en comptant et en nommant les voitures qui circulaient autour de moi. »</a:t>
            </a:r>
            <a:endParaRPr lang="fr-FR" sz="1600" i="1" dirty="0">
              <a:solidFill>
                <a:srgbClr val="000000"/>
              </a:solidFill>
              <a:latin typeface="Arial Nova" panose="020B0504020202020204" pitchFamily="34" charset="0"/>
              <a:ea typeface="Amiri" panose="00000500000000000000" pitchFamily="2" charset="-78"/>
              <a:cs typeface="Amiri" panose="00000500000000000000" pitchFamily="2" charset="-78"/>
            </a:endParaRPr>
          </a:p>
        </p:txBody>
      </p:sp>
      <p:sp>
        <p:nvSpPr>
          <p:cNvPr id="42" name="Bulle narrative : rectangle à coins arrondis 41">
            <a:extLst>
              <a:ext uri="{FF2B5EF4-FFF2-40B4-BE49-F238E27FC236}">
                <a16:creationId xmlns:a16="http://schemas.microsoft.com/office/drawing/2014/main" id="{03B45A77-E00B-4930-9F7E-28A435DA1397}"/>
              </a:ext>
            </a:extLst>
          </p:cNvPr>
          <p:cNvSpPr/>
          <p:nvPr/>
        </p:nvSpPr>
        <p:spPr>
          <a:xfrm>
            <a:off x="6705601" y="5433393"/>
            <a:ext cx="3886200" cy="1287393"/>
          </a:xfrm>
          <a:prstGeom prst="wedgeRoundRectCallout">
            <a:avLst>
              <a:gd name="adj1" fmla="val -63593"/>
              <a:gd name="adj2" fmla="val -73682"/>
              <a:gd name="adj3" fmla="val 16667"/>
            </a:avLst>
          </a:prstGeom>
          <a:noFill/>
          <a:ln w="28575" cap="flat">
            <a:solidFill>
              <a:srgbClr val="A28369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88496" tIns="88496" rIns="88496" bIns="88496" numCol="1" spcCol="38100" rtlCol="0" anchor="ctr">
            <a:spAutoFit/>
          </a:bodyPr>
          <a:lstStyle/>
          <a:p>
            <a:pPr algn="ctr"/>
            <a:r>
              <a:rPr lang="fr-FR" sz="1600" dirty="0">
                <a:solidFill>
                  <a:srgbClr val="000000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« La sensation est la suivante : vous vous assurez d’éviter tous les déclencheurs, et au final, les crises surviennent quand même. »</a:t>
            </a:r>
            <a:endParaRPr lang="fr-FR" sz="1600" i="1" dirty="0">
              <a:solidFill>
                <a:srgbClr val="000000"/>
              </a:solidFill>
              <a:latin typeface="Arial Nova" panose="020B0504020202020204" pitchFamily="34" charset="0"/>
              <a:ea typeface="Amiri" panose="00000500000000000000" pitchFamily="2" charset="-78"/>
              <a:cs typeface="Amiri" panose="00000500000000000000" pitchFamily="2" charset="-78"/>
            </a:endParaRPr>
          </a:p>
        </p:txBody>
      </p:sp>
      <p:sp>
        <p:nvSpPr>
          <p:cNvPr id="43" name="Bulle narrative : rectangle à coins arrondis 42">
            <a:extLst>
              <a:ext uri="{FF2B5EF4-FFF2-40B4-BE49-F238E27FC236}">
                <a16:creationId xmlns:a16="http://schemas.microsoft.com/office/drawing/2014/main" id="{1468390E-EB3A-48AE-ABC5-DC6B6EE00E0C}"/>
              </a:ext>
            </a:extLst>
          </p:cNvPr>
          <p:cNvSpPr/>
          <p:nvPr/>
        </p:nvSpPr>
        <p:spPr>
          <a:xfrm>
            <a:off x="203879" y="5181600"/>
            <a:ext cx="5815921" cy="1559808"/>
          </a:xfrm>
          <a:prstGeom prst="wedgeRoundRectCallout">
            <a:avLst>
              <a:gd name="adj1" fmla="val 8352"/>
              <a:gd name="adj2" fmla="val -62749"/>
              <a:gd name="adj3" fmla="val 16667"/>
            </a:avLst>
          </a:prstGeom>
          <a:noFill/>
          <a:ln w="28575" cap="flat">
            <a:solidFill>
              <a:srgbClr val="A28369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88496" tIns="88496" rIns="88496" bIns="88496" numCol="1" spcCol="38100" rtlCol="0" anchor="ctr">
            <a:spAutoFit/>
          </a:bodyPr>
          <a:lstStyle/>
          <a:p>
            <a:pPr algn="ctr"/>
            <a:r>
              <a:rPr lang="fr-FR" sz="1600" dirty="0">
                <a:solidFill>
                  <a:srgbClr val="000000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« J’ai eu deux accidents […]. À l’époque, je n’étais pas stabilisée, mais j’étais dans le déni de mon handicap et de ma maladie, alors j’ai continué à conduire après le diagnostic, malgré les risques, pendant six ans, par peur de perdre mon travail… Je le regrette. »</a:t>
            </a:r>
            <a:endParaRPr lang="fr-FR" sz="1600" i="1" dirty="0">
              <a:solidFill>
                <a:srgbClr val="000000"/>
              </a:solidFill>
              <a:latin typeface="Arial Nova" panose="020B0504020202020204" pitchFamily="34" charset="0"/>
              <a:ea typeface="Amiri" panose="00000500000000000000" pitchFamily="2" charset="-78"/>
              <a:cs typeface="Amiri" panose="00000500000000000000" pitchFamily="2" charset="-78"/>
            </a:endParaRPr>
          </a:p>
        </p:txBody>
      </p:sp>
      <p:grpSp>
        <p:nvGrpSpPr>
          <p:cNvPr id="44" name="Groupe 43">
            <a:extLst>
              <a:ext uri="{FF2B5EF4-FFF2-40B4-BE49-F238E27FC236}">
                <a16:creationId xmlns:a16="http://schemas.microsoft.com/office/drawing/2014/main" id="{3884A07D-3846-45ED-A7C7-9087FCB491C9}"/>
              </a:ext>
            </a:extLst>
          </p:cNvPr>
          <p:cNvGrpSpPr/>
          <p:nvPr/>
        </p:nvGrpSpPr>
        <p:grpSpPr>
          <a:xfrm>
            <a:off x="3578632" y="2276083"/>
            <a:ext cx="231368" cy="233778"/>
            <a:chOff x="12025392" y="26138851"/>
            <a:chExt cx="675878" cy="756671"/>
          </a:xfrm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C15987C6-FB99-4789-9AA9-5F21E4B6AD30}"/>
                </a:ext>
              </a:extLst>
            </p:cNvPr>
            <p:cNvSpPr/>
            <p:nvPr/>
          </p:nvSpPr>
          <p:spPr>
            <a:xfrm>
              <a:off x="12025392" y="26138851"/>
              <a:ext cx="675860" cy="748365"/>
            </a:xfrm>
            <a:prstGeom prst="rect">
              <a:avLst/>
            </a:prstGeom>
            <a:solidFill>
              <a:schemeClr val="bg1"/>
            </a:solidFill>
            <a:ln w="28575" cap="flat">
              <a:solidFill>
                <a:schemeClr val="bg2">
                  <a:lumMod val="10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88496" tIns="88496" rIns="88496" bIns="88496" numCol="1" spcCol="38100" rtlCol="0" anchor="ctr">
              <a:spAutoFit/>
            </a:bodyPr>
            <a:lstStyle/>
            <a:p>
              <a:pPr marL="0" marR="0" indent="0" algn="ctr" defTabSz="1819921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fr-FR" sz="68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cxnSp>
          <p:nvCxnSpPr>
            <p:cNvPr id="46" name="Connecteur droit 45">
              <a:extLst>
                <a:ext uri="{FF2B5EF4-FFF2-40B4-BE49-F238E27FC236}">
                  <a16:creationId xmlns:a16="http://schemas.microsoft.com/office/drawing/2014/main" id="{B6538842-A615-48FA-B819-5321CC5E0514}"/>
                </a:ext>
              </a:extLst>
            </p:cNvPr>
            <p:cNvCxnSpPr>
              <a:cxnSpLocks/>
            </p:cNvCxnSpPr>
            <p:nvPr/>
          </p:nvCxnSpPr>
          <p:spPr>
            <a:xfrm>
              <a:off x="12025392" y="26147158"/>
              <a:ext cx="675861" cy="748364"/>
            </a:xfrm>
            <a:prstGeom prst="line">
              <a:avLst/>
            </a:prstGeom>
            <a:noFill/>
            <a:ln w="25400" cap="flat">
              <a:solidFill>
                <a:schemeClr val="bg2">
                  <a:lumMod val="10000"/>
                </a:schemeClr>
              </a:solidFill>
              <a:prstDash val="solid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47" name="Connecteur droit 46">
              <a:extLst>
                <a:ext uri="{FF2B5EF4-FFF2-40B4-BE49-F238E27FC236}">
                  <a16:creationId xmlns:a16="http://schemas.microsoft.com/office/drawing/2014/main" id="{C865F33B-3EB6-45F7-BA53-7A263EE9190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025409" y="26147136"/>
              <a:ext cx="675861" cy="748364"/>
            </a:xfrm>
            <a:prstGeom prst="line">
              <a:avLst/>
            </a:prstGeom>
            <a:noFill/>
            <a:ln w="25400" cap="flat">
              <a:solidFill>
                <a:schemeClr val="bg2">
                  <a:lumMod val="10000"/>
                </a:schemeClr>
              </a:solidFill>
              <a:prstDash val="solid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sp>
        <p:nvSpPr>
          <p:cNvPr id="48" name="ZoneTexte 47">
            <a:extLst>
              <a:ext uri="{FF2B5EF4-FFF2-40B4-BE49-F238E27FC236}">
                <a16:creationId xmlns:a16="http://schemas.microsoft.com/office/drawing/2014/main" id="{71922806-54F4-4A71-9690-74805195DA25}"/>
              </a:ext>
            </a:extLst>
          </p:cNvPr>
          <p:cNvSpPr txBox="1"/>
          <p:nvPr/>
        </p:nvSpPr>
        <p:spPr>
          <a:xfrm>
            <a:off x="2875480" y="2118948"/>
            <a:ext cx="718699" cy="548052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88496" tIns="88496" rIns="88496" bIns="88496" numCol="1" spcCol="38100" rtlCol="0" anchor="ctr">
            <a:spAutoFit/>
          </a:bodyPr>
          <a:lstStyle/>
          <a:p>
            <a:pPr marL="0" marR="0" indent="0" algn="ctr" defTabSz="5375634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spc="0" normalizeH="0" baseline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FillTx/>
                <a:latin typeface="Ink Free" panose="03080402000500000000" pitchFamily="66" charset="0"/>
                <a:sym typeface="Helvetica Neue"/>
              </a:rPr>
              <a:t>YES</a:t>
            </a:r>
            <a:endParaRPr kumimoji="0" lang="fr-FR" sz="5000" b="1" i="0" u="none" strike="noStrike" cap="none" spc="0" normalizeH="0" baseline="0" dirty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FillTx/>
              <a:latin typeface="Ink Free" panose="03080402000500000000" pitchFamily="66" charset="0"/>
              <a:sym typeface="Helvetica Neue"/>
            </a:endParaRPr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id="{D50B15F2-D999-449E-B6DC-645149946414}"/>
              </a:ext>
            </a:extLst>
          </p:cNvPr>
          <p:cNvCxnSpPr>
            <a:cxnSpLocks/>
            <a:stCxn id="14" idx="3"/>
          </p:cNvCxnSpPr>
          <p:nvPr/>
        </p:nvCxnSpPr>
        <p:spPr>
          <a:xfrm>
            <a:off x="7509095" y="1726375"/>
            <a:ext cx="417826" cy="0"/>
          </a:xfrm>
          <a:prstGeom prst="straightConnector1">
            <a:avLst/>
          </a:prstGeom>
          <a:ln w="28575">
            <a:solidFill>
              <a:srgbClr val="DAE3F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eur droit avec flèche 55">
            <a:extLst>
              <a:ext uri="{FF2B5EF4-FFF2-40B4-BE49-F238E27FC236}">
                <a16:creationId xmlns:a16="http://schemas.microsoft.com/office/drawing/2014/main" id="{9AC88E24-26E4-4689-8E0A-35314D76BA60}"/>
              </a:ext>
            </a:extLst>
          </p:cNvPr>
          <p:cNvCxnSpPr>
            <a:cxnSpLocks/>
          </p:cNvCxnSpPr>
          <p:nvPr/>
        </p:nvCxnSpPr>
        <p:spPr>
          <a:xfrm flipH="1">
            <a:off x="3918310" y="2390404"/>
            <a:ext cx="417826" cy="0"/>
          </a:xfrm>
          <a:prstGeom prst="straightConnector1">
            <a:avLst/>
          </a:prstGeom>
          <a:ln w="28575">
            <a:solidFill>
              <a:srgbClr val="DAE3F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2B424F1A-BD5E-486C-AEB6-5849A55B50BF}"/>
              </a:ext>
            </a:extLst>
          </p:cNvPr>
          <p:cNvSpPr/>
          <p:nvPr/>
        </p:nvSpPr>
        <p:spPr>
          <a:xfrm>
            <a:off x="9039254" y="1541551"/>
            <a:ext cx="914400" cy="360000"/>
          </a:xfrm>
          <a:prstGeom prst="roundRect">
            <a:avLst/>
          </a:prstGeom>
          <a:solidFill>
            <a:srgbClr val="F1F0E3"/>
          </a:solidFill>
        </p:spPr>
        <p:txBody>
          <a:bodyPr wrap="square" lIns="0" tIns="0" rIns="0" bIns="0" rtlCol="0" anchor="ctr"/>
          <a:lstStyle/>
          <a:p>
            <a:pPr algn="ctr"/>
            <a:r>
              <a:rPr lang="fr-FR" i="1" dirty="0">
                <a:solidFill>
                  <a:srgbClr val="000000"/>
                </a:solidFill>
                <a:latin typeface="Arial Nova" panose="020B0504020202020204" pitchFamily="34" charset="0"/>
              </a:rPr>
              <a:t>50,5%</a:t>
            </a:r>
          </a:p>
        </p:txBody>
      </p:sp>
      <p:sp>
        <p:nvSpPr>
          <p:cNvPr id="57" name="Rectangle : coins arrondis 56">
            <a:extLst>
              <a:ext uri="{FF2B5EF4-FFF2-40B4-BE49-F238E27FC236}">
                <a16:creationId xmlns:a16="http://schemas.microsoft.com/office/drawing/2014/main" id="{C123C70D-03E0-43BE-B7D2-0024251BA819}"/>
              </a:ext>
            </a:extLst>
          </p:cNvPr>
          <p:cNvSpPr/>
          <p:nvPr/>
        </p:nvSpPr>
        <p:spPr>
          <a:xfrm>
            <a:off x="1925190" y="2211691"/>
            <a:ext cx="914400" cy="360000"/>
          </a:xfrm>
          <a:prstGeom prst="roundRect">
            <a:avLst/>
          </a:prstGeom>
          <a:solidFill>
            <a:srgbClr val="F1F0E3"/>
          </a:solidFill>
        </p:spPr>
        <p:txBody>
          <a:bodyPr wrap="square" lIns="0" tIns="0" rIns="0" bIns="0" rtlCol="0" anchor="ctr"/>
          <a:lstStyle/>
          <a:p>
            <a:pPr algn="ctr"/>
            <a:r>
              <a:rPr lang="fr-FR" i="1" dirty="0">
                <a:solidFill>
                  <a:srgbClr val="000000"/>
                </a:solidFill>
                <a:latin typeface="Arial Nova" panose="020B0504020202020204" pitchFamily="34" charset="0"/>
              </a:rPr>
              <a:t>19,4%</a:t>
            </a:r>
          </a:p>
        </p:txBody>
      </p:sp>
      <p:cxnSp>
        <p:nvCxnSpPr>
          <p:cNvPr id="58" name="Connecteur droit avec flèche 57">
            <a:extLst>
              <a:ext uri="{FF2B5EF4-FFF2-40B4-BE49-F238E27FC236}">
                <a16:creationId xmlns:a16="http://schemas.microsoft.com/office/drawing/2014/main" id="{7E4913C9-E457-46A3-B698-784281BD16CC}"/>
              </a:ext>
            </a:extLst>
          </p:cNvPr>
          <p:cNvCxnSpPr>
            <a:cxnSpLocks/>
          </p:cNvCxnSpPr>
          <p:nvPr/>
        </p:nvCxnSpPr>
        <p:spPr>
          <a:xfrm rot="16200000" flipH="1">
            <a:off x="2173477" y="2761447"/>
            <a:ext cx="417826" cy="0"/>
          </a:xfrm>
          <a:prstGeom prst="straightConnector1">
            <a:avLst/>
          </a:prstGeom>
          <a:ln w="28575">
            <a:solidFill>
              <a:srgbClr val="F1F0E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ZoneTexte 58">
            <a:extLst>
              <a:ext uri="{FF2B5EF4-FFF2-40B4-BE49-F238E27FC236}">
                <a16:creationId xmlns:a16="http://schemas.microsoft.com/office/drawing/2014/main" id="{3D97E17E-413A-478E-8E3B-B82BEFE580D6}"/>
              </a:ext>
            </a:extLst>
          </p:cNvPr>
          <p:cNvSpPr txBox="1"/>
          <p:nvPr/>
        </p:nvSpPr>
        <p:spPr>
          <a:xfrm>
            <a:off x="4415430" y="66645"/>
            <a:ext cx="18329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RÉSULTATS</a:t>
            </a:r>
          </a:p>
        </p:txBody>
      </p:sp>
    </p:spTree>
    <p:extLst>
      <p:ext uri="{BB962C8B-B14F-4D97-AF65-F5344CB8AC3E}">
        <p14:creationId xmlns:p14="http://schemas.microsoft.com/office/powerpoint/2010/main" val="2496154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8" grpId="0"/>
      <p:bldP spid="8" grpId="0" animBg="1"/>
      <p:bldP spid="5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Rectangle 156">
            <a:extLst>
              <a:ext uri="{FF2B5EF4-FFF2-40B4-BE49-F238E27FC236}">
                <a16:creationId xmlns:a16="http://schemas.microsoft.com/office/drawing/2014/main" id="{58644755-E867-4D00-9EFE-C4ECA604F279}"/>
              </a:ext>
            </a:extLst>
          </p:cNvPr>
          <p:cNvSpPr/>
          <p:nvPr/>
        </p:nvSpPr>
        <p:spPr>
          <a:xfrm>
            <a:off x="0" y="0"/>
            <a:ext cx="11353800" cy="533400"/>
          </a:xfrm>
          <a:prstGeom prst="rect">
            <a:avLst/>
          </a:prstGeom>
          <a:solidFill>
            <a:srgbClr val="002060"/>
          </a:solidFill>
        </p:spPr>
        <p:txBody>
          <a:bodyPr wrap="square" lIns="0" tIns="0" rIns="0" bIns="0" rtlCol="0" anchor="ctr"/>
          <a:lstStyle/>
          <a:p>
            <a:pPr algn="ctr"/>
            <a:endParaRPr lang="fr-FR" sz="2000">
              <a:latin typeface="Arial Nova" panose="020B0504020202020204" pitchFamily="34" charset="0"/>
            </a:endParaRPr>
          </a:p>
        </p:txBody>
      </p:sp>
      <p:sp>
        <p:nvSpPr>
          <p:cNvPr id="60" name="Rectangle : coins arrondis 59">
            <a:extLst>
              <a:ext uri="{FF2B5EF4-FFF2-40B4-BE49-F238E27FC236}">
                <a16:creationId xmlns:a16="http://schemas.microsoft.com/office/drawing/2014/main" id="{D473841D-4335-4CF3-B50D-C41DC87A941C}"/>
              </a:ext>
            </a:extLst>
          </p:cNvPr>
          <p:cNvSpPr/>
          <p:nvPr/>
        </p:nvSpPr>
        <p:spPr>
          <a:xfrm>
            <a:off x="104936" y="642782"/>
            <a:ext cx="11066375" cy="1240165"/>
          </a:xfrm>
          <a:prstGeom prst="roundRect">
            <a:avLst/>
          </a:prstGeom>
          <a:solidFill>
            <a:schemeClr val="bg1"/>
          </a:solidFill>
          <a:ln w="12700">
            <a:solidFill>
              <a:srgbClr val="A283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/>
          </a:p>
        </p:txBody>
      </p:sp>
      <p:grpSp>
        <p:nvGrpSpPr>
          <p:cNvPr id="10" name="Groupe 9">
            <a:extLst>
              <a:ext uri="{FF2B5EF4-FFF2-40B4-BE49-F238E27FC236}">
                <a16:creationId xmlns:a16="http://schemas.microsoft.com/office/drawing/2014/main" id="{1DF33103-3DA2-4DC7-88D3-643AAE5FE86A}"/>
              </a:ext>
            </a:extLst>
          </p:cNvPr>
          <p:cNvGrpSpPr/>
          <p:nvPr/>
        </p:nvGrpSpPr>
        <p:grpSpPr>
          <a:xfrm>
            <a:off x="404940" y="943016"/>
            <a:ext cx="4172873" cy="623852"/>
            <a:chOff x="614876" y="867196"/>
            <a:chExt cx="4172873" cy="623852"/>
          </a:xfrm>
        </p:grpSpPr>
        <p:grpSp>
          <p:nvGrpSpPr>
            <p:cNvPr id="72" name="Groupe 71">
              <a:extLst>
                <a:ext uri="{FF2B5EF4-FFF2-40B4-BE49-F238E27FC236}">
                  <a16:creationId xmlns:a16="http://schemas.microsoft.com/office/drawing/2014/main" id="{87E010D8-8458-4238-BE17-8203D29164CC}"/>
                </a:ext>
              </a:extLst>
            </p:cNvPr>
            <p:cNvGrpSpPr/>
            <p:nvPr/>
          </p:nvGrpSpPr>
          <p:grpSpPr>
            <a:xfrm>
              <a:off x="614876" y="867196"/>
              <a:ext cx="4172873" cy="623852"/>
              <a:chOff x="25064676" y="13198342"/>
              <a:chExt cx="4917600" cy="876558"/>
            </a:xfrm>
          </p:grpSpPr>
          <p:sp>
            <p:nvSpPr>
              <p:cNvPr id="74" name="Rectangle : coins arrondis 73">
                <a:extLst>
                  <a:ext uri="{FF2B5EF4-FFF2-40B4-BE49-F238E27FC236}">
                    <a16:creationId xmlns:a16="http://schemas.microsoft.com/office/drawing/2014/main" id="{C325AE3C-BE48-429B-B35F-B8AFA98F4BA6}"/>
                  </a:ext>
                </a:extLst>
              </p:cNvPr>
              <p:cNvSpPr/>
              <p:nvPr/>
            </p:nvSpPr>
            <p:spPr>
              <a:xfrm>
                <a:off x="25064676" y="13198342"/>
                <a:ext cx="4917600" cy="876558"/>
              </a:xfrm>
              <a:prstGeom prst="roundRect">
                <a:avLst/>
              </a:prstGeom>
              <a:solidFill>
                <a:srgbClr val="E2D8D0"/>
              </a:solidFill>
              <a:ln w="57150">
                <a:solidFill>
                  <a:srgbClr val="E2D8D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dirty="0"/>
              </a:p>
            </p:txBody>
          </p:sp>
          <p:sp>
            <p:nvSpPr>
              <p:cNvPr id="75" name="ZoneTexte 74">
                <a:extLst>
                  <a:ext uri="{FF2B5EF4-FFF2-40B4-BE49-F238E27FC236}">
                    <a16:creationId xmlns:a16="http://schemas.microsoft.com/office/drawing/2014/main" id="{D2A85988-C380-419D-BA7B-785A5763887A}"/>
                  </a:ext>
                </a:extLst>
              </p:cNvPr>
              <p:cNvSpPr txBox="1"/>
              <p:nvPr/>
            </p:nvSpPr>
            <p:spPr>
              <a:xfrm>
                <a:off x="25710545" y="13359821"/>
                <a:ext cx="3822471" cy="518939"/>
              </a:xfrm>
              <a:prstGeom prst="rect">
                <a:avLst/>
              </a:prstGeom>
              <a:solidFill>
                <a:srgbClr val="E2D8D0"/>
              </a:solidFill>
              <a:ln w="57150">
                <a:solidFill>
                  <a:srgbClr val="E2D8D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err="1">
                    <a:solidFill>
                      <a:srgbClr val="000000"/>
                    </a:solidFill>
                    <a:latin typeface="Arial Nova" panose="020B0504020202020204" pitchFamily="34" charset="0"/>
                    <a:cs typeface="Calibri Light" panose="020F0302020204030204" pitchFamily="34" charset="0"/>
                  </a:rPr>
                  <a:t>Conducteurs</a:t>
                </a:r>
                <a:r>
                  <a:rPr lang="en-US" dirty="0">
                    <a:solidFill>
                      <a:srgbClr val="000000"/>
                    </a:solidFill>
                    <a:latin typeface="Arial Nova" panose="020B0504020202020204" pitchFamily="34" charset="0"/>
                    <a:cs typeface="Calibri Light" panose="020F0302020204030204" pitchFamily="34" charset="0"/>
                  </a:rPr>
                  <a:t> </a:t>
                </a:r>
                <a:r>
                  <a:rPr lang="en-US" dirty="0" err="1">
                    <a:solidFill>
                      <a:srgbClr val="000000"/>
                    </a:solidFill>
                    <a:latin typeface="Arial Nova" panose="020B0504020202020204" pitchFamily="34" charset="0"/>
                    <a:cs typeface="Calibri Light" panose="020F0302020204030204" pitchFamily="34" charset="0"/>
                  </a:rPr>
                  <a:t>épileptiques</a:t>
                </a:r>
                <a:endParaRPr lang="en-US" dirty="0">
                  <a:solidFill>
                    <a:srgbClr val="000000"/>
                  </a:solidFill>
                  <a:latin typeface="Arial Nova" panose="020B0504020202020204" pitchFamily="34" charset="0"/>
                  <a:cs typeface="Calibri Light" panose="020F0302020204030204" pitchFamily="34" charset="0"/>
                </a:endParaRPr>
              </a:p>
            </p:txBody>
          </p:sp>
        </p:grpSp>
        <p:pic>
          <p:nvPicPr>
            <p:cNvPr id="73" name="Image 72">
              <a:extLst>
                <a:ext uri="{FF2B5EF4-FFF2-40B4-BE49-F238E27FC236}">
                  <a16:creationId xmlns:a16="http://schemas.microsoft.com/office/drawing/2014/main" id="{13B483D6-4864-48A5-A238-AC6C243663E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1817" y="933742"/>
              <a:ext cx="449056" cy="427168"/>
            </a:xfrm>
            <a:prstGeom prst="rect">
              <a:avLst/>
            </a:prstGeom>
            <a:solidFill>
              <a:srgbClr val="E2D8D0"/>
            </a:solidFill>
            <a:ln w="57150">
              <a:solidFill>
                <a:srgbClr val="E2D8D0"/>
              </a:solidFill>
            </a:ln>
          </p:spPr>
        </p:pic>
      </p:grpSp>
      <p:grpSp>
        <p:nvGrpSpPr>
          <p:cNvPr id="161" name="Groupe 160">
            <a:extLst>
              <a:ext uri="{FF2B5EF4-FFF2-40B4-BE49-F238E27FC236}">
                <a16:creationId xmlns:a16="http://schemas.microsoft.com/office/drawing/2014/main" id="{31A54C3C-672C-4A71-8B8A-EEB5244C1F88}"/>
              </a:ext>
            </a:extLst>
          </p:cNvPr>
          <p:cNvGrpSpPr/>
          <p:nvPr/>
        </p:nvGrpSpPr>
        <p:grpSpPr>
          <a:xfrm>
            <a:off x="4577813" y="1364993"/>
            <a:ext cx="6211828" cy="387607"/>
            <a:chOff x="4577813" y="1364993"/>
            <a:chExt cx="6211828" cy="387607"/>
          </a:xfrm>
        </p:grpSpPr>
        <p:grpSp>
          <p:nvGrpSpPr>
            <p:cNvPr id="159" name="Groupe 158">
              <a:extLst>
                <a:ext uri="{FF2B5EF4-FFF2-40B4-BE49-F238E27FC236}">
                  <a16:creationId xmlns:a16="http://schemas.microsoft.com/office/drawing/2014/main" id="{B62BD159-B968-4F7D-B189-AF81933BACE6}"/>
                </a:ext>
              </a:extLst>
            </p:cNvPr>
            <p:cNvGrpSpPr/>
            <p:nvPr/>
          </p:nvGrpSpPr>
          <p:grpSpPr>
            <a:xfrm>
              <a:off x="5339737" y="1364993"/>
              <a:ext cx="5449904" cy="387607"/>
              <a:chOff x="5339737" y="1364993"/>
              <a:chExt cx="5449904" cy="387607"/>
            </a:xfrm>
          </p:grpSpPr>
          <p:sp>
            <p:nvSpPr>
              <p:cNvPr id="120" name="Rectangle : coins arrondis 119">
                <a:extLst>
                  <a:ext uri="{FF2B5EF4-FFF2-40B4-BE49-F238E27FC236}">
                    <a16:creationId xmlns:a16="http://schemas.microsoft.com/office/drawing/2014/main" id="{5B9BC6F1-F783-4D32-8A06-687E6A15C5B5}"/>
                  </a:ext>
                </a:extLst>
              </p:cNvPr>
              <p:cNvSpPr/>
              <p:nvPr/>
            </p:nvSpPr>
            <p:spPr>
              <a:xfrm>
                <a:off x="5339737" y="1364993"/>
                <a:ext cx="5449904" cy="387607"/>
              </a:xfrm>
              <a:prstGeom prst="roundRect">
                <a:avLst/>
              </a:prstGeom>
              <a:solidFill>
                <a:srgbClr val="E2D8D0"/>
              </a:solidFill>
              <a:ln w="57150">
                <a:solidFill>
                  <a:srgbClr val="E2D8D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dirty="0"/>
              </a:p>
            </p:txBody>
          </p:sp>
          <p:grpSp>
            <p:nvGrpSpPr>
              <p:cNvPr id="158" name="Groupe 157">
                <a:extLst>
                  <a:ext uri="{FF2B5EF4-FFF2-40B4-BE49-F238E27FC236}">
                    <a16:creationId xmlns:a16="http://schemas.microsoft.com/office/drawing/2014/main" id="{47DD6890-8A97-4F50-A231-4FE36B3D4071}"/>
                  </a:ext>
                </a:extLst>
              </p:cNvPr>
              <p:cNvGrpSpPr/>
              <p:nvPr/>
            </p:nvGrpSpPr>
            <p:grpSpPr>
              <a:xfrm>
                <a:off x="5540712" y="1405026"/>
                <a:ext cx="4974888" cy="323536"/>
                <a:chOff x="5540712" y="1405026"/>
                <a:chExt cx="4974888" cy="323536"/>
              </a:xfrm>
            </p:grpSpPr>
            <p:pic>
              <p:nvPicPr>
                <p:cNvPr id="67" name="Image 66">
                  <a:extLst>
                    <a:ext uri="{FF2B5EF4-FFF2-40B4-BE49-F238E27FC236}">
                      <a16:creationId xmlns:a16="http://schemas.microsoft.com/office/drawing/2014/main" id="{0C944D1A-FC03-4F7F-A780-865E4D3E1B8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540712" y="1405026"/>
                  <a:ext cx="328569" cy="323536"/>
                </a:xfrm>
                <a:prstGeom prst="rect">
                  <a:avLst/>
                </a:prstGeom>
                <a:solidFill>
                  <a:srgbClr val="E2D8D0"/>
                </a:solidFill>
                <a:ln w="57150">
                  <a:solidFill>
                    <a:srgbClr val="E2D8D0"/>
                  </a:solidFill>
                </a:ln>
              </p:spPr>
            </p:pic>
            <p:sp>
              <p:nvSpPr>
                <p:cNvPr id="68" name="ZoneTexte 67">
                  <a:extLst>
                    <a:ext uri="{FF2B5EF4-FFF2-40B4-BE49-F238E27FC236}">
                      <a16:creationId xmlns:a16="http://schemas.microsoft.com/office/drawing/2014/main" id="{34B3135D-4790-4146-85EB-F28177A7827A}"/>
                    </a:ext>
                  </a:extLst>
                </p:cNvPr>
                <p:cNvSpPr txBox="1"/>
                <p:nvPr/>
              </p:nvSpPr>
              <p:spPr>
                <a:xfrm>
                  <a:off x="5958373" y="1405026"/>
                  <a:ext cx="4557227" cy="240951"/>
                </a:xfrm>
                <a:prstGeom prst="rect">
                  <a:avLst/>
                </a:prstGeom>
                <a:solidFill>
                  <a:srgbClr val="E2D8D0"/>
                </a:solidFill>
                <a:ln w="57150">
                  <a:solidFill>
                    <a:srgbClr val="E2D8D0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>
                      <a:solidFill>
                        <a:srgbClr val="000000"/>
                      </a:solidFill>
                      <a:latin typeface="Arial Nova" panose="020B0504020202020204" pitchFamily="34" charset="0"/>
                      <a:cs typeface="Calibri Light" panose="020F0302020204030204" pitchFamily="34" charset="0"/>
                    </a:rPr>
                    <a:t>Situations </a:t>
                  </a:r>
                  <a:r>
                    <a:rPr lang="en-US" sz="1600" dirty="0" err="1">
                      <a:solidFill>
                        <a:srgbClr val="000000"/>
                      </a:solidFill>
                      <a:latin typeface="Arial Nova" panose="020B0504020202020204" pitchFamily="34" charset="0"/>
                      <a:cs typeface="Calibri Light" panose="020F0302020204030204" pitchFamily="34" charset="0"/>
                    </a:rPr>
                    <a:t>évitées</a:t>
                  </a:r>
                  <a:r>
                    <a:rPr lang="en-US" sz="1600" dirty="0">
                      <a:solidFill>
                        <a:srgbClr val="000000"/>
                      </a:solidFill>
                      <a:latin typeface="Arial Nova" panose="020B0504020202020204" pitchFamily="34" charset="0"/>
                      <a:cs typeface="Calibri Light" panose="020F0302020204030204" pitchFamily="34" charset="0"/>
                    </a:rPr>
                    <a:t> + strategies de conduite </a:t>
                  </a:r>
                </a:p>
              </p:txBody>
            </p:sp>
          </p:grpSp>
        </p:grpSp>
        <p:cxnSp>
          <p:nvCxnSpPr>
            <p:cNvPr id="65" name="Connecteur droit avec flèche 64">
              <a:extLst>
                <a:ext uri="{FF2B5EF4-FFF2-40B4-BE49-F238E27FC236}">
                  <a16:creationId xmlns:a16="http://schemas.microsoft.com/office/drawing/2014/main" id="{62379735-F06D-46D9-9028-3BBEE0391D12}"/>
                </a:ext>
              </a:extLst>
            </p:cNvPr>
            <p:cNvCxnSpPr>
              <a:cxnSpLocks/>
            </p:cNvCxnSpPr>
            <p:nvPr/>
          </p:nvCxnSpPr>
          <p:spPr>
            <a:xfrm>
              <a:off x="4577813" y="1452490"/>
              <a:ext cx="736475" cy="138228"/>
            </a:xfrm>
            <a:prstGeom prst="straightConnector1">
              <a:avLst/>
            </a:prstGeom>
            <a:ln w="57150">
              <a:solidFill>
                <a:srgbClr val="E2D8D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7" name="Rectangle : coins arrondis 76">
            <a:extLst>
              <a:ext uri="{FF2B5EF4-FFF2-40B4-BE49-F238E27FC236}">
                <a16:creationId xmlns:a16="http://schemas.microsoft.com/office/drawing/2014/main" id="{7541C405-3747-49DE-A113-4742486A0B19}"/>
              </a:ext>
            </a:extLst>
          </p:cNvPr>
          <p:cNvSpPr/>
          <p:nvPr/>
        </p:nvSpPr>
        <p:spPr>
          <a:xfrm>
            <a:off x="3776460" y="2110763"/>
            <a:ext cx="4639080" cy="499226"/>
          </a:xfrm>
          <a:prstGeom prst="roundRect">
            <a:avLst/>
          </a:prstGeom>
          <a:solidFill>
            <a:srgbClr val="DAE3F3"/>
          </a:solidFill>
          <a:ln w="57150">
            <a:solidFill>
              <a:srgbClr val="DAE3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solidFill>
                  <a:srgbClr val="000000"/>
                </a:solidFill>
                <a:latin typeface="Arial Nova" panose="020B0504020202020204" pitchFamily="34" charset="0"/>
              </a:rPr>
              <a:t>2 hypothèses non-exclusives</a:t>
            </a:r>
          </a:p>
        </p:txBody>
      </p:sp>
      <p:sp>
        <p:nvSpPr>
          <p:cNvPr id="118" name="ZoneTexte 117">
            <a:extLst>
              <a:ext uri="{FF2B5EF4-FFF2-40B4-BE49-F238E27FC236}">
                <a16:creationId xmlns:a16="http://schemas.microsoft.com/office/drawing/2014/main" id="{8CB2F4D8-B1B7-4698-8E7D-D512BB9CC394}"/>
              </a:ext>
            </a:extLst>
          </p:cNvPr>
          <p:cNvSpPr txBox="1"/>
          <p:nvPr/>
        </p:nvSpPr>
        <p:spPr>
          <a:xfrm>
            <a:off x="6009549" y="68555"/>
            <a:ext cx="18329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DISCUSSION</a:t>
            </a:r>
          </a:p>
        </p:txBody>
      </p:sp>
      <p:grpSp>
        <p:nvGrpSpPr>
          <p:cNvPr id="162" name="Groupe 161">
            <a:extLst>
              <a:ext uri="{FF2B5EF4-FFF2-40B4-BE49-F238E27FC236}">
                <a16:creationId xmlns:a16="http://schemas.microsoft.com/office/drawing/2014/main" id="{F281A16C-81EE-4BFA-8555-05C26085770C}"/>
              </a:ext>
            </a:extLst>
          </p:cNvPr>
          <p:cNvGrpSpPr/>
          <p:nvPr/>
        </p:nvGrpSpPr>
        <p:grpSpPr>
          <a:xfrm>
            <a:off x="4577813" y="757908"/>
            <a:ext cx="6211828" cy="387607"/>
            <a:chOff x="4577813" y="757908"/>
            <a:chExt cx="6211828" cy="387607"/>
          </a:xfrm>
        </p:grpSpPr>
        <p:cxnSp>
          <p:nvCxnSpPr>
            <p:cNvPr id="64" name="Connecteur droit avec flèche 63">
              <a:extLst>
                <a:ext uri="{FF2B5EF4-FFF2-40B4-BE49-F238E27FC236}">
                  <a16:creationId xmlns:a16="http://schemas.microsoft.com/office/drawing/2014/main" id="{B2EE86EA-7D2B-4732-A81B-C256C8D62290}"/>
                </a:ext>
              </a:extLst>
            </p:cNvPr>
            <p:cNvCxnSpPr>
              <a:cxnSpLocks/>
              <a:endCxn id="69" idx="1"/>
            </p:cNvCxnSpPr>
            <p:nvPr/>
          </p:nvCxnSpPr>
          <p:spPr>
            <a:xfrm flipV="1">
              <a:off x="4577813" y="951712"/>
              <a:ext cx="761924" cy="124926"/>
            </a:xfrm>
            <a:prstGeom prst="straightConnector1">
              <a:avLst/>
            </a:prstGeom>
            <a:ln w="57150">
              <a:solidFill>
                <a:srgbClr val="E2D8D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0" name="Groupe 159">
              <a:extLst>
                <a:ext uri="{FF2B5EF4-FFF2-40B4-BE49-F238E27FC236}">
                  <a16:creationId xmlns:a16="http://schemas.microsoft.com/office/drawing/2014/main" id="{7F34C7F0-BD3B-4F0C-AFDB-5FEC3DBA12B7}"/>
                </a:ext>
              </a:extLst>
            </p:cNvPr>
            <p:cNvGrpSpPr/>
            <p:nvPr/>
          </p:nvGrpSpPr>
          <p:grpSpPr>
            <a:xfrm>
              <a:off x="5339737" y="757908"/>
              <a:ext cx="5449904" cy="387607"/>
              <a:chOff x="5339737" y="757908"/>
              <a:chExt cx="5449904" cy="387607"/>
            </a:xfrm>
          </p:grpSpPr>
          <p:sp>
            <p:nvSpPr>
              <p:cNvPr id="69" name="Rectangle : coins arrondis 68">
                <a:extLst>
                  <a:ext uri="{FF2B5EF4-FFF2-40B4-BE49-F238E27FC236}">
                    <a16:creationId xmlns:a16="http://schemas.microsoft.com/office/drawing/2014/main" id="{5E856B8D-B958-4EE9-96B0-A83E524045FE}"/>
                  </a:ext>
                </a:extLst>
              </p:cNvPr>
              <p:cNvSpPr/>
              <p:nvPr/>
            </p:nvSpPr>
            <p:spPr>
              <a:xfrm>
                <a:off x="5339737" y="757908"/>
                <a:ext cx="5449904" cy="387607"/>
              </a:xfrm>
              <a:prstGeom prst="roundRect">
                <a:avLst/>
              </a:prstGeom>
              <a:solidFill>
                <a:srgbClr val="E2D8D0"/>
              </a:solidFill>
              <a:ln w="57150">
                <a:solidFill>
                  <a:srgbClr val="E2D8D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dirty="0"/>
              </a:p>
            </p:txBody>
          </p:sp>
          <p:sp>
            <p:nvSpPr>
              <p:cNvPr id="119" name="ZoneTexte 118">
                <a:extLst>
                  <a:ext uri="{FF2B5EF4-FFF2-40B4-BE49-F238E27FC236}">
                    <a16:creationId xmlns:a16="http://schemas.microsoft.com/office/drawing/2014/main" id="{4346554E-6E05-44C2-B401-42C05B025D2D}"/>
                  </a:ext>
                </a:extLst>
              </p:cNvPr>
              <p:cNvSpPr txBox="1"/>
              <p:nvPr/>
            </p:nvSpPr>
            <p:spPr>
              <a:xfrm>
                <a:off x="5432757" y="794362"/>
                <a:ext cx="4557227" cy="338554"/>
              </a:xfrm>
              <a:prstGeom prst="rect">
                <a:avLst/>
              </a:prstGeom>
              <a:solidFill>
                <a:srgbClr val="E2D8D0"/>
              </a:solidFill>
              <a:ln w="57150">
                <a:solidFill>
                  <a:srgbClr val="E2D8D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>
                    <a:solidFill>
                      <a:srgbClr val="000000"/>
                    </a:solidFill>
                    <a:latin typeface="Arial Nova" panose="020B0504020202020204" pitchFamily="34" charset="0"/>
                    <a:cs typeface="Calibri Light" panose="020F0302020204030204" pitchFamily="34" charset="0"/>
                  </a:rPr>
                  <a:t>Pas </a:t>
                </a:r>
                <a:r>
                  <a:rPr lang="en-US" sz="1600" dirty="0" err="1">
                    <a:solidFill>
                      <a:srgbClr val="000000"/>
                    </a:solidFill>
                    <a:latin typeface="Arial Nova" panose="020B0504020202020204" pitchFamily="34" charset="0"/>
                    <a:cs typeface="Calibri Light" panose="020F0302020204030204" pitchFamily="34" charset="0"/>
                  </a:rPr>
                  <a:t>davantage</a:t>
                </a:r>
                <a:r>
                  <a:rPr lang="en-US" sz="1600" dirty="0">
                    <a:solidFill>
                      <a:srgbClr val="000000"/>
                    </a:solidFill>
                    <a:latin typeface="Arial Nova" panose="020B0504020202020204" pitchFamily="34" charset="0"/>
                    <a:cs typeface="Calibri Light" panose="020F0302020204030204" pitchFamily="34" charset="0"/>
                  </a:rPr>
                  <a:t> de </a:t>
                </a:r>
                <a:r>
                  <a:rPr lang="en-US" sz="1600" dirty="0" err="1">
                    <a:solidFill>
                      <a:srgbClr val="000000"/>
                    </a:solidFill>
                    <a:latin typeface="Arial Nova" panose="020B0504020202020204" pitchFamily="34" charset="0"/>
                    <a:cs typeface="Calibri Light" panose="020F0302020204030204" pitchFamily="34" charset="0"/>
                  </a:rPr>
                  <a:t>difficultés</a:t>
                </a:r>
                <a:r>
                  <a:rPr lang="en-US" sz="1600" dirty="0">
                    <a:solidFill>
                      <a:srgbClr val="000000"/>
                    </a:solidFill>
                    <a:latin typeface="Arial Nova" panose="020B0504020202020204" pitchFamily="34" charset="0"/>
                    <a:cs typeface="Calibri Light" panose="020F0302020204030204" pitchFamily="34" charset="0"/>
                  </a:rPr>
                  <a:t> de conduite </a:t>
                </a:r>
              </a:p>
            </p:txBody>
          </p:sp>
        </p:grpSp>
      </p:grpSp>
      <p:sp>
        <p:nvSpPr>
          <p:cNvPr id="133" name="Rectangle : coins arrondis 132">
            <a:extLst>
              <a:ext uri="{FF2B5EF4-FFF2-40B4-BE49-F238E27FC236}">
                <a16:creationId xmlns:a16="http://schemas.microsoft.com/office/drawing/2014/main" id="{240AE29E-68DA-4F1B-8576-C37993559A79}"/>
              </a:ext>
            </a:extLst>
          </p:cNvPr>
          <p:cNvSpPr/>
          <p:nvPr/>
        </p:nvSpPr>
        <p:spPr>
          <a:xfrm>
            <a:off x="5867400" y="3063460"/>
            <a:ext cx="5232067" cy="3151758"/>
          </a:xfrm>
          <a:prstGeom prst="roundRect">
            <a:avLst/>
          </a:prstGeom>
          <a:solidFill>
            <a:srgbClr val="FFFFFF"/>
          </a:solidFill>
          <a:ln w="38100">
            <a:solidFill>
              <a:srgbClr val="F8D1D7"/>
            </a:solidFill>
          </a:ln>
        </p:spPr>
        <p:txBody>
          <a:bodyPr wrap="square" lIns="0" tIns="0" rIns="0" bIns="0" rtlCol="0" anchor="ctr"/>
          <a:lstStyle/>
          <a:p>
            <a:pPr algn="ctr"/>
            <a:endParaRPr lang="fr-FR"/>
          </a:p>
        </p:txBody>
      </p:sp>
      <p:grpSp>
        <p:nvGrpSpPr>
          <p:cNvPr id="151" name="Groupe 150">
            <a:extLst>
              <a:ext uri="{FF2B5EF4-FFF2-40B4-BE49-F238E27FC236}">
                <a16:creationId xmlns:a16="http://schemas.microsoft.com/office/drawing/2014/main" id="{63F992C8-5C20-4BE0-ACFC-616979889218}"/>
              </a:ext>
            </a:extLst>
          </p:cNvPr>
          <p:cNvGrpSpPr/>
          <p:nvPr/>
        </p:nvGrpSpPr>
        <p:grpSpPr>
          <a:xfrm>
            <a:off x="6237157" y="3990182"/>
            <a:ext cx="4492553" cy="1955582"/>
            <a:chOff x="6526973" y="3944576"/>
            <a:chExt cx="4492553" cy="1955582"/>
          </a:xfrm>
        </p:grpSpPr>
        <p:sp>
          <p:nvSpPr>
            <p:cNvPr id="134" name="Rectangle : coins arrondis 133">
              <a:extLst>
                <a:ext uri="{FF2B5EF4-FFF2-40B4-BE49-F238E27FC236}">
                  <a16:creationId xmlns:a16="http://schemas.microsoft.com/office/drawing/2014/main" id="{9CCE944A-F5E0-4309-ACB8-B8BA0F20F729}"/>
                </a:ext>
              </a:extLst>
            </p:cNvPr>
            <p:cNvSpPr/>
            <p:nvPr/>
          </p:nvSpPr>
          <p:spPr>
            <a:xfrm>
              <a:off x="6526973" y="3944576"/>
              <a:ext cx="4492553" cy="1955582"/>
            </a:xfrm>
            <a:prstGeom prst="roundRect">
              <a:avLst/>
            </a:prstGeom>
            <a:solidFill>
              <a:srgbClr val="F8D1D7"/>
            </a:solidFill>
            <a:ln w="38100">
              <a:solidFill>
                <a:srgbClr val="F8D1D7"/>
              </a:solidFill>
            </a:ln>
          </p:spPr>
          <p:txBody>
            <a:bodyPr wrap="square" lIns="0" tIns="0" rIns="0" bIns="0" rtlCol="0" anchor="ctr"/>
            <a:lstStyle/>
            <a:p>
              <a:pPr algn="ctr"/>
              <a:endParaRPr lang="fr-FR"/>
            </a:p>
          </p:txBody>
        </p:sp>
        <p:sp>
          <p:nvSpPr>
            <p:cNvPr id="135" name="ZoneTexte 134">
              <a:extLst>
                <a:ext uri="{FF2B5EF4-FFF2-40B4-BE49-F238E27FC236}">
                  <a16:creationId xmlns:a16="http://schemas.microsoft.com/office/drawing/2014/main" id="{CE5F8933-492A-4DE8-B8E1-9D5B0EB9D309}"/>
                </a:ext>
              </a:extLst>
            </p:cNvPr>
            <p:cNvSpPr txBox="1"/>
            <p:nvPr/>
          </p:nvSpPr>
          <p:spPr>
            <a:xfrm>
              <a:off x="6753367" y="4016783"/>
              <a:ext cx="403976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>
                  <a:solidFill>
                    <a:srgbClr val="000000"/>
                  </a:solidFill>
                  <a:latin typeface="Arial Nova" panose="020B0504020202020204" pitchFamily="34" charset="0"/>
                </a:rPr>
                <a:t>Pas de difficultés objectives majeures</a:t>
              </a:r>
              <a:endParaRPr lang="en-US" dirty="0">
                <a:solidFill>
                  <a:srgbClr val="000000"/>
                </a:solidFill>
                <a:latin typeface="Arial Nova" panose="020B0504020202020204" pitchFamily="34" charset="0"/>
                <a:cs typeface="Calibri Light" panose="020F0302020204030204" pitchFamily="34" charset="0"/>
              </a:endParaRPr>
            </a:p>
          </p:txBody>
        </p:sp>
        <p:sp>
          <p:nvSpPr>
            <p:cNvPr id="136" name="ZoneTexte 135">
              <a:extLst>
                <a:ext uri="{FF2B5EF4-FFF2-40B4-BE49-F238E27FC236}">
                  <a16:creationId xmlns:a16="http://schemas.microsoft.com/office/drawing/2014/main" id="{1D449968-BC43-4028-9318-2E9E3A664BCD}"/>
                </a:ext>
              </a:extLst>
            </p:cNvPr>
            <p:cNvSpPr txBox="1"/>
            <p:nvPr/>
          </p:nvSpPr>
          <p:spPr>
            <a:xfrm>
              <a:off x="6808133" y="4658109"/>
              <a:ext cx="39302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>
                  <a:solidFill>
                    <a:srgbClr val="000000"/>
                  </a:solidFill>
                  <a:latin typeface="Arial Nova" panose="020B0504020202020204" pitchFamily="34" charset="0"/>
                </a:rPr>
                <a:t>Forte anticipation du risque</a:t>
              </a:r>
              <a:endParaRPr lang="en-US" dirty="0">
                <a:solidFill>
                  <a:srgbClr val="000000"/>
                </a:solidFill>
                <a:latin typeface="Arial Nova" panose="020B0504020202020204" pitchFamily="34" charset="0"/>
                <a:cs typeface="Calibri Light" panose="020F0302020204030204" pitchFamily="34" charset="0"/>
              </a:endParaRPr>
            </a:p>
          </p:txBody>
        </p:sp>
        <p:sp>
          <p:nvSpPr>
            <p:cNvPr id="137" name="ZoneTexte 136">
              <a:extLst>
                <a:ext uri="{FF2B5EF4-FFF2-40B4-BE49-F238E27FC236}">
                  <a16:creationId xmlns:a16="http://schemas.microsoft.com/office/drawing/2014/main" id="{F7062A1E-F5BF-433A-B0B2-2AA40578E53A}"/>
                </a:ext>
              </a:extLst>
            </p:cNvPr>
            <p:cNvSpPr txBox="1"/>
            <p:nvPr/>
          </p:nvSpPr>
          <p:spPr>
            <a:xfrm>
              <a:off x="6808133" y="5299433"/>
              <a:ext cx="39302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>
                  <a:solidFill>
                    <a:srgbClr val="000000"/>
                  </a:solidFill>
                  <a:latin typeface="Arial Nova" panose="020B0504020202020204" pitchFamily="34" charset="0"/>
                  <a:cs typeface="Calibri Light" panose="020F0302020204030204" pitchFamily="34" charset="0"/>
                </a:rPr>
                <a:t>« Sur-adaptation »</a:t>
              </a:r>
              <a:endParaRPr lang="en-US" sz="1800" dirty="0">
                <a:solidFill>
                  <a:srgbClr val="000000"/>
                </a:solidFill>
                <a:latin typeface="Arial Nova" panose="020B0504020202020204" pitchFamily="34" charset="0"/>
                <a:cs typeface="Calibri Light" panose="020F0302020204030204" pitchFamily="34" charset="0"/>
              </a:endParaRPr>
            </a:p>
          </p:txBody>
        </p:sp>
        <p:cxnSp>
          <p:nvCxnSpPr>
            <p:cNvPr id="138" name="Connecteur droit avec flèche 137">
              <a:extLst>
                <a:ext uri="{FF2B5EF4-FFF2-40B4-BE49-F238E27FC236}">
                  <a16:creationId xmlns:a16="http://schemas.microsoft.com/office/drawing/2014/main" id="{5516976D-9E56-45FE-98F7-B19D05048328}"/>
                </a:ext>
              </a:extLst>
            </p:cNvPr>
            <p:cNvCxnSpPr>
              <a:cxnSpLocks/>
            </p:cNvCxnSpPr>
            <p:nvPr/>
          </p:nvCxnSpPr>
          <p:spPr>
            <a:xfrm>
              <a:off x="8773249" y="4409676"/>
              <a:ext cx="0" cy="224872"/>
            </a:xfrm>
            <a:prstGeom prst="straightConnector1">
              <a:avLst/>
            </a:prstGeom>
            <a:ln w="28575">
              <a:solidFill>
                <a:srgbClr val="000000"/>
              </a:solidFill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9" name="Connecteur droit avec flèche 138">
              <a:extLst>
                <a:ext uri="{FF2B5EF4-FFF2-40B4-BE49-F238E27FC236}">
                  <a16:creationId xmlns:a16="http://schemas.microsoft.com/office/drawing/2014/main" id="{F3BD451C-519E-46A9-A028-A1D55033FC91}"/>
                </a:ext>
              </a:extLst>
            </p:cNvPr>
            <p:cNvCxnSpPr>
              <a:cxnSpLocks/>
            </p:cNvCxnSpPr>
            <p:nvPr/>
          </p:nvCxnSpPr>
          <p:spPr>
            <a:xfrm>
              <a:off x="8773249" y="5051001"/>
              <a:ext cx="0" cy="224872"/>
            </a:xfrm>
            <a:prstGeom prst="straightConnector1">
              <a:avLst/>
            </a:prstGeom>
            <a:ln w="28575">
              <a:solidFill>
                <a:srgbClr val="000000"/>
              </a:solidFill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6" name="ZoneTexte 145">
            <a:extLst>
              <a:ext uri="{FF2B5EF4-FFF2-40B4-BE49-F238E27FC236}">
                <a16:creationId xmlns:a16="http://schemas.microsoft.com/office/drawing/2014/main" id="{405F9ECF-1AE9-486B-A5FF-8202616F3978}"/>
              </a:ext>
            </a:extLst>
          </p:cNvPr>
          <p:cNvSpPr txBox="1"/>
          <p:nvPr/>
        </p:nvSpPr>
        <p:spPr>
          <a:xfrm>
            <a:off x="6883233" y="3276600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chemeClr val="tx2"/>
                </a:solidFill>
                <a:latin typeface="Arial Nova" panose="020B0504020202020204" pitchFamily="34" charset="0"/>
              </a:rPr>
              <a:t>Ajustement excessif</a:t>
            </a:r>
          </a:p>
        </p:txBody>
      </p:sp>
      <p:cxnSp>
        <p:nvCxnSpPr>
          <p:cNvPr id="152" name="Connecteur droit avec flèche 151">
            <a:extLst>
              <a:ext uri="{FF2B5EF4-FFF2-40B4-BE49-F238E27FC236}">
                <a16:creationId xmlns:a16="http://schemas.microsoft.com/office/drawing/2014/main" id="{692C2522-1681-4370-876A-1A39EEB5915D}"/>
              </a:ext>
            </a:extLst>
          </p:cNvPr>
          <p:cNvCxnSpPr>
            <a:cxnSpLocks/>
          </p:cNvCxnSpPr>
          <p:nvPr/>
        </p:nvCxnSpPr>
        <p:spPr>
          <a:xfrm>
            <a:off x="7353300" y="2514600"/>
            <a:ext cx="431967" cy="510274"/>
          </a:xfrm>
          <a:prstGeom prst="straightConnector1">
            <a:avLst/>
          </a:prstGeom>
          <a:ln w="57150">
            <a:solidFill>
              <a:srgbClr val="DAE3F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3" name="Groupe 162">
            <a:extLst>
              <a:ext uri="{FF2B5EF4-FFF2-40B4-BE49-F238E27FC236}">
                <a16:creationId xmlns:a16="http://schemas.microsoft.com/office/drawing/2014/main" id="{AB8B0737-36E6-4540-A858-0D18590E36C1}"/>
              </a:ext>
            </a:extLst>
          </p:cNvPr>
          <p:cNvGrpSpPr/>
          <p:nvPr/>
        </p:nvGrpSpPr>
        <p:grpSpPr>
          <a:xfrm>
            <a:off x="304800" y="2590800"/>
            <a:ext cx="5232067" cy="3700618"/>
            <a:chOff x="304800" y="2514600"/>
            <a:chExt cx="5232067" cy="3700618"/>
          </a:xfrm>
        </p:grpSpPr>
        <p:sp>
          <p:nvSpPr>
            <p:cNvPr id="125" name="Rectangle : coins arrondis 124">
              <a:extLst>
                <a:ext uri="{FF2B5EF4-FFF2-40B4-BE49-F238E27FC236}">
                  <a16:creationId xmlns:a16="http://schemas.microsoft.com/office/drawing/2014/main" id="{75619F4C-165A-4338-B5ED-756AA9789BD7}"/>
                </a:ext>
              </a:extLst>
            </p:cNvPr>
            <p:cNvSpPr/>
            <p:nvPr/>
          </p:nvSpPr>
          <p:spPr>
            <a:xfrm>
              <a:off x="304800" y="3063460"/>
              <a:ext cx="5232067" cy="3151758"/>
            </a:xfrm>
            <a:prstGeom prst="roundRect">
              <a:avLst/>
            </a:prstGeom>
            <a:solidFill>
              <a:srgbClr val="FFFFFF"/>
            </a:solidFill>
            <a:ln w="38100">
              <a:solidFill>
                <a:srgbClr val="FFF2CC"/>
              </a:solidFill>
            </a:ln>
          </p:spPr>
          <p:txBody>
            <a:bodyPr wrap="square" lIns="0" tIns="0" rIns="0" bIns="0" rtlCol="0" anchor="ctr"/>
            <a:lstStyle/>
            <a:p>
              <a:pPr algn="ctr"/>
              <a:endParaRPr lang="fr-FR"/>
            </a:p>
          </p:txBody>
        </p:sp>
        <p:grpSp>
          <p:nvGrpSpPr>
            <p:cNvPr id="140" name="Groupe 139">
              <a:extLst>
                <a:ext uri="{FF2B5EF4-FFF2-40B4-BE49-F238E27FC236}">
                  <a16:creationId xmlns:a16="http://schemas.microsoft.com/office/drawing/2014/main" id="{E169F4F1-826A-4AF0-AF5D-99A92CAED038}"/>
                </a:ext>
              </a:extLst>
            </p:cNvPr>
            <p:cNvGrpSpPr/>
            <p:nvPr/>
          </p:nvGrpSpPr>
          <p:grpSpPr>
            <a:xfrm>
              <a:off x="619820" y="3944576"/>
              <a:ext cx="4492553" cy="2001188"/>
              <a:chOff x="1048158" y="3944576"/>
              <a:chExt cx="4492553" cy="2001188"/>
            </a:xfrm>
          </p:grpSpPr>
          <p:sp>
            <p:nvSpPr>
              <p:cNvPr id="126" name="Rectangle : coins arrondis 125">
                <a:extLst>
                  <a:ext uri="{FF2B5EF4-FFF2-40B4-BE49-F238E27FC236}">
                    <a16:creationId xmlns:a16="http://schemas.microsoft.com/office/drawing/2014/main" id="{E1673602-6AAC-4438-8DF3-DF44E88C3414}"/>
                  </a:ext>
                </a:extLst>
              </p:cNvPr>
              <p:cNvSpPr/>
              <p:nvPr/>
            </p:nvSpPr>
            <p:spPr>
              <a:xfrm>
                <a:off x="1048158" y="3944576"/>
                <a:ext cx="4492553" cy="1955582"/>
              </a:xfrm>
              <a:prstGeom prst="roundRect">
                <a:avLst/>
              </a:prstGeom>
              <a:solidFill>
                <a:srgbClr val="FFF2CC"/>
              </a:solidFill>
              <a:ln w="38100">
                <a:solidFill>
                  <a:srgbClr val="FFF2CC"/>
                </a:solidFill>
              </a:ln>
            </p:spPr>
            <p:txBody>
              <a:bodyPr wrap="square" lIns="0" tIns="0" rIns="0" bIns="0"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27" name="ZoneTexte 126">
                <a:extLst>
                  <a:ext uri="{FF2B5EF4-FFF2-40B4-BE49-F238E27FC236}">
                    <a16:creationId xmlns:a16="http://schemas.microsoft.com/office/drawing/2014/main" id="{2773E4D5-24AC-481B-93AA-F5BD6C219C50}"/>
                  </a:ext>
                </a:extLst>
              </p:cNvPr>
              <p:cNvSpPr txBox="1"/>
              <p:nvPr/>
            </p:nvSpPr>
            <p:spPr>
              <a:xfrm>
                <a:off x="1329318" y="4016783"/>
                <a:ext cx="39302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dirty="0">
                    <a:solidFill>
                      <a:srgbClr val="000000"/>
                    </a:solidFill>
                    <a:latin typeface="Arial Nova" panose="020B0504020202020204" pitchFamily="34" charset="0"/>
                  </a:rPr>
                  <a:t>Difficultés réelles de conduite</a:t>
                </a:r>
                <a:endParaRPr lang="en-US" dirty="0">
                  <a:solidFill>
                    <a:srgbClr val="000000"/>
                  </a:solidFill>
                  <a:latin typeface="Arial Nova" panose="020B0504020202020204" pitchFamily="34" charset="0"/>
                  <a:cs typeface="Calibri Light" panose="020F0302020204030204" pitchFamily="34" charset="0"/>
                </a:endParaRPr>
              </a:p>
            </p:txBody>
          </p:sp>
          <p:sp>
            <p:nvSpPr>
              <p:cNvPr id="128" name="ZoneTexte 127">
                <a:extLst>
                  <a:ext uri="{FF2B5EF4-FFF2-40B4-BE49-F238E27FC236}">
                    <a16:creationId xmlns:a16="http://schemas.microsoft.com/office/drawing/2014/main" id="{0F434B62-0741-4501-8553-20ABEB26771E}"/>
                  </a:ext>
                </a:extLst>
              </p:cNvPr>
              <p:cNvSpPr txBox="1"/>
              <p:nvPr/>
            </p:nvSpPr>
            <p:spPr>
              <a:xfrm>
                <a:off x="1329318" y="4639339"/>
                <a:ext cx="39302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dirty="0">
                    <a:solidFill>
                      <a:srgbClr val="000000"/>
                    </a:solidFill>
                    <a:latin typeface="Arial Nova" panose="020B0504020202020204" pitchFamily="34" charset="0"/>
                  </a:rPr>
                  <a:t> Stratégies d’adaptation efficaces</a:t>
                </a:r>
                <a:endParaRPr lang="en-US" dirty="0">
                  <a:solidFill>
                    <a:srgbClr val="000000"/>
                  </a:solidFill>
                  <a:latin typeface="Arial Nova" panose="020B0504020202020204" pitchFamily="34" charset="0"/>
                  <a:cs typeface="Calibri Light" panose="020F0302020204030204" pitchFamily="34" charset="0"/>
                </a:endParaRPr>
              </a:p>
            </p:txBody>
          </p:sp>
          <p:sp>
            <p:nvSpPr>
              <p:cNvPr id="129" name="ZoneTexte 128">
                <a:extLst>
                  <a:ext uri="{FF2B5EF4-FFF2-40B4-BE49-F238E27FC236}">
                    <a16:creationId xmlns:a16="http://schemas.microsoft.com/office/drawing/2014/main" id="{BE3C1654-6ECA-4BC8-81D2-D0CDDD5324FF}"/>
                  </a:ext>
                </a:extLst>
              </p:cNvPr>
              <p:cNvSpPr txBox="1"/>
              <p:nvPr/>
            </p:nvSpPr>
            <p:spPr>
              <a:xfrm>
                <a:off x="1329318" y="5299433"/>
                <a:ext cx="393023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1800" dirty="0">
                    <a:solidFill>
                      <a:srgbClr val="000000"/>
                    </a:solidFill>
                    <a:latin typeface="Arial Nova" panose="020B0504020202020204" pitchFamily="34" charset="0"/>
                  </a:rPr>
                  <a:t>Les difficultés deviennent moins perceptibles</a:t>
                </a:r>
                <a:endParaRPr lang="en-US" sz="1800" dirty="0">
                  <a:solidFill>
                    <a:srgbClr val="000000"/>
                  </a:solidFill>
                  <a:latin typeface="Arial Nova" panose="020B0504020202020204" pitchFamily="34" charset="0"/>
                  <a:cs typeface="Calibri Light" panose="020F0302020204030204" pitchFamily="34" charset="0"/>
                </a:endParaRPr>
              </a:p>
            </p:txBody>
          </p:sp>
          <p:cxnSp>
            <p:nvCxnSpPr>
              <p:cNvPr id="130" name="Connecteur droit avec flèche 129">
                <a:extLst>
                  <a:ext uri="{FF2B5EF4-FFF2-40B4-BE49-F238E27FC236}">
                    <a16:creationId xmlns:a16="http://schemas.microsoft.com/office/drawing/2014/main" id="{29FFB667-0FFE-4F5A-8223-6D9962A2A34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94434" y="4386115"/>
                <a:ext cx="0" cy="224872"/>
              </a:xfrm>
              <a:prstGeom prst="straightConnector1">
                <a:avLst/>
              </a:prstGeom>
              <a:ln w="28575">
                <a:solidFill>
                  <a:srgbClr val="00000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2" name="Connecteur droit avec flèche 131">
                <a:extLst>
                  <a:ext uri="{FF2B5EF4-FFF2-40B4-BE49-F238E27FC236}">
                    <a16:creationId xmlns:a16="http://schemas.microsoft.com/office/drawing/2014/main" id="{BD1B6BF8-AB98-4ECF-9442-B2D4E2CFED9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94434" y="5074561"/>
                <a:ext cx="0" cy="224872"/>
              </a:xfrm>
              <a:prstGeom prst="straightConnector1">
                <a:avLst/>
              </a:prstGeom>
              <a:ln w="28575">
                <a:solidFill>
                  <a:srgbClr val="00000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45" name="ZoneTexte 144">
              <a:extLst>
                <a:ext uri="{FF2B5EF4-FFF2-40B4-BE49-F238E27FC236}">
                  <a16:creationId xmlns:a16="http://schemas.microsoft.com/office/drawing/2014/main" id="{2E488529-1F3C-496E-83B1-E549854072AD}"/>
                </a:ext>
              </a:extLst>
            </p:cNvPr>
            <p:cNvSpPr txBox="1"/>
            <p:nvPr/>
          </p:nvSpPr>
          <p:spPr>
            <a:xfrm>
              <a:off x="1320633" y="3276600"/>
              <a:ext cx="3200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000" b="1" dirty="0">
                  <a:solidFill>
                    <a:schemeClr val="tx2"/>
                  </a:solidFill>
                  <a:latin typeface="Arial Nova" panose="020B0504020202020204" pitchFamily="34" charset="0"/>
                </a:rPr>
                <a:t>Adaptation efficace</a:t>
              </a:r>
            </a:p>
          </p:txBody>
        </p:sp>
        <p:cxnSp>
          <p:nvCxnSpPr>
            <p:cNvPr id="154" name="Connecteur droit avec flèche 153">
              <a:extLst>
                <a:ext uri="{FF2B5EF4-FFF2-40B4-BE49-F238E27FC236}">
                  <a16:creationId xmlns:a16="http://schemas.microsoft.com/office/drawing/2014/main" id="{6FAB825C-EEB8-4A2F-BC03-50F7116AFDF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406733" y="2514600"/>
              <a:ext cx="431967" cy="510274"/>
            </a:xfrm>
            <a:prstGeom prst="straightConnector1">
              <a:avLst/>
            </a:prstGeom>
            <a:ln w="57150">
              <a:solidFill>
                <a:srgbClr val="DAE3F3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3750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animBg="1"/>
      <p:bldP spid="133" grpId="0" animBg="1"/>
      <p:bldP spid="14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 : coins arrondis 35">
            <a:extLst>
              <a:ext uri="{FF2B5EF4-FFF2-40B4-BE49-F238E27FC236}">
                <a16:creationId xmlns:a16="http://schemas.microsoft.com/office/drawing/2014/main" id="{EA6F3D90-68B7-4134-8B87-D7C008313297}"/>
              </a:ext>
            </a:extLst>
          </p:cNvPr>
          <p:cNvSpPr/>
          <p:nvPr/>
        </p:nvSpPr>
        <p:spPr>
          <a:xfrm>
            <a:off x="529601" y="3572005"/>
            <a:ext cx="10333892" cy="2904995"/>
          </a:xfrm>
          <a:prstGeom prst="roundRect">
            <a:avLst/>
          </a:prstGeom>
          <a:solidFill>
            <a:srgbClr val="FFFFFF"/>
          </a:solidFill>
          <a:ln w="28575">
            <a:solidFill>
              <a:srgbClr val="E7E5CD"/>
            </a:solidFill>
          </a:ln>
        </p:spPr>
        <p:txBody>
          <a:bodyPr wrap="square" lIns="0" tIns="0" rIns="0" bIns="0" rtlCol="0" anchor="t"/>
          <a:lstStyle/>
          <a:p>
            <a:pPr>
              <a:lnSpc>
                <a:spcPct val="250000"/>
              </a:lnSpc>
            </a:pPr>
            <a:endParaRPr lang="fr-FR" dirty="0">
              <a:solidFill>
                <a:schemeClr val="tx2"/>
              </a:solidFill>
              <a:latin typeface="Arial Nova" panose="020B0504020202020204" pitchFamily="34" charset="0"/>
            </a:endParaRP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94ED6139-C775-4825-BC5A-3A16EC4DB5E1}"/>
              </a:ext>
            </a:extLst>
          </p:cNvPr>
          <p:cNvSpPr/>
          <p:nvPr/>
        </p:nvSpPr>
        <p:spPr>
          <a:xfrm>
            <a:off x="509954" y="991527"/>
            <a:ext cx="10333892" cy="2056473"/>
          </a:xfrm>
          <a:prstGeom prst="roundRect">
            <a:avLst/>
          </a:prstGeom>
          <a:solidFill>
            <a:srgbClr val="FFFFFF"/>
          </a:solidFill>
          <a:ln w="28575">
            <a:solidFill>
              <a:srgbClr val="E7E5CD"/>
            </a:solidFill>
          </a:ln>
        </p:spPr>
        <p:txBody>
          <a:bodyPr wrap="square" lIns="0" tIns="0" rIns="0" bIns="0" rtlCol="0" anchor="t"/>
          <a:lstStyle/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tx2"/>
                </a:solidFill>
                <a:latin typeface="Arial Nova" panose="020B0504020202020204" pitchFamily="34" charset="0"/>
              </a:rPr>
              <a:t>Données auto-déclarées → biais de mémoire, subjectivité, conscience de soi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tx2"/>
                </a:solidFill>
                <a:latin typeface="Arial Nova" panose="020B0504020202020204" pitchFamily="34" charset="0"/>
              </a:rPr>
              <a:t>Pas de données cliniques détaillées (e.g., type, sévérité et fréquence des crises, étiologie)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fr-FR" dirty="0">
                <a:solidFill>
                  <a:schemeClr val="tx2"/>
                </a:solidFill>
                <a:latin typeface="Arial Nova" panose="020B0504020202020204" pitchFamily="34" charset="0"/>
              </a:rPr>
              <a:t>Échantillon → surreprésentation féminine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BD74D94E-A40C-46DA-9769-79D3313BF930}"/>
              </a:ext>
            </a:extLst>
          </p:cNvPr>
          <p:cNvSpPr/>
          <p:nvPr/>
        </p:nvSpPr>
        <p:spPr>
          <a:xfrm>
            <a:off x="381000" y="672475"/>
            <a:ext cx="1295404" cy="432000"/>
          </a:xfrm>
          <a:prstGeom prst="roundRect">
            <a:avLst/>
          </a:prstGeom>
          <a:solidFill>
            <a:srgbClr val="E2D8D0"/>
          </a:solidFill>
          <a:ln w="57150">
            <a:solidFill>
              <a:srgbClr val="E2D8D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ova" panose="020B0504020202020204" pitchFamily="34" charset="0"/>
                <a:ea typeface="+mn-ea"/>
                <a:cs typeface="Calibri Light" panose="020F0302020204030204" pitchFamily="34" charset="0"/>
              </a:rPr>
              <a:t>Limites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ova" panose="020B0504020202020204" pitchFamily="34" charset="0"/>
              <a:ea typeface="+mn-ea"/>
              <a:cs typeface="Calibri Light" panose="020F0302020204030204" pitchFamily="34" charset="0"/>
            </a:endParaRPr>
          </a:p>
        </p:txBody>
      </p:sp>
      <p:sp>
        <p:nvSpPr>
          <p:cNvPr id="24" name="Rectangle : coins arrondis 23">
            <a:extLst>
              <a:ext uri="{FF2B5EF4-FFF2-40B4-BE49-F238E27FC236}">
                <a16:creationId xmlns:a16="http://schemas.microsoft.com/office/drawing/2014/main" id="{10622E5F-A676-4F31-BB5A-58ED9A16E79B}"/>
              </a:ext>
            </a:extLst>
          </p:cNvPr>
          <p:cNvSpPr/>
          <p:nvPr/>
        </p:nvSpPr>
        <p:spPr>
          <a:xfrm>
            <a:off x="838200" y="3938033"/>
            <a:ext cx="9753600" cy="504200"/>
          </a:xfrm>
          <a:prstGeom prst="roundRect">
            <a:avLst/>
          </a:prstGeom>
          <a:solidFill>
            <a:srgbClr val="E9E1DB"/>
          </a:solidFill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88496" tIns="88496" rIns="88496" bIns="88496" numCol="1" spcCol="38100" rtlCol="0" anchor="ctr">
            <a:spAutoFit/>
          </a:bodyPr>
          <a:lstStyle/>
          <a:p>
            <a:pPr algn="ctr"/>
            <a:r>
              <a:rPr lang="fr-FR" dirty="0">
                <a:solidFill>
                  <a:schemeClr val="tx2"/>
                </a:solidFill>
                <a:latin typeface="Arial Nova" panose="020B0504020202020204" pitchFamily="34" charset="0"/>
                <a:cs typeface="Calibri Light" panose="020F0302020204030204" pitchFamily="34" charset="0"/>
              </a:rPr>
              <a:t>Évaluation objective des performances de conduite chez les personnes épileptiques, incluant :</a:t>
            </a:r>
            <a:endParaRPr lang="en-US" dirty="0">
              <a:solidFill>
                <a:schemeClr val="tx2"/>
              </a:solidFill>
              <a:latin typeface="Arial Nova" panose="020B0504020202020204" pitchFamily="34" charset="0"/>
              <a:cs typeface="Calibri Light" panose="020F0302020204030204" pitchFamily="34" charset="0"/>
            </a:endParaRPr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5765E6F4-58F5-47B4-B954-F3701160BC05}"/>
              </a:ext>
            </a:extLst>
          </p:cNvPr>
          <p:cNvGrpSpPr/>
          <p:nvPr/>
        </p:nvGrpSpPr>
        <p:grpSpPr>
          <a:xfrm>
            <a:off x="1219201" y="4705593"/>
            <a:ext cx="2590800" cy="1682657"/>
            <a:chOff x="1219201" y="4705593"/>
            <a:chExt cx="2590800" cy="1682657"/>
          </a:xfrm>
        </p:grpSpPr>
        <p:sp>
          <p:nvSpPr>
            <p:cNvPr id="26" name="Rectangle : coins arrondis 25">
              <a:extLst>
                <a:ext uri="{FF2B5EF4-FFF2-40B4-BE49-F238E27FC236}">
                  <a16:creationId xmlns:a16="http://schemas.microsoft.com/office/drawing/2014/main" id="{40F845C1-80EA-45C2-BBEB-E30A481ABC4F}"/>
                </a:ext>
              </a:extLst>
            </p:cNvPr>
            <p:cNvSpPr/>
            <p:nvPr/>
          </p:nvSpPr>
          <p:spPr>
            <a:xfrm>
              <a:off x="1219201" y="4705593"/>
              <a:ext cx="2590800" cy="1682657"/>
            </a:xfrm>
            <a:prstGeom prst="roundRect">
              <a:avLst/>
            </a:prstGeom>
            <a:solidFill>
              <a:srgbClr val="DAE3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fr-FR" sz="353" b="1" dirty="0">
                <a:solidFill>
                  <a:schemeClr val="tx1"/>
                </a:solidFill>
              </a:endParaRPr>
            </a:p>
          </p:txBody>
        </p:sp>
        <p:pic>
          <p:nvPicPr>
            <p:cNvPr id="28" name="Image 27">
              <a:extLst>
                <a:ext uri="{FF2B5EF4-FFF2-40B4-BE49-F238E27FC236}">
                  <a16:creationId xmlns:a16="http://schemas.microsoft.com/office/drawing/2014/main" id="{06A76A1B-B079-42A8-BD7D-21FFE632746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23423" y="4874468"/>
              <a:ext cx="582357" cy="618694"/>
            </a:xfrm>
            <a:prstGeom prst="rect">
              <a:avLst/>
            </a:prstGeom>
          </p:spPr>
        </p:pic>
        <p:sp>
          <p:nvSpPr>
            <p:cNvPr id="31" name="ZoneTexte 30">
              <a:extLst>
                <a:ext uri="{FF2B5EF4-FFF2-40B4-BE49-F238E27FC236}">
                  <a16:creationId xmlns:a16="http://schemas.microsoft.com/office/drawing/2014/main" id="{C6644ADC-4E30-4F37-B1E4-3262F63B99CC}"/>
                </a:ext>
              </a:extLst>
            </p:cNvPr>
            <p:cNvSpPr txBox="1"/>
            <p:nvPr/>
          </p:nvSpPr>
          <p:spPr>
            <a:xfrm>
              <a:off x="1342009" y="5552891"/>
              <a:ext cx="2345185" cy="646331"/>
            </a:xfrm>
            <a:prstGeom prst="rect">
              <a:avLst/>
            </a:prstGeom>
            <a:noFill/>
            <a:ln w="57150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err="1">
                  <a:solidFill>
                    <a:schemeClr val="tx2"/>
                  </a:solidFill>
                  <a:latin typeface="Arial Nova" panose="020B0504020202020204" pitchFamily="34" charset="0"/>
                  <a:cs typeface="Calibri Light" panose="020F0302020204030204" pitchFamily="34" charset="0"/>
                </a:rPr>
                <a:t>Bilan</a:t>
              </a:r>
              <a:r>
                <a:rPr lang="en-US" dirty="0">
                  <a:solidFill>
                    <a:schemeClr val="tx2"/>
                  </a:solidFill>
                  <a:latin typeface="Arial Nova" panose="020B0504020202020204" pitchFamily="34" charset="0"/>
                  <a:cs typeface="Calibri Light" panose="020F0302020204030204" pitchFamily="34" charset="0"/>
                </a:rPr>
                <a:t> </a:t>
              </a:r>
            </a:p>
            <a:p>
              <a:pPr algn="ctr"/>
              <a:r>
                <a:rPr lang="en-US" dirty="0" err="1">
                  <a:solidFill>
                    <a:schemeClr val="tx2"/>
                  </a:solidFill>
                  <a:latin typeface="Arial Nova" panose="020B0504020202020204" pitchFamily="34" charset="0"/>
                  <a:cs typeface="Calibri Light" panose="020F0302020204030204" pitchFamily="34" charset="0"/>
                </a:rPr>
                <a:t>neuropsychologique</a:t>
              </a:r>
              <a:endParaRPr lang="en-US" dirty="0">
                <a:solidFill>
                  <a:schemeClr val="tx2"/>
                </a:solidFill>
                <a:latin typeface="Arial Nova" panose="020B0504020202020204" pitchFamily="34" charset="0"/>
                <a:cs typeface="Calibri Light" panose="020F0302020204030204" pitchFamily="34" charset="0"/>
              </a:endParaRPr>
            </a:p>
          </p:txBody>
        </p:sp>
      </p:grpSp>
      <p:sp>
        <p:nvSpPr>
          <p:cNvPr id="35" name="Rectangle : coins arrondis 34">
            <a:extLst>
              <a:ext uri="{FF2B5EF4-FFF2-40B4-BE49-F238E27FC236}">
                <a16:creationId xmlns:a16="http://schemas.microsoft.com/office/drawing/2014/main" id="{E0E91121-DC1A-4B05-81E4-5CFB14709ECC}"/>
              </a:ext>
            </a:extLst>
          </p:cNvPr>
          <p:cNvSpPr/>
          <p:nvPr/>
        </p:nvSpPr>
        <p:spPr>
          <a:xfrm>
            <a:off x="381000" y="3352800"/>
            <a:ext cx="2057400" cy="432000"/>
          </a:xfrm>
          <a:prstGeom prst="roundRect">
            <a:avLst/>
          </a:prstGeom>
          <a:solidFill>
            <a:srgbClr val="E2D8D0"/>
          </a:solidFill>
          <a:ln w="57150">
            <a:solidFill>
              <a:srgbClr val="E2D8D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ova" panose="020B0504020202020204" pitchFamily="34" charset="0"/>
                <a:ea typeface="+mn-ea"/>
                <a:cs typeface="Calibri Light" panose="020F0302020204030204" pitchFamily="34" charset="0"/>
              </a:rPr>
              <a:t>Perspectives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ova" panose="020B0504020202020204" pitchFamily="34" charset="0"/>
              <a:ea typeface="+mn-ea"/>
              <a:cs typeface="Calibri Light" panose="020F0302020204030204" pitchFamily="34" charset="0"/>
            </a:endParaRPr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id="{63FDDA9C-B95F-4840-897F-A484F762AC4F}"/>
              </a:ext>
            </a:extLst>
          </p:cNvPr>
          <p:cNvGrpSpPr/>
          <p:nvPr/>
        </p:nvGrpSpPr>
        <p:grpSpPr>
          <a:xfrm>
            <a:off x="4275008" y="4700673"/>
            <a:ext cx="2592000" cy="1682657"/>
            <a:chOff x="4219189" y="4700673"/>
            <a:chExt cx="2592000" cy="1682657"/>
          </a:xfrm>
        </p:grpSpPr>
        <p:sp>
          <p:nvSpPr>
            <p:cNvPr id="37" name="Rectangle : coins arrondis 36">
              <a:extLst>
                <a:ext uri="{FF2B5EF4-FFF2-40B4-BE49-F238E27FC236}">
                  <a16:creationId xmlns:a16="http://schemas.microsoft.com/office/drawing/2014/main" id="{F544148A-B053-485D-86F7-A2ACDD6A49E1}"/>
                </a:ext>
              </a:extLst>
            </p:cNvPr>
            <p:cNvSpPr/>
            <p:nvPr/>
          </p:nvSpPr>
          <p:spPr>
            <a:xfrm>
              <a:off x="4219189" y="4700673"/>
              <a:ext cx="2592000" cy="1682657"/>
            </a:xfrm>
            <a:prstGeom prst="roundRect">
              <a:avLst/>
            </a:prstGeom>
            <a:solidFill>
              <a:srgbClr val="DAE3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fr-FR" sz="353" b="1" dirty="0">
                <a:solidFill>
                  <a:schemeClr val="tx1"/>
                </a:solidFill>
              </a:endParaRPr>
            </a:p>
          </p:txBody>
        </p:sp>
        <p:sp>
          <p:nvSpPr>
            <p:cNvPr id="32" name="ZoneTexte 31">
              <a:extLst>
                <a:ext uri="{FF2B5EF4-FFF2-40B4-BE49-F238E27FC236}">
                  <a16:creationId xmlns:a16="http://schemas.microsoft.com/office/drawing/2014/main" id="{E2605E4F-9436-4DCF-B07F-3883EE1800CB}"/>
                </a:ext>
              </a:extLst>
            </p:cNvPr>
            <p:cNvSpPr txBox="1"/>
            <p:nvPr/>
          </p:nvSpPr>
          <p:spPr>
            <a:xfrm>
              <a:off x="4417949" y="5552891"/>
              <a:ext cx="2194480" cy="646331"/>
            </a:xfrm>
            <a:prstGeom prst="rect">
              <a:avLst/>
            </a:prstGeom>
            <a:noFill/>
            <a:ln w="57150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err="1">
                  <a:solidFill>
                    <a:schemeClr val="tx2"/>
                  </a:solidFill>
                  <a:latin typeface="Arial Nova" panose="020B0504020202020204" pitchFamily="34" charset="0"/>
                  <a:cs typeface="Calibri Light" panose="020F0302020204030204" pitchFamily="34" charset="0"/>
                </a:rPr>
                <a:t>Tâche</a:t>
              </a:r>
              <a:r>
                <a:rPr lang="en-US" dirty="0">
                  <a:solidFill>
                    <a:schemeClr val="tx2"/>
                  </a:solidFill>
                  <a:latin typeface="Arial Nova" panose="020B0504020202020204" pitchFamily="34" charset="0"/>
                  <a:cs typeface="Calibri Light" panose="020F0302020204030204" pitchFamily="34" charset="0"/>
                </a:rPr>
                <a:t> de conduite sur </a:t>
              </a:r>
              <a:r>
                <a:rPr lang="en-US" dirty="0" err="1">
                  <a:solidFill>
                    <a:schemeClr val="tx2"/>
                  </a:solidFill>
                  <a:latin typeface="Arial Nova" panose="020B0504020202020204" pitchFamily="34" charset="0"/>
                  <a:cs typeface="Calibri Light" panose="020F0302020204030204" pitchFamily="34" charset="0"/>
                </a:rPr>
                <a:t>simulateur</a:t>
              </a:r>
              <a:endParaRPr lang="en-US" dirty="0">
                <a:solidFill>
                  <a:schemeClr val="tx2"/>
                </a:solidFill>
                <a:latin typeface="Arial Nova" panose="020B0504020202020204" pitchFamily="34" charset="0"/>
                <a:cs typeface="Calibri Light" panose="020F0302020204030204" pitchFamily="34" charset="0"/>
              </a:endParaRPr>
            </a:p>
          </p:txBody>
        </p:sp>
        <p:pic>
          <p:nvPicPr>
            <p:cNvPr id="30" name="Image 29">
              <a:extLst>
                <a:ext uri="{FF2B5EF4-FFF2-40B4-BE49-F238E27FC236}">
                  <a16:creationId xmlns:a16="http://schemas.microsoft.com/office/drawing/2014/main" id="{CAF2EE88-3C68-43CE-A69C-FAFE8D0DD43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78530" y="4879573"/>
              <a:ext cx="673318" cy="673318"/>
            </a:xfrm>
            <a:prstGeom prst="rect">
              <a:avLst/>
            </a:prstGeom>
          </p:spPr>
        </p:pic>
      </p:grpSp>
      <p:grpSp>
        <p:nvGrpSpPr>
          <p:cNvPr id="7" name="Groupe 6">
            <a:extLst>
              <a:ext uri="{FF2B5EF4-FFF2-40B4-BE49-F238E27FC236}">
                <a16:creationId xmlns:a16="http://schemas.microsoft.com/office/drawing/2014/main" id="{9191E895-8E63-425B-A01C-D7B5B9A33138}"/>
              </a:ext>
            </a:extLst>
          </p:cNvPr>
          <p:cNvGrpSpPr/>
          <p:nvPr/>
        </p:nvGrpSpPr>
        <p:grpSpPr>
          <a:xfrm>
            <a:off x="7332015" y="4681184"/>
            <a:ext cx="2592000" cy="1682657"/>
            <a:chOff x="7332015" y="4681184"/>
            <a:chExt cx="2592000" cy="1682657"/>
          </a:xfrm>
        </p:grpSpPr>
        <p:sp>
          <p:nvSpPr>
            <p:cNvPr id="38" name="Rectangle : coins arrondis 37">
              <a:extLst>
                <a:ext uri="{FF2B5EF4-FFF2-40B4-BE49-F238E27FC236}">
                  <a16:creationId xmlns:a16="http://schemas.microsoft.com/office/drawing/2014/main" id="{81348C19-0573-47A5-A4EC-1514C166E615}"/>
                </a:ext>
              </a:extLst>
            </p:cNvPr>
            <p:cNvSpPr/>
            <p:nvPr/>
          </p:nvSpPr>
          <p:spPr>
            <a:xfrm>
              <a:off x="7332015" y="4681184"/>
              <a:ext cx="2592000" cy="1682657"/>
            </a:xfrm>
            <a:prstGeom prst="roundRect">
              <a:avLst/>
            </a:prstGeom>
            <a:solidFill>
              <a:srgbClr val="DAE3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fr-FR" sz="353" b="1" dirty="0">
                <a:solidFill>
                  <a:schemeClr val="tx1"/>
                </a:solidFill>
              </a:endParaRPr>
            </a:p>
          </p:txBody>
        </p:sp>
        <p:pic>
          <p:nvPicPr>
            <p:cNvPr id="34" name="Image 33">
              <a:extLst>
                <a:ext uri="{FF2B5EF4-FFF2-40B4-BE49-F238E27FC236}">
                  <a16:creationId xmlns:a16="http://schemas.microsoft.com/office/drawing/2014/main" id="{0B4F670C-652B-4537-ABC0-BCC83D94D65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45866" y="4895365"/>
              <a:ext cx="564298" cy="564298"/>
            </a:xfrm>
            <a:prstGeom prst="rect">
              <a:avLst/>
            </a:prstGeom>
          </p:spPr>
        </p:pic>
        <p:sp>
          <p:nvSpPr>
            <p:cNvPr id="33" name="ZoneTexte 32">
              <a:extLst>
                <a:ext uri="{FF2B5EF4-FFF2-40B4-BE49-F238E27FC236}">
                  <a16:creationId xmlns:a16="http://schemas.microsoft.com/office/drawing/2014/main" id="{2A0646D0-A607-4ECE-82DB-D717FA6892D4}"/>
                </a:ext>
              </a:extLst>
            </p:cNvPr>
            <p:cNvSpPr txBox="1"/>
            <p:nvPr/>
          </p:nvSpPr>
          <p:spPr>
            <a:xfrm>
              <a:off x="7552795" y="5503800"/>
              <a:ext cx="2150441" cy="646331"/>
            </a:xfrm>
            <a:prstGeom prst="rect">
              <a:avLst/>
            </a:prstGeom>
            <a:noFill/>
            <a:ln w="57150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err="1">
                  <a:solidFill>
                    <a:schemeClr val="tx2"/>
                  </a:solidFill>
                  <a:latin typeface="Arial Nova" panose="020B0504020202020204" pitchFamily="34" charset="0"/>
                  <a:cs typeface="Calibri Light" panose="020F0302020204030204" pitchFamily="34" charset="0"/>
                </a:rPr>
                <a:t>Électro-encéphalographie</a:t>
              </a:r>
              <a:endParaRPr lang="en-US" dirty="0">
                <a:solidFill>
                  <a:schemeClr val="tx2"/>
                </a:solidFill>
                <a:latin typeface="Arial Nova" panose="020B0504020202020204" pitchFamily="34" charset="0"/>
                <a:cs typeface="Calibri Light" panose="020F0302020204030204" pitchFamily="34" charset="0"/>
              </a:endParaRPr>
            </a:p>
          </p:txBody>
        </p:sp>
      </p:grpSp>
      <p:sp>
        <p:nvSpPr>
          <p:cNvPr id="44" name="Rectangle 43">
            <a:extLst>
              <a:ext uri="{FF2B5EF4-FFF2-40B4-BE49-F238E27FC236}">
                <a16:creationId xmlns:a16="http://schemas.microsoft.com/office/drawing/2014/main" id="{942134BA-62B7-4696-95BF-0922459B13CF}"/>
              </a:ext>
            </a:extLst>
          </p:cNvPr>
          <p:cNvSpPr/>
          <p:nvPr/>
        </p:nvSpPr>
        <p:spPr>
          <a:xfrm>
            <a:off x="0" y="0"/>
            <a:ext cx="11353800" cy="533400"/>
          </a:xfrm>
          <a:prstGeom prst="rect">
            <a:avLst/>
          </a:prstGeom>
          <a:solidFill>
            <a:srgbClr val="002060"/>
          </a:solidFill>
        </p:spPr>
        <p:txBody>
          <a:bodyPr wrap="square" lIns="0" tIns="0" rIns="0" bIns="0" rtlCol="0" anchor="ctr"/>
          <a:lstStyle/>
          <a:p>
            <a:pPr algn="ctr"/>
            <a:endParaRPr lang="fr-FR" sz="2000">
              <a:latin typeface="Arial Nova" panose="020B0504020202020204" pitchFamily="34" charset="0"/>
            </a:endParaRP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A66B0B74-D3AB-4096-A086-0D31FFB1D47C}"/>
              </a:ext>
            </a:extLst>
          </p:cNvPr>
          <p:cNvSpPr txBox="1"/>
          <p:nvPr/>
        </p:nvSpPr>
        <p:spPr>
          <a:xfrm>
            <a:off x="6009549" y="68555"/>
            <a:ext cx="18329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3772924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" grpId="0" animBg="1"/>
      <p:bldP spid="24" grpId="0" animBg="1"/>
      <p:bldP spid="3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7"/>
          <p:cNvSpPr>
            <a:spLocks noGrp="1"/>
          </p:cNvSpPr>
          <p:nvPr>
            <p:ph type="body" sz="quarter" idx="11"/>
          </p:nvPr>
        </p:nvSpPr>
        <p:spPr>
          <a:xfrm>
            <a:off x="5671583" y="3276600"/>
            <a:ext cx="5668479" cy="383741"/>
          </a:xfrm>
        </p:spPr>
        <p:txBody>
          <a:bodyPr/>
          <a:lstStyle/>
          <a:p>
            <a:r>
              <a:rPr lang="fr-FR" dirty="0"/>
              <a:t>Lucile GUILLERMIER</a:t>
            </a: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2"/>
          </p:nvPr>
        </p:nvSpPr>
        <p:spPr>
          <a:xfrm>
            <a:off x="5665487" y="3733800"/>
            <a:ext cx="5668479" cy="383741"/>
          </a:xfrm>
        </p:spPr>
        <p:txBody>
          <a:bodyPr/>
          <a:lstStyle/>
          <a:p>
            <a:r>
              <a:rPr lang="fr-FR" dirty="0"/>
              <a:t>lucile.guillermier@univ-eiffel.fr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3048000" y="1905000"/>
            <a:ext cx="5668479" cy="383741"/>
          </a:xfrm>
        </p:spPr>
        <p:txBody>
          <a:bodyPr/>
          <a:lstStyle/>
          <a:p>
            <a:r>
              <a:rPr lang="fr-FR" sz="4000" dirty="0"/>
              <a:t>Merci de votre attention</a:t>
            </a:r>
          </a:p>
        </p:txBody>
      </p:sp>
      <p:pic>
        <p:nvPicPr>
          <p:cNvPr id="5" name="Picture 3" descr="Institut La Teppe">
            <a:extLst>
              <a:ext uri="{FF2B5EF4-FFF2-40B4-BE49-F238E27FC236}">
                <a16:creationId xmlns:a16="http://schemas.microsoft.com/office/drawing/2014/main" id="{559000C8-27B8-4034-AB66-CBBA9882FE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4651895"/>
            <a:ext cx="1980942" cy="659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62227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00C019-70E0-430F-92D3-6BF2BA2CB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2634798"/>
            <a:ext cx="8508016" cy="781912"/>
          </a:xfrm>
        </p:spPr>
        <p:txBody>
          <a:bodyPr/>
          <a:lstStyle/>
          <a:p>
            <a:r>
              <a:rPr lang="fr-FR" sz="3600" dirty="0"/>
              <a:t>DIAPOSITIVES SUPLÉMENTAIRES</a:t>
            </a:r>
          </a:p>
        </p:txBody>
      </p:sp>
    </p:spTree>
    <p:extLst>
      <p:ext uri="{BB962C8B-B14F-4D97-AF65-F5344CB8AC3E}">
        <p14:creationId xmlns:p14="http://schemas.microsoft.com/office/powerpoint/2010/main" val="11737831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9451FF-EE82-453E-8369-21501A8DA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71AA457-D81D-4742-9A56-63E2F2C4C04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EEFD25A-2342-4293-AEF6-75E237C0EC5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D8DB8326-8599-49B0-A109-B7EB299802A4}"/>
              </a:ext>
            </a:extLst>
          </p:cNvPr>
          <p:cNvSpPr txBox="1"/>
          <p:nvPr/>
        </p:nvSpPr>
        <p:spPr>
          <a:xfrm>
            <a:off x="2971800" y="66645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MÉTHODE</a:t>
            </a:r>
          </a:p>
        </p:txBody>
      </p:sp>
      <p:graphicFrame>
        <p:nvGraphicFramePr>
          <p:cNvPr id="6" name="Tableau 33">
            <a:extLst>
              <a:ext uri="{FF2B5EF4-FFF2-40B4-BE49-F238E27FC236}">
                <a16:creationId xmlns:a16="http://schemas.microsoft.com/office/drawing/2014/main" id="{0ACCBD5F-F542-4F45-9BCF-327653A8B4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5222667"/>
              </p:ext>
            </p:extLst>
          </p:nvPr>
        </p:nvGraphicFramePr>
        <p:xfrm>
          <a:off x="152401" y="2057400"/>
          <a:ext cx="10667999" cy="44162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7235">
                  <a:extLst>
                    <a:ext uri="{9D8B030D-6E8A-4147-A177-3AD203B41FA5}">
                      <a16:colId xmlns:a16="http://schemas.microsoft.com/office/drawing/2014/main" val="3453340854"/>
                    </a:ext>
                  </a:extLst>
                </a:gridCol>
                <a:gridCol w="2217505">
                  <a:extLst>
                    <a:ext uri="{9D8B030D-6E8A-4147-A177-3AD203B41FA5}">
                      <a16:colId xmlns:a16="http://schemas.microsoft.com/office/drawing/2014/main" val="4100682058"/>
                    </a:ext>
                  </a:extLst>
                </a:gridCol>
                <a:gridCol w="2555803">
                  <a:extLst>
                    <a:ext uri="{9D8B030D-6E8A-4147-A177-3AD203B41FA5}">
                      <a16:colId xmlns:a16="http://schemas.microsoft.com/office/drawing/2014/main" val="3736449953"/>
                    </a:ext>
                  </a:extLst>
                </a:gridCol>
                <a:gridCol w="2555803">
                  <a:extLst>
                    <a:ext uri="{9D8B030D-6E8A-4147-A177-3AD203B41FA5}">
                      <a16:colId xmlns:a16="http://schemas.microsoft.com/office/drawing/2014/main" val="3713903028"/>
                    </a:ext>
                  </a:extLst>
                </a:gridCol>
                <a:gridCol w="881653">
                  <a:extLst>
                    <a:ext uri="{9D8B030D-6E8A-4147-A177-3AD203B41FA5}">
                      <a16:colId xmlns:a16="http://schemas.microsoft.com/office/drawing/2014/main" val="1813995607"/>
                    </a:ext>
                  </a:extLst>
                </a:gridCol>
              </a:tblGrid>
              <a:tr h="499534">
                <a:tc gridSpan="2">
                  <a:txBody>
                    <a:bodyPr/>
                    <a:lstStyle/>
                    <a:p>
                      <a:endParaRPr lang="fr-FR" sz="1800" dirty="0">
                        <a:latin typeface="Amiri" panose="00000500000000000000" pitchFamily="2" charset="-78"/>
                        <a:ea typeface="Amiri" panose="00000500000000000000" pitchFamily="2" charset="-78"/>
                        <a:cs typeface="Amiri" panose="00000500000000000000" pitchFamily="2" charset="-7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solidFill>
                            <a:schemeClr val="tx1"/>
                          </a:solidFill>
                          <a:latin typeface="Amiri" panose="00000500000000000000" pitchFamily="2" charset="-78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Épileptiques</a:t>
                      </a:r>
                      <a:r>
                        <a:rPr lang="fr-FR" sz="1600" dirty="0">
                          <a:solidFill>
                            <a:srgbClr val="000000"/>
                          </a:solidFill>
                          <a:latin typeface="Amiri" panose="00000500000000000000" pitchFamily="2" charset="-78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solidFill>
                            <a:schemeClr val="tx1"/>
                          </a:solidFill>
                          <a:latin typeface="Amiri" panose="00000500000000000000" pitchFamily="2" charset="-78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Non-Épileptiques</a:t>
                      </a:r>
                      <a:r>
                        <a:rPr lang="fr-FR" sz="1600" dirty="0">
                          <a:solidFill>
                            <a:srgbClr val="000000"/>
                          </a:solidFill>
                          <a:latin typeface="Amiri" panose="00000500000000000000" pitchFamily="2" charset="-78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solidFill>
                            <a:schemeClr val="tx1"/>
                          </a:solidFill>
                          <a:latin typeface="Amiri" panose="00000500000000000000" pitchFamily="2" charset="-78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*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967141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fr-FR" sz="1600" b="1" dirty="0">
                          <a:latin typeface="Amiri" panose="00000500000000000000" pitchFamily="2" charset="-78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Nombre de femmes</a:t>
                      </a:r>
                      <a:r>
                        <a:rPr lang="fr-FR" sz="1600" b="0" dirty="0">
                          <a:latin typeface="Amiri" panose="00000500000000000000" pitchFamily="2" charset="-78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,</a:t>
                      </a:r>
                      <a:r>
                        <a:rPr lang="fr-FR" sz="1600" b="1" dirty="0">
                          <a:latin typeface="Amiri" panose="00000500000000000000" pitchFamily="2" charset="-78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 </a:t>
                      </a:r>
                      <a:r>
                        <a:rPr lang="fr-FR" sz="1600" i="1" dirty="0">
                          <a:latin typeface="Amiri" panose="00000500000000000000" pitchFamily="2" charset="-78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n (%)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>
                          <a:latin typeface="Amiri" panose="00000500000000000000" pitchFamily="2" charset="-78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65 (63,1)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>
                          <a:latin typeface="Amiri" panose="00000500000000000000" pitchFamily="2" charset="-78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398 (69,2)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b="0" dirty="0">
                        <a:latin typeface="Amiri" panose="00000500000000000000" pitchFamily="2" charset="-78"/>
                        <a:ea typeface="Amiri" panose="00000500000000000000" pitchFamily="2" charset="-78"/>
                        <a:cs typeface="Amiri" panose="000005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669132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fr-FR" sz="1600" b="1" dirty="0">
                          <a:latin typeface="Amiri" panose="00000500000000000000" pitchFamily="2" charset="-78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Âge</a:t>
                      </a:r>
                      <a:r>
                        <a:rPr lang="fr-FR" sz="1600" b="0" dirty="0">
                          <a:latin typeface="Amiri" panose="00000500000000000000" pitchFamily="2" charset="-78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,</a:t>
                      </a:r>
                      <a:r>
                        <a:rPr lang="fr-FR" sz="1600" b="1" dirty="0">
                          <a:latin typeface="Amiri" panose="00000500000000000000" pitchFamily="2" charset="-78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 </a:t>
                      </a:r>
                      <a:r>
                        <a:rPr lang="fr-FR" sz="1600" i="1" dirty="0">
                          <a:latin typeface="Amiri" panose="00000500000000000000" pitchFamily="2" charset="-78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médiane (IQR)</a:t>
                      </a:r>
                      <a:endParaRPr lang="fr-FR" sz="1600" dirty="0">
                        <a:latin typeface="Amiri" panose="00000500000000000000" pitchFamily="2" charset="-78"/>
                        <a:ea typeface="Amiri" panose="00000500000000000000" pitchFamily="2" charset="-78"/>
                        <a:cs typeface="Amiri" panose="00000500000000000000" pitchFamily="2" charset="-7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>
                          <a:latin typeface="Amiri" panose="00000500000000000000" pitchFamily="2" charset="-78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>
                          <a:latin typeface="Amiri" panose="00000500000000000000" pitchFamily="2" charset="-78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b="0" dirty="0">
                        <a:latin typeface="Amiri" panose="00000500000000000000" pitchFamily="2" charset="-78"/>
                        <a:ea typeface="Amiri" panose="00000500000000000000" pitchFamily="2" charset="-78"/>
                        <a:cs typeface="Amiri" panose="000005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0305063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r>
                        <a:rPr lang="fr-FR" sz="1600" b="1" dirty="0">
                          <a:latin typeface="Amiri" panose="00000500000000000000" pitchFamily="2" charset="-78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Zone résidentielle</a:t>
                      </a:r>
                      <a:r>
                        <a:rPr lang="fr-FR" sz="1600" dirty="0">
                          <a:latin typeface="Amiri" panose="00000500000000000000" pitchFamily="2" charset="-78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, </a:t>
                      </a:r>
                      <a:r>
                        <a:rPr lang="fr-FR" sz="1600" i="1" dirty="0">
                          <a:latin typeface="Amiri" panose="00000500000000000000" pitchFamily="2" charset="-78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n (%)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miri" panose="00000500000000000000" pitchFamily="2" charset="-78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Urbaine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>
                          <a:latin typeface="Amiri" panose="00000500000000000000" pitchFamily="2" charset="-78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35,9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>
                          <a:latin typeface="Amiri" panose="00000500000000000000" pitchFamily="2" charset="-78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32,0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latin typeface="Amiri" panose="00000500000000000000" pitchFamily="2" charset="-78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*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155522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miri" panose="00000500000000000000" pitchFamily="2" charset="-78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Péri-urbaine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>
                          <a:latin typeface="Amiri" panose="00000500000000000000" pitchFamily="2" charset="-78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34,0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>
                          <a:latin typeface="Amiri" panose="00000500000000000000" pitchFamily="2" charset="-78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24,9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fr-FR" sz="1800" b="0" dirty="0">
                        <a:latin typeface="Amiri" panose="00000500000000000000" pitchFamily="2" charset="-78"/>
                        <a:ea typeface="Amiri" panose="00000500000000000000" pitchFamily="2" charset="-78"/>
                        <a:cs typeface="Amiri" panose="000005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708821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miri" panose="00000500000000000000" pitchFamily="2" charset="-78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Rurale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>
                          <a:latin typeface="Amiri" panose="00000500000000000000" pitchFamily="2" charset="-78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30,1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>
                          <a:latin typeface="Amiri" panose="00000500000000000000" pitchFamily="2" charset="-78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43,1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fr-FR" sz="1800" b="0" dirty="0">
                        <a:latin typeface="Amiri" panose="00000500000000000000" pitchFamily="2" charset="-78"/>
                        <a:ea typeface="Amiri" panose="00000500000000000000" pitchFamily="2" charset="-78"/>
                        <a:cs typeface="Amiri" panose="000005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1779032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r>
                        <a:rPr lang="fr-FR" sz="1600" b="1" dirty="0">
                          <a:latin typeface="Amiri" panose="00000500000000000000" pitchFamily="2" charset="-78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Kilomètres parcourus par semaine</a:t>
                      </a:r>
                      <a:r>
                        <a:rPr lang="fr-FR" sz="1600" b="0" dirty="0">
                          <a:latin typeface="Amiri" panose="00000500000000000000" pitchFamily="2" charset="-78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, </a:t>
                      </a:r>
                      <a:r>
                        <a:rPr lang="fr-FR" sz="1600" b="0" i="1" dirty="0">
                          <a:latin typeface="Amiri" panose="00000500000000000000" pitchFamily="2" charset="-78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n (%)</a:t>
                      </a:r>
                      <a:endParaRPr lang="fr-FR" sz="1600" b="1" i="1" dirty="0">
                        <a:latin typeface="Amiri" panose="00000500000000000000" pitchFamily="2" charset="-78"/>
                        <a:ea typeface="Amiri" panose="00000500000000000000" pitchFamily="2" charset="-78"/>
                        <a:cs typeface="Amiri" panose="00000500000000000000" pitchFamily="2" charset="-7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miri" panose="00000500000000000000" pitchFamily="2" charset="-78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Moins de 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0" i="1" dirty="0">
                          <a:effectLst/>
                          <a:latin typeface="Amiri" panose="00000500000000000000" pitchFamily="2" charset="-78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18.4</a:t>
                      </a:r>
                      <a:endParaRPr lang="fr-FR" sz="1600" b="0" dirty="0">
                        <a:effectLst/>
                        <a:latin typeface="Amiri" panose="00000500000000000000" pitchFamily="2" charset="-78"/>
                        <a:ea typeface="Amiri" panose="00000500000000000000" pitchFamily="2" charset="-78"/>
                        <a:cs typeface="Amiri" panose="000005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0" i="1" dirty="0">
                          <a:effectLst/>
                          <a:latin typeface="Amiri" panose="00000500000000000000" pitchFamily="2" charset="-78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11.7</a:t>
                      </a:r>
                      <a:endParaRPr lang="fr-FR" sz="1600" b="0" dirty="0">
                        <a:effectLst/>
                        <a:latin typeface="Amiri" panose="00000500000000000000" pitchFamily="2" charset="-78"/>
                        <a:ea typeface="Amiri" panose="00000500000000000000" pitchFamily="2" charset="-78"/>
                        <a:cs typeface="Amiri" panose="000005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b="1" dirty="0">
                          <a:effectLst/>
                          <a:latin typeface="Amiri" panose="00000500000000000000" pitchFamily="2" charset="-78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*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355518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miri" panose="00000500000000000000" pitchFamily="2" charset="-78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Entre 20 et 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0" i="1" u="none" dirty="0">
                          <a:effectLst/>
                          <a:latin typeface="Amiri" panose="00000500000000000000" pitchFamily="2" charset="-78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32.0</a:t>
                      </a:r>
                      <a:endParaRPr lang="fr-FR" sz="1600" b="0" u="none" dirty="0">
                        <a:effectLst/>
                        <a:latin typeface="Amiri" panose="00000500000000000000" pitchFamily="2" charset="-78"/>
                        <a:ea typeface="Amiri" panose="00000500000000000000" pitchFamily="2" charset="-78"/>
                        <a:cs typeface="Amiri" panose="000005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0" u="none" dirty="0">
                          <a:effectLst/>
                          <a:latin typeface="Amiri" panose="00000500000000000000" pitchFamily="2" charset="-78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25.3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fr-FR" sz="1800" b="0" u="none" dirty="0">
                        <a:effectLst/>
                        <a:latin typeface="Amiri" panose="00000500000000000000" pitchFamily="2" charset="-78"/>
                        <a:ea typeface="Amiri" panose="00000500000000000000" pitchFamily="2" charset="-78"/>
                        <a:cs typeface="Amiri" panose="000005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424439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miri" panose="00000500000000000000" pitchFamily="2" charset="-78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Entre 50 et 100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0" i="1" u="none" dirty="0">
                          <a:effectLst/>
                          <a:latin typeface="Amiri" panose="00000500000000000000" pitchFamily="2" charset="-78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29.1</a:t>
                      </a:r>
                      <a:endParaRPr lang="fr-FR" sz="1600" b="0" u="none" dirty="0">
                        <a:effectLst/>
                        <a:latin typeface="Amiri" panose="00000500000000000000" pitchFamily="2" charset="-78"/>
                        <a:ea typeface="Amiri" panose="00000500000000000000" pitchFamily="2" charset="-78"/>
                        <a:cs typeface="Amiri" panose="000005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0" u="none" dirty="0">
                          <a:effectLst/>
                          <a:latin typeface="Amiri" panose="00000500000000000000" pitchFamily="2" charset="-78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22.1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fr-FR" sz="1800" b="0" u="none" dirty="0">
                        <a:effectLst/>
                        <a:latin typeface="Amiri" panose="00000500000000000000" pitchFamily="2" charset="-78"/>
                        <a:ea typeface="Amiri" panose="00000500000000000000" pitchFamily="2" charset="-78"/>
                        <a:cs typeface="Amiri" panose="000005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995594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latin typeface="Amiri" panose="00000500000000000000" pitchFamily="2" charset="-78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Plus de 100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0" i="1" u="none" dirty="0">
                          <a:effectLst/>
                          <a:latin typeface="Amiri" panose="00000500000000000000" pitchFamily="2" charset="-78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20.4</a:t>
                      </a:r>
                      <a:endParaRPr lang="fr-FR" sz="1600" b="0" u="none" dirty="0">
                        <a:effectLst/>
                        <a:latin typeface="Amiri" panose="00000500000000000000" pitchFamily="2" charset="-78"/>
                        <a:ea typeface="Amiri" panose="00000500000000000000" pitchFamily="2" charset="-78"/>
                        <a:cs typeface="Amiri" panose="000005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0" u="none" dirty="0">
                          <a:effectLst/>
                          <a:latin typeface="Amiri" panose="00000500000000000000" pitchFamily="2" charset="-78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40.9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fr-FR" sz="1800" b="0" u="none" dirty="0">
                        <a:effectLst/>
                        <a:latin typeface="Amiri" panose="00000500000000000000" pitchFamily="2" charset="-78"/>
                        <a:ea typeface="Amiri" panose="00000500000000000000" pitchFamily="2" charset="-78"/>
                        <a:cs typeface="Amiri" panose="000005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0030925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fr-FR" sz="1600" b="1" dirty="0">
                          <a:latin typeface="Amiri" panose="00000500000000000000" pitchFamily="2" charset="-78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Accidents dans les 5 dernières années (=Oui)</a:t>
                      </a:r>
                      <a:r>
                        <a:rPr lang="fr-FR" sz="1600" b="0" dirty="0">
                          <a:latin typeface="Amiri" panose="00000500000000000000" pitchFamily="2" charset="-78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, </a:t>
                      </a:r>
                      <a:r>
                        <a:rPr lang="fr-FR" sz="1600" b="0" i="1" dirty="0">
                          <a:latin typeface="Amiri" panose="00000500000000000000" pitchFamily="2" charset="-78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n (%)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3F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0" i="1" dirty="0">
                          <a:effectLst/>
                          <a:latin typeface="Amiri" panose="00000500000000000000" pitchFamily="2" charset="-78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14.6</a:t>
                      </a:r>
                      <a:endParaRPr lang="fr-FR" sz="1600" b="0" dirty="0">
                        <a:effectLst/>
                        <a:latin typeface="Amiri" panose="00000500000000000000" pitchFamily="2" charset="-78"/>
                        <a:ea typeface="Amiri" panose="00000500000000000000" pitchFamily="2" charset="-78"/>
                        <a:cs typeface="Amiri" panose="000005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0" i="1" dirty="0">
                          <a:effectLst/>
                          <a:latin typeface="Amiri" panose="00000500000000000000" pitchFamily="2" charset="-78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19.9</a:t>
                      </a:r>
                      <a:endParaRPr lang="fr-FR" sz="1600" b="0" dirty="0">
                        <a:effectLst/>
                        <a:latin typeface="Amiri" panose="00000500000000000000" pitchFamily="2" charset="-78"/>
                        <a:ea typeface="Amiri" panose="00000500000000000000" pitchFamily="2" charset="-78"/>
                        <a:cs typeface="Amiri" panose="000005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fr-FR" sz="1600" b="0" dirty="0">
                        <a:effectLst/>
                        <a:latin typeface="Amiri" panose="00000500000000000000" pitchFamily="2" charset="-78"/>
                        <a:ea typeface="Amiri" panose="00000500000000000000" pitchFamily="2" charset="-78"/>
                        <a:cs typeface="Amiri" panose="000005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50842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21062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29D89DC-E093-44E9-BBFE-8261CC5996A3}"/>
              </a:ext>
            </a:extLst>
          </p:cNvPr>
          <p:cNvSpPr/>
          <p:nvPr/>
        </p:nvSpPr>
        <p:spPr>
          <a:xfrm>
            <a:off x="0" y="0"/>
            <a:ext cx="11353800" cy="533400"/>
          </a:xfrm>
          <a:prstGeom prst="rect">
            <a:avLst/>
          </a:prstGeom>
          <a:solidFill>
            <a:srgbClr val="002060"/>
          </a:solidFill>
        </p:spPr>
        <p:txBody>
          <a:bodyPr wrap="square" lIns="0" tIns="0" rIns="0" bIns="0" rtlCol="0" anchor="ctr"/>
          <a:lstStyle/>
          <a:p>
            <a:pPr algn="ctr"/>
            <a:endParaRPr lang="fr-FR" sz="2000">
              <a:latin typeface="Arial Nova" panose="020B0504020202020204" pitchFamily="34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75715390-6403-4444-B9AA-7CEF04C9592A}"/>
              </a:ext>
            </a:extLst>
          </p:cNvPr>
          <p:cNvSpPr txBox="1"/>
          <p:nvPr/>
        </p:nvSpPr>
        <p:spPr>
          <a:xfrm>
            <a:off x="152400" y="66645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CONTEXTE</a:t>
            </a:r>
          </a:p>
        </p:txBody>
      </p:sp>
      <p:grpSp>
        <p:nvGrpSpPr>
          <p:cNvPr id="10" name="Groupe 9">
            <a:extLst>
              <a:ext uri="{FF2B5EF4-FFF2-40B4-BE49-F238E27FC236}">
                <a16:creationId xmlns:a16="http://schemas.microsoft.com/office/drawing/2014/main" id="{1D03D789-0B92-481F-9827-60329C3F998F}"/>
              </a:ext>
            </a:extLst>
          </p:cNvPr>
          <p:cNvGrpSpPr/>
          <p:nvPr/>
        </p:nvGrpSpPr>
        <p:grpSpPr>
          <a:xfrm>
            <a:off x="406438" y="818208"/>
            <a:ext cx="5841962" cy="2219341"/>
            <a:chOff x="1786506" y="1185678"/>
            <a:chExt cx="5200003" cy="2219341"/>
          </a:xfrm>
        </p:grpSpPr>
        <p:sp>
          <p:nvSpPr>
            <p:cNvPr id="11" name="Rectangle : coins arrondis 10">
              <a:extLst>
                <a:ext uri="{FF2B5EF4-FFF2-40B4-BE49-F238E27FC236}">
                  <a16:creationId xmlns:a16="http://schemas.microsoft.com/office/drawing/2014/main" id="{C6F5EFA8-B66B-467E-BDB5-70F17FDC2AD1}"/>
                </a:ext>
              </a:extLst>
            </p:cNvPr>
            <p:cNvSpPr/>
            <p:nvPr/>
          </p:nvSpPr>
          <p:spPr>
            <a:xfrm>
              <a:off x="1786506" y="2118679"/>
              <a:ext cx="2208674" cy="1286340"/>
            </a:xfrm>
            <a:prstGeom prst="roundRect">
              <a:avLst/>
            </a:prstGeom>
            <a:solidFill>
              <a:srgbClr val="E2D8D0"/>
            </a:solidFill>
            <a:ln>
              <a:noFill/>
              <a:extLst>
                <a:ext uri="{C807C97D-BFC1-408E-A445-0C87EB9F89A2}">
                  <ask:lineSketchStyleProps xmlns:ask="http://schemas.microsoft.com/office/drawing/2018/sketchyshapes" xmlns="" sd="1009114612">
                    <a:custGeom>
                      <a:avLst/>
                      <a:gdLst>
                        <a:gd name="connsiteX0" fmla="*/ 0 w 2653048"/>
                        <a:gd name="connsiteY0" fmla="*/ 163405 h 980408"/>
                        <a:gd name="connsiteX1" fmla="*/ 163405 w 2653048"/>
                        <a:gd name="connsiteY1" fmla="*/ 0 h 980408"/>
                        <a:gd name="connsiteX2" fmla="*/ 2489643 w 2653048"/>
                        <a:gd name="connsiteY2" fmla="*/ 0 h 980408"/>
                        <a:gd name="connsiteX3" fmla="*/ 2653048 w 2653048"/>
                        <a:gd name="connsiteY3" fmla="*/ 163405 h 980408"/>
                        <a:gd name="connsiteX4" fmla="*/ 2653048 w 2653048"/>
                        <a:gd name="connsiteY4" fmla="*/ 817003 h 980408"/>
                        <a:gd name="connsiteX5" fmla="*/ 2489643 w 2653048"/>
                        <a:gd name="connsiteY5" fmla="*/ 980408 h 980408"/>
                        <a:gd name="connsiteX6" fmla="*/ 163405 w 2653048"/>
                        <a:gd name="connsiteY6" fmla="*/ 980408 h 980408"/>
                        <a:gd name="connsiteX7" fmla="*/ 0 w 2653048"/>
                        <a:gd name="connsiteY7" fmla="*/ 817003 h 980408"/>
                        <a:gd name="connsiteX8" fmla="*/ 0 w 2653048"/>
                        <a:gd name="connsiteY8" fmla="*/ 163405 h 98040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2653048" h="980408" fill="none" extrusionOk="0">
                          <a:moveTo>
                            <a:pt x="0" y="163405"/>
                          </a:moveTo>
                          <a:cubicBezTo>
                            <a:pt x="-8299" y="87421"/>
                            <a:pt x="70630" y="-1799"/>
                            <a:pt x="163405" y="0"/>
                          </a:cubicBezTo>
                          <a:cubicBezTo>
                            <a:pt x="495279" y="130351"/>
                            <a:pt x="2093292" y="18930"/>
                            <a:pt x="2489643" y="0"/>
                          </a:cubicBezTo>
                          <a:cubicBezTo>
                            <a:pt x="2575806" y="14729"/>
                            <a:pt x="2651089" y="83651"/>
                            <a:pt x="2653048" y="163405"/>
                          </a:cubicBezTo>
                          <a:cubicBezTo>
                            <a:pt x="2708634" y="286375"/>
                            <a:pt x="2638007" y="566733"/>
                            <a:pt x="2653048" y="817003"/>
                          </a:cubicBezTo>
                          <a:cubicBezTo>
                            <a:pt x="2658653" y="918175"/>
                            <a:pt x="2589463" y="969784"/>
                            <a:pt x="2489643" y="980408"/>
                          </a:cubicBezTo>
                          <a:cubicBezTo>
                            <a:pt x="2205300" y="928623"/>
                            <a:pt x="640791" y="1126932"/>
                            <a:pt x="163405" y="980408"/>
                          </a:cubicBezTo>
                          <a:cubicBezTo>
                            <a:pt x="70876" y="965994"/>
                            <a:pt x="-15338" y="911160"/>
                            <a:pt x="0" y="817003"/>
                          </a:cubicBezTo>
                          <a:cubicBezTo>
                            <a:pt x="51328" y="750018"/>
                            <a:pt x="30121" y="440860"/>
                            <a:pt x="0" y="163405"/>
                          </a:cubicBezTo>
                          <a:close/>
                        </a:path>
                        <a:path w="2653048" h="980408" stroke="0" extrusionOk="0">
                          <a:moveTo>
                            <a:pt x="0" y="163405"/>
                          </a:moveTo>
                          <a:cubicBezTo>
                            <a:pt x="1380" y="74230"/>
                            <a:pt x="71801" y="-13474"/>
                            <a:pt x="163405" y="0"/>
                          </a:cubicBezTo>
                          <a:cubicBezTo>
                            <a:pt x="496332" y="-84049"/>
                            <a:pt x="1427710" y="54107"/>
                            <a:pt x="2489643" y="0"/>
                          </a:cubicBezTo>
                          <a:cubicBezTo>
                            <a:pt x="2588373" y="-1886"/>
                            <a:pt x="2660341" y="67637"/>
                            <a:pt x="2653048" y="163405"/>
                          </a:cubicBezTo>
                          <a:cubicBezTo>
                            <a:pt x="2672166" y="248926"/>
                            <a:pt x="2614813" y="724805"/>
                            <a:pt x="2653048" y="817003"/>
                          </a:cubicBezTo>
                          <a:cubicBezTo>
                            <a:pt x="2651412" y="897961"/>
                            <a:pt x="2578724" y="983183"/>
                            <a:pt x="2489643" y="980408"/>
                          </a:cubicBezTo>
                          <a:cubicBezTo>
                            <a:pt x="1638029" y="974860"/>
                            <a:pt x="498371" y="1098262"/>
                            <a:pt x="163405" y="980408"/>
                          </a:cubicBezTo>
                          <a:cubicBezTo>
                            <a:pt x="72489" y="978379"/>
                            <a:pt x="-1569" y="898947"/>
                            <a:pt x="0" y="817003"/>
                          </a:cubicBezTo>
                          <a:cubicBezTo>
                            <a:pt x="9272" y="504891"/>
                            <a:pt x="20642" y="411096"/>
                            <a:pt x="0" y="163405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600" dirty="0">
                  <a:solidFill>
                    <a:sysClr val="windowText" lastClr="000000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Crises non provoquées dues à une hyperactivité neuronale paroxystique. </a:t>
              </a:r>
            </a:p>
          </p:txBody>
        </p:sp>
        <p:sp>
          <p:nvSpPr>
            <p:cNvPr id="12" name="Rectangle : coins arrondis 11">
              <a:extLst>
                <a:ext uri="{FF2B5EF4-FFF2-40B4-BE49-F238E27FC236}">
                  <a16:creationId xmlns:a16="http://schemas.microsoft.com/office/drawing/2014/main" id="{C1018FF3-14C4-4582-9988-1147EC97943B}"/>
                </a:ext>
              </a:extLst>
            </p:cNvPr>
            <p:cNvSpPr/>
            <p:nvPr/>
          </p:nvSpPr>
          <p:spPr>
            <a:xfrm>
              <a:off x="4604780" y="2091351"/>
              <a:ext cx="2381729" cy="1313668"/>
            </a:xfrm>
            <a:prstGeom prst="roundRect">
              <a:avLst/>
            </a:prstGeom>
            <a:solidFill>
              <a:srgbClr val="E2D8D0"/>
            </a:solidFill>
            <a:ln>
              <a:noFill/>
              <a:extLst>
                <a:ext uri="{C807C97D-BFC1-408E-A445-0C87EB9F89A2}">
                  <ask:lineSketchStyleProps xmlns:ask="http://schemas.microsoft.com/office/drawing/2018/sketchyshapes" xmlns="" sd="1009114612">
                    <a:custGeom>
                      <a:avLst/>
                      <a:gdLst>
                        <a:gd name="connsiteX0" fmla="*/ 0 w 2792896"/>
                        <a:gd name="connsiteY0" fmla="*/ 138502 h 830997"/>
                        <a:gd name="connsiteX1" fmla="*/ 138502 w 2792896"/>
                        <a:gd name="connsiteY1" fmla="*/ 0 h 830997"/>
                        <a:gd name="connsiteX2" fmla="*/ 2654394 w 2792896"/>
                        <a:gd name="connsiteY2" fmla="*/ 0 h 830997"/>
                        <a:gd name="connsiteX3" fmla="*/ 2792896 w 2792896"/>
                        <a:gd name="connsiteY3" fmla="*/ 138502 h 830997"/>
                        <a:gd name="connsiteX4" fmla="*/ 2792896 w 2792896"/>
                        <a:gd name="connsiteY4" fmla="*/ 692495 h 830997"/>
                        <a:gd name="connsiteX5" fmla="*/ 2654394 w 2792896"/>
                        <a:gd name="connsiteY5" fmla="*/ 830997 h 830997"/>
                        <a:gd name="connsiteX6" fmla="*/ 138502 w 2792896"/>
                        <a:gd name="connsiteY6" fmla="*/ 830997 h 830997"/>
                        <a:gd name="connsiteX7" fmla="*/ 0 w 2792896"/>
                        <a:gd name="connsiteY7" fmla="*/ 692495 h 830997"/>
                        <a:gd name="connsiteX8" fmla="*/ 0 w 2792896"/>
                        <a:gd name="connsiteY8" fmla="*/ 138502 h 83099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2792896" h="830997" fill="none" extrusionOk="0">
                          <a:moveTo>
                            <a:pt x="0" y="138502"/>
                          </a:moveTo>
                          <a:cubicBezTo>
                            <a:pt x="-7580" y="75036"/>
                            <a:pt x="61102" y="-645"/>
                            <a:pt x="138502" y="0"/>
                          </a:cubicBezTo>
                          <a:cubicBezTo>
                            <a:pt x="457580" y="130351"/>
                            <a:pt x="2288345" y="18930"/>
                            <a:pt x="2654394" y="0"/>
                          </a:cubicBezTo>
                          <a:cubicBezTo>
                            <a:pt x="2727694" y="11519"/>
                            <a:pt x="2791351" y="70285"/>
                            <a:pt x="2792896" y="138502"/>
                          </a:cubicBezTo>
                          <a:cubicBezTo>
                            <a:pt x="2792574" y="347466"/>
                            <a:pt x="2840505" y="521856"/>
                            <a:pt x="2792896" y="692495"/>
                          </a:cubicBezTo>
                          <a:cubicBezTo>
                            <a:pt x="2795839" y="774725"/>
                            <a:pt x="2737204" y="823987"/>
                            <a:pt x="2654394" y="830997"/>
                          </a:cubicBezTo>
                          <a:cubicBezTo>
                            <a:pt x="1708244" y="779212"/>
                            <a:pt x="1079578" y="977521"/>
                            <a:pt x="138502" y="830997"/>
                          </a:cubicBezTo>
                          <a:cubicBezTo>
                            <a:pt x="60157" y="819307"/>
                            <a:pt x="-2559" y="769641"/>
                            <a:pt x="0" y="692495"/>
                          </a:cubicBezTo>
                          <a:cubicBezTo>
                            <a:pt x="-31625" y="571468"/>
                            <a:pt x="46676" y="333523"/>
                            <a:pt x="0" y="138502"/>
                          </a:cubicBezTo>
                          <a:close/>
                        </a:path>
                        <a:path w="2792896" h="830997" stroke="0" extrusionOk="0">
                          <a:moveTo>
                            <a:pt x="0" y="138502"/>
                          </a:moveTo>
                          <a:cubicBezTo>
                            <a:pt x="4562" y="65550"/>
                            <a:pt x="61622" y="-3836"/>
                            <a:pt x="138502" y="0"/>
                          </a:cubicBezTo>
                          <a:cubicBezTo>
                            <a:pt x="1076551" y="-84049"/>
                            <a:pt x="2243443" y="54107"/>
                            <a:pt x="2654394" y="0"/>
                          </a:cubicBezTo>
                          <a:cubicBezTo>
                            <a:pt x="2742779" y="-2643"/>
                            <a:pt x="2798606" y="57685"/>
                            <a:pt x="2792896" y="138502"/>
                          </a:cubicBezTo>
                          <a:cubicBezTo>
                            <a:pt x="2764824" y="233476"/>
                            <a:pt x="2812282" y="578118"/>
                            <a:pt x="2792896" y="692495"/>
                          </a:cubicBezTo>
                          <a:cubicBezTo>
                            <a:pt x="2790499" y="755377"/>
                            <a:pt x="2728467" y="836763"/>
                            <a:pt x="2654394" y="830997"/>
                          </a:cubicBezTo>
                          <a:cubicBezTo>
                            <a:pt x="2327141" y="825449"/>
                            <a:pt x="566291" y="948851"/>
                            <a:pt x="138502" y="830997"/>
                          </a:cubicBezTo>
                          <a:cubicBezTo>
                            <a:pt x="59965" y="824806"/>
                            <a:pt x="-2588" y="755292"/>
                            <a:pt x="0" y="692495"/>
                          </a:cubicBezTo>
                          <a:cubicBezTo>
                            <a:pt x="8360" y="566410"/>
                            <a:pt x="-11806" y="270734"/>
                            <a:pt x="0" y="138502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600" dirty="0">
                  <a:solidFill>
                    <a:sysClr val="windowText" lastClr="000000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Conséquences neurobiologiques, cognitives, </a:t>
              </a:r>
            </a:p>
            <a:p>
              <a:pPr algn="ctr"/>
              <a:r>
                <a:rPr lang="fr-FR" sz="1600" dirty="0">
                  <a:solidFill>
                    <a:sysClr val="windowText" lastClr="000000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psychologiques et sociales.</a:t>
              </a:r>
            </a:p>
          </p:txBody>
        </p:sp>
        <p:sp>
          <p:nvSpPr>
            <p:cNvPr id="13" name="ZoneTexte 12">
              <a:extLst>
                <a:ext uri="{FF2B5EF4-FFF2-40B4-BE49-F238E27FC236}">
                  <a16:creationId xmlns:a16="http://schemas.microsoft.com/office/drawing/2014/main" id="{4246CFD4-1387-4529-9885-6B26932FDD39}"/>
                </a:ext>
              </a:extLst>
            </p:cNvPr>
            <p:cNvSpPr txBox="1"/>
            <p:nvPr/>
          </p:nvSpPr>
          <p:spPr>
            <a:xfrm>
              <a:off x="3433966" y="1185678"/>
              <a:ext cx="197788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800" dirty="0">
                  <a:solidFill>
                    <a:schemeClr val="tx2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Épilepsie </a:t>
              </a:r>
              <a:r>
                <a:rPr lang="fr-FR" sz="2400" baseline="30000" dirty="0">
                  <a:solidFill>
                    <a:schemeClr val="tx2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1</a:t>
              </a:r>
              <a:r>
                <a:rPr lang="fr-FR" dirty="0">
                  <a:solidFill>
                    <a:schemeClr val="tx2"/>
                  </a:solidFill>
                  <a:latin typeface="Arial Nova" panose="020B0504020202020204" pitchFamily="34" charset="0"/>
                </a:rPr>
                <a:t> </a:t>
              </a:r>
            </a:p>
          </p:txBody>
        </p:sp>
        <p:sp>
          <p:nvSpPr>
            <p:cNvPr id="14" name="ZoneTexte 13">
              <a:extLst>
                <a:ext uri="{FF2B5EF4-FFF2-40B4-BE49-F238E27FC236}">
                  <a16:creationId xmlns:a16="http://schemas.microsoft.com/office/drawing/2014/main" id="{CD16748A-8CFB-4C05-9DC0-F86364FD6973}"/>
                </a:ext>
              </a:extLst>
            </p:cNvPr>
            <p:cNvSpPr txBox="1"/>
            <p:nvPr/>
          </p:nvSpPr>
          <p:spPr>
            <a:xfrm>
              <a:off x="4075041" y="2334726"/>
              <a:ext cx="69573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4800" dirty="0">
                  <a:solidFill>
                    <a:schemeClr val="tx2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+</a:t>
              </a:r>
            </a:p>
          </p:txBody>
        </p:sp>
        <p:pic>
          <p:nvPicPr>
            <p:cNvPr id="15" name="Image 14">
              <a:extLst>
                <a:ext uri="{FF2B5EF4-FFF2-40B4-BE49-F238E27FC236}">
                  <a16:creationId xmlns:a16="http://schemas.microsoft.com/office/drawing/2014/main" id="{FCB5CA83-EEBE-459E-A2AA-B643AF5534E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7992390" flipH="1">
              <a:off x="2921017" y="1324502"/>
              <a:ext cx="567093" cy="473552"/>
            </a:xfrm>
            <a:prstGeom prst="rect">
              <a:avLst/>
            </a:prstGeom>
          </p:spPr>
        </p:pic>
        <p:pic>
          <p:nvPicPr>
            <p:cNvPr id="16" name="Image 15">
              <a:extLst>
                <a:ext uri="{FF2B5EF4-FFF2-40B4-BE49-F238E27FC236}">
                  <a16:creationId xmlns:a16="http://schemas.microsoft.com/office/drawing/2014/main" id="{9445650A-916C-4966-8C6F-B2CED5F37F4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3607610">
              <a:off x="5367206" y="1287895"/>
              <a:ext cx="567093" cy="473552"/>
            </a:xfrm>
            <a:prstGeom prst="rect">
              <a:avLst/>
            </a:prstGeom>
          </p:spPr>
        </p:pic>
      </p:grp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CC0208F7-EEF7-483C-864D-C410E67D86F5}"/>
              </a:ext>
            </a:extLst>
          </p:cNvPr>
          <p:cNvSpPr/>
          <p:nvPr/>
        </p:nvSpPr>
        <p:spPr>
          <a:xfrm>
            <a:off x="2967601" y="3617466"/>
            <a:ext cx="3819240" cy="656823"/>
          </a:xfrm>
          <a:prstGeom prst="roundRect">
            <a:avLst/>
          </a:prstGeom>
          <a:solidFill>
            <a:srgbClr val="E2D8D0"/>
          </a:solidFill>
          <a:ln>
            <a:solidFill>
              <a:srgbClr val="E8E7D0"/>
            </a:solidFill>
            <a:extLst>
              <a:ext uri="{C807C97D-BFC1-408E-A445-0C87EB9F89A2}">
                <ask:lineSketchStyleProps xmlns:ask="http://schemas.microsoft.com/office/drawing/2018/sketchyshapes" xmlns="" sd="1009114612">
                  <a:custGeom>
                    <a:avLst/>
                    <a:gdLst>
                      <a:gd name="connsiteX0" fmla="*/ 0 w 3819240"/>
                      <a:gd name="connsiteY0" fmla="*/ 109473 h 656823"/>
                      <a:gd name="connsiteX1" fmla="*/ 109473 w 3819240"/>
                      <a:gd name="connsiteY1" fmla="*/ 0 h 656823"/>
                      <a:gd name="connsiteX2" fmla="*/ 3709767 w 3819240"/>
                      <a:gd name="connsiteY2" fmla="*/ 0 h 656823"/>
                      <a:gd name="connsiteX3" fmla="*/ 3819240 w 3819240"/>
                      <a:gd name="connsiteY3" fmla="*/ 109473 h 656823"/>
                      <a:gd name="connsiteX4" fmla="*/ 3819240 w 3819240"/>
                      <a:gd name="connsiteY4" fmla="*/ 547350 h 656823"/>
                      <a:gd name="connsiteX5" fmla="*/ 3709767 w 3819240"/>
                      <a:gd name="connsiteY5" fmla="*/ 656823 h 656823"/>
                      <a:gd name="connsiteX6" fmla="*/ 109473 w 3819240"/>
                      <a:gd name="connsiteY6" fmla="*/ 656823 h 656823"/>
                      <a:gd name="connsiteX7" fmla="*/ 0 w 3819240"/>
                      <a:gd name="connsiteY7" fmla="*/ 547350 h 656823"/>
                      <a:gd name="connsiteX8" fmla="*/ 0 w 3819240"/>
                      <a:gd name="connsiteY8" fmla="*/ 109473 h 6568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819240" h="656823" fill="none" extrusionOk="0">
                        <a:moveTo>
                          <a:pt x="0" y="109473"/>
                        </a:moveTo>
                        <a:cubicBezTo>
                          <a:pt x="-4682" y="57059"/>
                          <a:pt x="42282" y="-4789"/>
                          <a:pt x="109473" y="0"/>
                        </a:cubicBezTo>
                        <a:cubicBezTo>
                          <a:pt x="1328013" y="130351"/>
                          <a:pt x="2733203" y="18930"/>
                          <a:pt x="3709767" y="0"/>
                        </a:cubicBezTo>
                        <a:cubicBezTo>
                          <a:pt x="3767448" y="10027"/>
                          <a:pt x="3818390" y="53567"/>
                          <a:pt x="3819240" y="109473"/>
                        </a:cubicBezTo>
                        <a:cubicBezTo>
                          <a:pt x="3816011" y="230313"/>
                          <a:pt x="3845229" y="488236"/>
                          <a:pt x="3819240" y="547350"/>
                        </a:cubicBezTo>
                        <a:cubicBezTo>
                          <a:pt x="3820589" y="610441"/>
                          <a:pt x="3770817" y="656168"/>
                          <a:pt x="3709767" y="656823"/>
                        </a:cubicBezTo>
                        <a:cubicBezTo>
                          <a:pt x="1936377" y="605038"/>
                          <a:pt x="1082736" y="803347"/>
                          <a:pt x="109473" y="656823"/>
                        </a:cubicBezTo>
                        <a:cubicBezTo>
                          <a:pt x="47491" y="647212"/>
                          <a:pt x="-1780" y="608264"/>
                          <a:pt x="0" y="547350"/>
                        </a:cubicBezTo>
                        <a:cubicBezTo>
                          <a:pt x="-38387" y="380068"/>
                          <a:pt x="-25344" y="221178"/>
                          <a:pt x="0" y="109473"/>
                        </a:cubicBezTo>
                        <a:close/>
                      </a:path>
                      <a:path w="3819240" h="656823" stroke="0" extrusionOk="0">
                        <a:moveTo>
                          <a:pt x="0" y="109473"/>
                        </a:moveTo>
                        <a:cubicBezTo>
                          <a:pt x="3607" y="51813"/>
                          <a:pt x="48931" y="-810"/>
                          <a:pt x="109473" y="0"/>
                        </a:cubicBezTo>
                        <a:cubicBezTo>
                          <a:pt x="1762940" y="-84049"/>
                          <a:pt x="3142712" y="54107"/>
                          <a:pt x="3709767" y="0"/>
                        </a:cubicBezTo>
                        <a:cubicBezTo>
                          <a:pt x="3775158" y="-1096"/>
                          <a:pt x="3821732" y="47126"/>
                          <a:pt x="3819240" y="109473"/>
                        </a:cubicBezTo>
                        <a:cubicBezTo>
                          <a:pt x="3803333" y="162615"/>
                          <a:pt x="3785950" y="348647"/>
                          <a:pt x="3819240" y="547350"/>
                        </a:cubicBezTo>
                        <a:cubicBezTo>
                          <a:pt x="3818157" y="601663"/>
                          <a:pt x="3768835" y="660139"/>
                          <a:pt x="3709767" y="656823"/>
                        </a:cubicBezTo>
                        <a:cubicBezTo>
                          <a:pt x="3323498" y="651275"/>
                          <a:pt x="1370418" y="774677"/>
                          <a:pt x="109473" y="656823"/>
                        </a:cubicBezTo>
                        <a:cubicBezTo>
                          <a:pt x="48281" y="654605"/>
                          <a:pt x="-1624" y="599216"/>
                          <a:pt x="0" y="547350"/>
                        </a:cubicBezTo>
                        <a:cubicBezTo>
                          <a:pt x="246" y="345192"/>
                          <a:pt x="-5206" y="180130"/>
                          <a:pt x="0" y="109473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ysClr val="windowText" lastClr="000000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Qualité de vie et autonomie impactées </a:t>
            </a:r>
            <a:r>
              <a:rPr lang="fr-FR" sz="1600" baseline="30000" dirty="0">
                <a:solidFill>
                  <a:sysClr val="windowText" lastClr="000000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4</a:t>
            </a:r>
            <a:r>
              <a:rPr lang="fr-FR" sz="1600" dirty="0">
                <a:solidFill>
                  <a:sysClr val="windowText" lastClr="000000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 </a:t>
            </a:r>
          </a:p>
        </p:txBody>
      </p: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EC4DCE8D-4C6C-44FE-AEDA-9EEC2136DC7B}"/>
              </a:ext>
            </a:extLst>
          </p:cNvPr>
          <p:cNvGrpSpPr/>
          <p:nvPr/>
        </p:nvGrpSpPr>
        <p:grpSpPr>
          <a:xfrm>
            <a:off x="152400" y="3923825"/>
            <a:ext cx="6553200" cy="2785082"/>
            <a:chOff x="235527" y="3512799"/>
            <a:chExt cx="5943600" cy="2785082"/>
          </a:xfrm>
        </p:grpSpPr>
        <p:grpSp>
          <p:nvGrpSpPr>
            <p:cNvPr id="24" name="Groupe 23">
              <a:extLst>
                <a:ext uri="{FF2B5EF4-FFF2-40B4-BE49-F238E27FC236}">
                  <a16:creationId xmlns:a16="http://schemas.microsoft.com/office/drawing/2014/main" id="{4E09ED6E-0446-479B-9A3E-F566B1988FB6}"/>
                </a:ext>
              </a:extLst>
            </p:cNvPr>
            <p:cNvGrpSpPr/>
            <p:nvPr/>
          </p:nvGrpSpPr>
          <p:grpSpPr>
            <a:xfrm>
              <a:off x="1049042" y="4596404"/>
              <a:ext cx="4553769" cy="1480025"/>
              <a:chOff x="1222171" y="4721992"/>
              <a:chExt cx="4849102" cy="1764797"/>
            </a:xfrm>
          </p:grpSpPr>
          <p:sp>
            <p:nvSpPr>
              <p:cNvPr id="27" name="Ellipse 26">
                <a:extLst>
                  <a:ext uri="{FF2B5EF4-FFF2-40B4-BE49-F238E27FC236}">
                    <a16:creationId xmlns:a16="http://schemas.microsoft.com/office/drawing/2014/main" id="{A2414E14-D61A-42C6-8BCE-21220A074ED9}"/>
                  </a:ext>
                </a:extLst>
              </p:cNvPr>
              <p:cNvSpPr/>
              <p:nvPr/>
            </p:nvSpPr>
            <p:spPr>
              <a:xfrm>
                <a:off x="2763543" y="5900243"/>
                <a:ext cx="1891277" cy="586546"/>
              </a:xfrm>
              <a:custGeom>
                <a:avLst/>
                <a:gdLst>
                  <a:gd name="connsiteX0" fmla="*/ 0 w 1891277"/>
                  <a:gd name="connsiteY0" fmla="*/ 293273 h 586546"/>
                  <a:gd name="connsiteX1" fmla="*/ 945639 w 1891277"/>
                  <a:gd name="connsiteY1" fmla="*/ 0 h 586546"/>
                  <a:gd name="connsiteX2" fmla="*/ 1891278 w 1891277"/>
                  <a:gd name="connsiteY2" fmla="*/ 293273 h 586546"/>
                  <a:gd name="connsiteX3" fmla="*/ 945639 w 1891277"/>
                  <a:gd name="connsiteY3" fmla="*/ 586546 h 586546"/>
                  <a:gd name="connsiteX4" fmla="*/ 0 w 1891277"/>
                  <a:gd name="connsiteY4" fmla="*/ 293273 h 5865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91277" h="586546" fill="none" extrusionOk="0">
                    <a:moveTo>
                      <a:pt x="0" y="293273"/>
                    </a:moveTo>
                    <a:cubicBezTo>
                      <a:pt x="-14632" y="48230"/>
                      <a:pt x="408689" y="34993"/>
                      <a:pt x="945639" y="0"/>
                    </a:cubicBezTo>
                    <a:cubicBezTo>
                      <a:pt x="1485596" y="-7490"/>
                      <a:pt x="1886951" y="131768"/>
                      <a:pt x="1891278" y="293273"/>
                    </a:cubicBezTo>
                    <a:cubicBezTo>
                      <a:pt x="1868346" y="385791"/>
                      <a:pt x="1466556" y="579427"/>
                      <a:pt x="945639" y="586546"/>
                    </a:cubicBezTo>
                    <a:cubicBezTo>
                      <a:pt x="426942" y="587805"/>
                      <a:pt x="486" y="472202"/>
                      <a:pt x="0" y="293273"/>
                    </a:cubicBezTo>
                    <a:close/>
                  </a:path>
                  <a:path w="1891277" h="586546" stroke="0" extrusionOk="0">
                    <a:moveTo>
                      <a:pt x="0" y="293273"/>
                    </a:moveTo>
                    <a:cubicBezTo>
                      <a:pt x="31401" y="155674"/>
                      <a:pt x="416700" y="-66262"/>
                      <a:pt x="945639" y="0"/>
                    </a:cubicBezTo>
                    <a:cubicBezTo>
                      <a:pt x="1471144" y="11790"/>
                      <a:pt x="1884046" y="130944"/>
                      <a:pt x="1891278" y="293273"/>
                    </a:cubicBezTo>
                    <a:cubicBezTo>
                      <a:pt x="1914363" y="450112"/>
                      <a:pt x="1527611" y="541335"/>
                      <a:pt x="945639" y="586546"/>
                    </a:cubicBezTo>
                    <a:cubicBezTo>
                      <a:pt x="411323" y="557524"/>
                      <a:pt x="18413" y="433685"/>
                      <a:pt x="0" y="293273"/>
                    </a:cubicBezTo>
                    <a:close/>
                  </a:path>
                </a:pathLst>
              </a:custGeom>
              <a:solidFill>
                <a:srgbClr val="090042">
                  <a:alpha val="16863"/>
                </a:srgbClr>
              </a:solidFill>
              <a:ln>
                <a:solidFill>
                  <a:srgbClr val="D6D4DF"/>
                </a:solidFill>
                <a:extLst>
                  <a:ext uri="{C807C97D-BFC1-408E-A445-0C87EB9F89A2}">
                    <ask:lineSketchStyleProps xmlns:ask="http://schemas.microsoft.com/office/drawing/2018/sketchyshapes" xmlns="" sd="1009114612">
                      <a:prstGeom prst="ellipse">
                        <a:avLst/>
                      </a:prstGeom>
                      <ask:type>
                        <ask:lineSketchCurved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sz="1400" dirty="0">
                    <a:solidFill>
                      <a:sysClr val="windowText" lastClr="000000"/>
                    </a:solidFill>
                    <a:latin typeface="Arial Nova" panose="020B0504020202020204" pitchFamily="34" charset="0"/>
                    <a:ea typeface="Amiri" panose="00000500000000000000" pitchFamily="2" charset="-78"/>
                    <a:cs typeface="Amiri" panose="00000500000000000000" pitchFamily="2" charset="-78"/>
                  </a:rPr>
                  <a:t>Stigmatisation</a:t>
                </a:r>
                <a:endParaRPr lang="fr-FR" sz="1600" dirty="0">
                  <a:solidFill>
                    <a:sysClr val="windowText" lastClr="000000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endParaRPr>
              </a:p>
            </p:txBody>
          </p:sp>
          <p:sp>
            <p:nvSpPr>
              <p:cNvPr id="28" name="Ellipse 27">
                <a:extLst>
                  <a:ext uri="{FF2B5EF4-FFF2-40B4-BE49-F238E27FC236}">
                    <a16:creationId xmlns:a16="http://schemas.microsoft.com/office/drawing/2014/main" id="{C600FAAE-369A-4882-974E-600E83EB9D5A}"/>
                  </a:ext>
                </a:extLst>
              </p:cNvPr>
              <p:cNvSpPr/>
              <p:nvPr/>
            </p:nvSpPr>
            <p:spPr>
              <a:xfrm>
                <a:off x="2219511" y="5370976"/>
                <a:ext cx="1646809" cy="438247"/>
              </a:xfrm>
              <a:custGeom>
                <a:avLst/>
                <a:gdLst>
                  <a:gd name="connsiteX0" fmla="*/ 0 w 1646809"/>
                  <a:gd name="connsiteY0" fmla="*/ 219124 h 438247"/>
                  <a:gd name="connsiteX1" fmla="*/ 823405 w 1646809"/>
                  <a:gd name="connsiteY1" fmla="*/ 0 h 438247"/>
                  <a:gd name="connsiteX2" fmla="*/ 1646810 w 1646809"/>
                  <a:gd name="connsiteY2" fmla="*/ 219124 h 438247"/>
                  <a:gd name="connsiteX3" fmla="*/ 823405 w 1646809"/>
                  <a:gd name="connsiteY3" fmla="*/ 438248 h 438247"/>
                  <a:gd name="connsiteX4" fmla="*/ 0 w 1646809"/>
                  <a:gd name="connsiteY4" fmla="*/ 219124 h 4382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46809" h="438247" fill="none" extrusionOk="0">
                    <a:moveTo>
                      <a:pt x="0" y="219124"/>
                    </a:moveTo>
                    <a:cubicBezTo>
                      <a:pt x="-6520" y="61087"/>
                      <a:pt x="364022" y="11027"/>
                      <a:pt x="823405" y="0"/>
                    </a:cubicBezTo>
                    <a:cubicBezTo>
                      <a:pt x="1284458" y="-2666"/>
                      <a:pt x="1629870" y="99927"/>
                      <a:pt x="1646810" y="219124"/>
                    </a:cubicBezTo>
                    <a:cubicBezTo>
                      <a:pt x="1634465" y="302757"/>
                      <a:pt x="1270283" y="396567"/>
                      <a:pt x="823405" y="438248"/>
                    </a:cubicBezTo>
                    <a:cubicBezTo>
                      <a:pt x="390547" y="445980"/>
                      <a:pt x="274" y="349679"/>
                      <a:pt x="0" y="219124"/>
                    </a:cubicBezTo>
                    <a:close/>
                  </a:path>
                  <a:path w="1646809" h="438247" stroke="0" extrusionOk="0">
                    <a:moveTo>
                      <a:pt x="0" y="219124"/>
                    </a:moveTo>
                    <a:cubicBezTo>
                      <a:pt x="19051" y="112891"/>
                      <a:pt x="364845" y="-37770"/>
                      <a:pt x="823405" y="0"/>
                    </a:cubicBezTo>
                    <a:cubicBezTo>
                      <a:pt x="1282085" y="14272"/>
                      <a:pt x="1631193" y="97330"/>
                      <a:pt x="1646810" y="219124"/>
                    </a:cubicBezTo>
                    <a:cubicBezTo>
                      <a:pt x="1705660" y="327064"/>
                      <a:pt x="1333951" y="396004"/>
                      <a:pt x="823405" y="438248"/>
                    </a:cubicBezTo>
                    <a:cubicBezTo>
                      <a:pt x="367970" y="436608"/>
                      <a:pt x="5028" y="334257"/>
                      <a:pt x="0" y="219124"/>
                    </a:cubicBezTo>
                    <a:close/>
                  </a:path>
                </a:pathLst>
              </a:custGeom>
              <a:solidFill>
                <a:srgbClr val="090042">
                  <a:alpha val="16863"/>
                </a:srgbClr>
              </a:solidFill>
              <a:ln>
                <a:solidFill>
                  <a:srgbClr val="D6D4DF"/>
                </a:solidFill>
                <a:extLst>
                  <a:ext uri="{C807C97D-BFC1-408E-A445-0C87EB9F89A2}">
                    <ask:lineSketchStyleProps xmlns:ask="http://schemas.microsoft.com/office/drawing/2018/sketchyshapes" xmlns="" sd="1009114612">
                      <a:prstGeom prst="ellipse">
                        <a:avLst/>
                      </a:prstGeom>
                      <ask:type>
                        <ask:lineSketchCurved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sz="1400" dirty="0">
                    <a:solidFill>
                      <a:sysClr val="windowText" lastClr="000000"/>
                    </a:solidFill>
                    <a:latin typeface="Arial Nova" panose="020B0504020202020204" pitchFamily="34" charset="0"/>
                    <a:ea typeface="Amiri" panose="00000500000000000000" pitchFamily="2" charset="-78"/>
                    <a:cs typeface="Amiri" panose="00000500000000000000" pitchFamily="2" charset="-78"/>
                  </a:rPr>
                  <a:t>Anxiété</a:t>
                </a:r>
                <a:endParaRPr lang="fr-FR" sz="1600" dirty="0">
                  <a:solidFill>
                    <a:sysClr val="windowText" lastClr="000000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endParaRPr>
              </a:p>
            </p:txBody>
          </p:sp>
          <p:sp>
            <p:nvSpPr>
              <p:cNvPr id="29" name="Ellipse 28">
                <a:extLst>
                  <a:ext uri="{FF2B5EF4-FFF2-40B4-BE49-F238E27FC236}">
                    <a16:creationId xmlns:a16="http://schemas.microsoft.com/office/drawing/2014/main" id="{8437EB64-576A-4C5C-95A9-D328DB6E95BE}"/>
                  </a:ext>
                </a:extLst>
              </p:cNvPr>
              <p:cNvSpPr/>
              <p:nvPr/>
            </p:nvSpPr>
            <p:spPr>
              <a:xfrm>
                <a:off x="1347091" y="5809223"/>
                <a:ext cx="1396968" cy="438247"/>
              </a:xfrm>
              <a:custGeom>
                <a:avLst/>
                <a:gdLst>
                  <a:gd name="connsiteX0" fmla="*/ 0 w 1396968"/>
                  <a:gd name="connsiteY0" fmla="*/ 219124 h 438247"/>
                  <a:gd name="connsiteX1" fmla="*/ 698484 w 1396968"/>
                  <a:gd name="connsiteY1" fmla="*/ 0 h 438247"/>
                  <a:gd name="connsiteX2" fmla="*/ 1396968 w 1396968"/>
                  <a:gd name="connsiteY2" fmla="*/ 219124 h 438247"/>
                  <a:gd name="connsiteX3" fmla="*/ 698484 w 1396968"/>
                  <a:gd name="connsiteY3" fmla="*/ 438248 h 438247"/>
                  <a:gd name="connsiteX4" fmla="*/ 0 w 1396968"/>
                  <a:gd name="connsiteY4" fmla="*/ 219124 h 4382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96968" h="438247" fill="none" extrusionOk="0">
                    <a:moveTo>
                      <a:pt x="0" y="219124"/>
                    </a:moveTo>
                    <a:cubicBezTo>
                      <a:pt x="-4374" y="73273"/>
                      <a:pt x="298268" y="34436"/>
                      <a:pt x="698484" y="0"/>
                    </a:cubicBezTo>
                    <a:cubicBezTo>
                      <a:pt x="1090545" y="-2666"/>
                      <a:pt x="1380028" y="99927"/>
                      <a:pt x="1396968" y="219124"/>
                    </a:cubicBezTo>
                    <a:cubicBezTo>
                      <a:pt x="1393300" y="329034"/>
                      <a:pt x="1080511" y="418483"/>
                      <a:pt x="698484" y="438248"/>
                    </a:cubicBezTo>
                    <a:cubicBezTo>
                      <a:pt x="334618" y="445980"/>
                      <a:pt x="274" y="349679"/>
                      <a:pt x="0" y="219124"/>
                    </a:cubicBezTo>
                    <a:close/>
                  </a:path>
                  <a:path w="1396968" h="438247" stroke="0" extrusionOk="0">
                    <a:moveTo>
                      <a:pt x="0" y="219124"/>
                    </a:moveTo>
                    <a:cubicBezTo>
                      <a:pt x="9719" y="105648"/>
                      <a:pt x="309783" y="-29167"/>
                      <a:pt x="698484" y="0"/>
                    </a:cubicBezTo>
                    <a:cubicBezTo>
                      <a:pt x="1088172" y="14272"/>
                      <a:pt x="1381351" y="97330"/>
                      <a:pt x="1396968" y="219124"/>
                    </a:cubicBezTo>
                    <a:cubicBezTo>
                      <a:pt x="1419317" y="335176"/>
                      <a:pt x="1124427" y="407824"/>
                      <a:pt x="698484" y="438248"/>
                    </a:cubicBezTo>
                    <a:cubicBezTo>
                      <a:pt x="312041" y="436608"/>
                      <a:pt x="5028" y="334257"/>
                      <a:pt x="0" y="219124"/>
                    </a:cubicBezTo>
                    <a:close/>
                  </a:path>
                </a:pathLst>
              </a:custGeom>
              <a:solidFill>
                <a:srgbClr val="090042">
                  <a:alpha val="16863"/>
                </a:srgbClr>
              </a:solidFill>
              <a:ln>
                <a:solidFill>
                  <a:srgbClr val="D6D4DF"/>
                </a:solidFill>
                <a:extLst>
                  <a:ext uri="{C807C97D-BFC1-408E-A445-0C87EB9F89A2}">
                    <ask:lineSketchStyleProps xmlns:ask="http://schemas.microsoft.com/office/drawing/2018/sketchyshapes" xmlns="" sd="1009114612">
                      <a:prstGeom prst="ellipse">
                        <a:avLst/>
                      </a:prstGeom>
                      <ask:type>
                        <ask:lineSketchCurved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sz="1400" dirty="0">
                    <a:solidFill>
                      <a:sysClr val="windowText" lastClr="000000"/>
                    </a:solidFill>
                    <a:latin typeface="Arial Nova" panose="020B0504020202020204" pitchFamily="34" charset="0"/>
                    <a:ea typeface="Amiri" panose="00000500000000000000" pitchFamily="2" charset="-78"/>
                    <a:cs typeface="Amiri" panose="00000500000000000000" pitchFamily="2" charset="-78"/>
                  </a:rPr>
                  <a:t>Emploi</a:t>
                </a:r>
                <a:endParaRPr lang="fr-FR" sz="1600" dirty="0">
                  <a:solidFill>
                    <a:sysClr val="windowText" lastClr="000000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endParaRPr>
              </a:p>
            </p:txBody>
          </p:sp>
          <p:sp>
            <p:nvSpPr>
              <p:cNvPr id="30" name="Ellipse 29">
                <a:extLst>
                  <a:ext uri="{FF2B5EF4-FFF2-40B4-BE49-F238E27FC236}">
                    <a16:creationId xmlns:a16="http://schemas.microsoft.com/office/drawing/2014/main" id="{18456EF6-264C-46C4-9E09-E8AE21338AFA}"/>
                  </a:ext>
                </a:extLst>
              </p:cNvPr>
              <p:cNvSpPr/>
              <p:nvPr/>
            </p:nvSpPr>
            <p:spPr>
              <a:xfrm>
                <a:off x="3209829" y="4721992"/>
                <a:ext cx="1839249" cy="586546"/>
              </a:xfrm>
              <a:custGeom>
                <a:avLst/>
                <a:gdLst>
                  <a:gd name="connsiteX0" fmla="*/ 0 w 1839249"/>
                  <a:gd name="connsiteY0" fmla="*/ 293273 h 586546"/>
                  <a:gd name="connsiteX1" fmla="*/ 919625 w 1839249"/>
                  <a:gd name="connsiteY1" fmla="*/ 0 h 586546"/>
                  <a:gd name="connsiteX2" fmla="*/ 1839250 w 1839249"/>
                  <a:gd name="connsiteY2" fmla="*/ 293273 h 586546"/>
                  <a:gd name="connsiteX3" fmla="*/ 919625 w 1839249"/>
                  <a:gd name="connsiteY3" fmla="*/ 586546 h 586546"/>
                  <a:gd name="connsiteX4" fmla="*/ 0 w 1839249"/>
                  <a:gd name="connsiteY4" fmla="*/ 293273 h 5865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39249" h="586546" fill="none" extrusionOk="0">
                    <a:moveTo>
                      <a:pt x="0" y="293273"/>
                    </a:moveTo>
                    <a:cubicBezTo>
                      <a:pt x="-6064" y="96872"/>
                      <a:pt x="396671" y="35877"/>
                      <a:pt x="919625" y="0"/>
                    </a:cubicBezTo>
                    <a:cubicBezTo>
                      <a:pt x="1445215" y="-7490"/>
                      <a:pt x="1834923" y="131768"/>
                      <a:pt x="1839250" y="293273"/>
                    </a:cubicBezTo>
                    <a:cubicBezTo>
                      <a:pt x="1822108" y="403328"/>
                      <a:pt x="1422526" y="560115"/>
                      <a:pt x="919625" y="586546"/>
                    </a:cubicBezTo>
                    <a:cubicBezTo>
                      <a:pt x="415295" y="587805"/>
                      <a:pt x="486" y="472202"/>
                      <a:pt x="0" y="293273"/>
                    </a:cubicBezTo>
                    <a:close/>
                  </a:path>
                  <a:path w="1839249" h="586546" stroke="0" extrusionOk="0">
                    <a:moveTo>
                      <a:pt x="0" y="293273"/>
                    </a:moveTo>
                    <a:cubicBezTo>
                      <a:pt x="8357" y="137789"/>
                      <a:pt x="405316" y="-63650"/>
                      <a:pt x="919625" y="0"/>
                    </a:cubicBezTo>
                    <a:cubicBezTo>
                      <a:pt x="1430763" y="11790"/>
                      <a:pt x="1832018" y="130944"/>
                      <a:pt x="1839250" y="293273"/>
                    </a:cubicBezTo>
                    <a:cubicBezTo>
                      <a:pt x="1893812" y="443117"/>
                      <a:pt x="1435558" y="580460"/>
                      <a:pt x="919625" y="586546"/>
                    </a:cubicBezTo>
                    <a:cubicBezTo>
                      <a:pt x="399676" y="557524"/>
                      <a:pt x="18413" y="433685"/>
                      <a:pt x="0" y="293273"/>
                    </a:cubicBezTo>
                    <a:close/>
                  </a:path>
                </a:pathLst>
              </a:custGeom>
              <a:solidFill>
                <a:srgbClr val="090042">
                  <a:alpha val="16863"/>
                </a:srgbClr>
              </a:solidFill>
              <a:ln>
                <a:solidFill>
                  <a:srgbClr val="D6D4DF"/>
                </a:solidFill>
                <a:extLst>
                  <a:ext uri="{C807C97D-BFC1-408E-A445-0C87EB9F89A2}">
                    <ask:lineSketchStyleProps xmlns:ask="http://schemas.microsoft.com/office/drawing/2018/sketchyshapes" xmlns="" sd="1009114612">
                      <a:prstGeom prst="ellipse">
                        <a:avLst/>
                      </a:prstGeom>
                      <ask:type>
                        <ask:lineSketchCurved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sz="1400" dirty="0">
                    <a:solidFill>
                      <a:sysClr val="windowText" lastClr="000000"/>
                    </a:solidFill>
                    <a:latin typeface="Arial Nova" panose="020B0504020202020204" pitchFamily="34" charset="0"/>
                    <a:ea typeface="Amiri" panose="00000500000000000000" pitchFamily="2" charset="-78"/>
                    <a:cs typeface="Amiri" panose="00000500000000000000" pitchFamily="2" charset="-78"/>
                  </a:rPr>
                  <a:t>Statut marital</a:t>
                </a:r>
                <a:endParaRPr lang="fr-FR" sz="1600" dirty="0">
                  <a:solidFill>
                    <a:sysClr val="windowText" lastClr="000000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endParaRPr>
              </a:p>
            </p:txBody>
          </p:sp>
          <p:sp>
            <p:nvSpPr>
              <p:cNvPr id="31" name="Ellipse 30">
                <a:extLst>
                  <a:ext uri="{FF2B5EF4-FFF2-40B4-BE49-F238E27FC236}">
                    <a16:creationId xmlns:a16="http://schemas.microsoft.com/office/drawing/2014/main" id="{E53085F6-DDD8-456E-935E-E92F84A4FECF}"/>
                  </a:ext>
                </a:extLst>
              </p:cNvPr>
              <p:cNvSpPr/>
              <p:nvPr/>
            </p:nvSpPr>
            <p:spPr>
              <a:xfrm>
                <a:off x="4674305" y="5829738"/>
                <a:ext cx="1396968" cy="465794"/>
              </a:xfrm>
              <a:custGeom>
                <a:avLst/>
                <a:gdLst>
                  <a:gd name="connsiteX0" fmla="*/ 0 w 1396968"/>
                  <a:gd name="connsiteY0" fmla="*/ 232897 h 465794"/>
                  <a:gd name="connsiteX1" fmla="*/ 698484 w 1396968"/>
                  <a:gd name="connsiteY1" fmla="*/ 0 h 465794"/>
                  <a:gd name="connsiteX2" fmla="*/ 1396968 w 1396968"/>
                  <a:gd name="connsiteY2" fmla="*/ 232897 h 465794"/>
                  <a:gd name="connsiteX3" fmla="*/ 698484 w 1396968"/>
                  <a:gd name="connsiteY3" fmla="*/ 465794 h 465794"/>
                  <a:gd name="connsiteX4" fmla="*/ 0 w 1396968"/>
                  <a:gd name="connsiteY4" fmla="*/ 232897 h 4657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96968" h="465794" fill="none" extrusionOk="0">
                    <a:moveTo>
                      <a:pt x="0" y="232897"/>
                    </a:moveTo>
                    <a:cubicBezTo>
                      <a:pt x="-10406" y="45192"/>
                      <a:pt x="306982" y="13676"/>
                      <a:pt x="698484" y="0"/>
                    </a:cubicBezTo>
                    <a:cubicBezTo>
                      <a:pt x="1102905" y="-7898"/>
                      <a:pt x="1392879" y="104712"/>
                      <a:pt x="1396968" y="232897"/>
                    </a:cubicBezTo>
                    <a:cubicBezTo>
                      <a:pt x="1385560" y="326973"/>
                      <a:pt x="1080212" y="444445"/>
                      <a:pt x="698484" y="465794"/>
                    </a:cubicBezTo>
                    <a:cubicBezTo>
                      <a:pt x="322747" y="469334"/>
                      <a:pt x="629" y="383437"/>
                      <a:pt x="0" y="232897"/>
                    </a:cubicBezTo>
                    <a:close/>
                  </a:path>
                  <a:path w="1396968" h="465794" stroke="0" extrusionOk="0">
                    <a:moveTo>
                      <a:pt x="0" y="232897"/>
                    </a:moveTo>
                    <a:cubicBezTo>
                      <a:pt x="15631" y="116403"/>
                      <a:pt x="309716" y="-29828"/>
                      <a:pt x="698484" y="0"/>
                    </a:cubicBezTo>
                    <a:cubicBezTo>
                      <a:pt x="1086634" y="8683"/>
                      <a:pt x="1390903" y="103971"/>
                      <a:pt x="1396968" y="232897"/>
                    </a:cubicBezTo>
                    <a:cubicBezTo>
                      <a:pt x="1443852" y="351102"/>
                      <a:pt x="1112192" y="444634"/>
                      <a:pt x="698484" y="465794"/>
                    </a:cubicBezTo>
                    <a:cubicBezTo>
                      <a:pt x="305227" y="447748"/>
                      <a:pt x="3120" y="357869"/>
                      <a:pt x="0" y="232897"/>
                    </a:cubicBezTo>
                    <a:close/>
                  </a:path>
                </a:pathLst>
              </a:custGeom>
              <a:solidFill>
                <a:srgbClr val="090042">
                  <a:alpha val="16863"/>
                </a:srgbClr>
              </a:solidFill>
              <a:ln>
                <a:solidFill>
                  <a:srgbClr val="D6D4DF"/>
                </a:solidFill>
                <a:extLst>
                  <a:ext uri="{C807C97D-BFC1-408E-A445-0C87EB9F89A2}">
                    <ask:lineSketchStyleProps xmlns:ask="http://schemas.microsoft.com/office/drawing/2018/sketchyshapes" xmlns="" sd="1009114612">
                      <a:prstGeom prst="ellipse">
                        <a:avLst/>
                      </a:prstGeom>
                      <ask:type>
                        <ask:lineSketchCurved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sz="1400" dirty="0">
                    <a:solidFill>
                      <a:sysClr val="windowText" lastClr="000000"/>
                    </a:solidFill>
                    <a:latin typeface="Arial Nova" panose="020B0504020202020204" pitchFamily="34" charset="0"/>
                    <a:ea typeface="Amiri" panose="00000500000000000000" pitchFamily="2" charset="-78"/>
                    <a:cs typeface="Amiri" panose="00000500000000000000" pitchFamily="2" charset="-78"/>
                  </a:rPr>
                  <a:t>Sport</a:t>
                </a:r>
                <a:endParaRPr lang="fr-FR" sz="1600" dirty="0">
                  <a:solidFill>
                    <a:sysClr val="windowText" lastClr="000000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endParaRPr>
              </a:p>
            </p:txBody>
          </p:sp>
          <p:sp>
            <p:nvSpPr>
              <p:cNvPr id="32" name="Ellipse 31">
                <a:extLst>
                  <a:ext uri="{FF2B5EF4-FFF2-40B4-BE49-F238E27FC236}">
                    <a16:creationId xmlns:a16="http://schemas.microsoft.com/office/drawing/2014/main" id="{C65D7929-6C3E-49A0-BDF9-3F7E6DB6B12B}"/>
                  </a:ext>
                </a:extLst>
              </p:cNvPr>
              <p:cNvSpPr/>
              <p:nvPr/>
            </p:nvSpPr>
            <p:spPr>
              <a:xfrm>
                <a:off x="1222171" y="4826485"/>
                <a:ext cx="1646809" cy="586546"/>
              </a:xfrm>
              <a:custGeom>
                <a:avLst/>
                <a:gdLst>
                  <a:gd name="connsiteX0" fmla="*/ 0 w 1646809"/>
                  <a:gd name="connsiteY0" fmla="*/ 293273 h 586546"/>
                  <a:gd name="connsiteX1" fmla="*/ 823405 w 1646809"/>
                  <a:gd name="connsiteY1" fmla="*/ 0 h 586546"/>
                  <a:gd name="connsiteX2" fmla="*/ 1646810 w 1646809"/>
                  <a:gd name="connsiteY2" fmla="*/ 293273 h 586546"/>
                  <a:gd name="connsiteX3" fmla="*/ 823405 w 1646809"/>
                  <a:gd name="connsiteY3" fmla="*/ 586546 h 586546"/>
                  <a:gd name="connsiteX4" fmla="*/ 0 w 1646809"/>
                  <a:gd name="connsiteY4" fmla="*/ 293273 h 5865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46809" h="586546" fill="none" extrusionOk="0">
                    <a:moveTo>
                      <a:pt x="0" y="293273"/>
                    </a:moveTo>
                    <a:cubicBezTo>
                      <a:pt x="-2691" y="116027"/>
                      <a:pt x="344956" y="56453"/>
                      <a:pt x="823405" y="0"/>
                    </a:cubicBezTo>
                    <a:cubicBezTo>
                      <a:pt x="1295854" y="-7490"/>
                      <a:pt x="1642483" y="131768"/>
                      <a:pt x="1646810" y="293273"/>
                    </a:cubicBezTo>
                    <a:cubicBezTo>
                      <a:pt x="1626171" y="392736"/>
                      <a:pt x="1273038" y="559444"/>
                      <a:pt x="823405" y="586546"/>
                    </a:cubicBezTo>
                    <a:cubicBezTo>
                      <a:pt x="372216" y="587805"/>
                      <a:pt x="486" y="472202"/>
                      <a:pt x="0" y="293273"/>
                    </a:cubicBezTo>
                    <a:close/>
                  </a:path>
                  <a:path w="1646809" h="586546" stroke="0" extrusionOk="0">
                    <a:moveTo>
                      <a:pt x="0" y="293273"/>
                    </a:moveTo>
                    <a:cubicBezTo>
                      <a:pt x="10184" y="139207"/>
                      <a:pt x="365514" y="-31131"/>
                      <a:pt x="823405" y="0"/>
                    </a:cubicBezTo>
                    <a:cubicBezTo>
                      <a:pt x="1281402" y="11790"/>
                      <a:pt x="1639578" y="130944"/>
                      <a:pt x="1646810" y="293273"/>
                    </a:cubicBezTo>
                    <a:cubicBezTo>
                      <a:pt x="1666756" y="450810"/>
                      <a:pt x="1293333" y="575056"/>
                      <a:pt x="823405" y="586546"/>
                    </a:cubicBezTo>
                    <a:cubicBezTo>
                      <a:pt x="356597" y="557524"/>
                      <a:pt x="18413" y="433685"/>
                      <a:pt x="0" y="293273"/>
                    </a:cubicBezTo>
                    <a:close/>
                  </a:path>
                </a:pathLst>
              </a:custGeom>
              <a:solidFill>
                <a:srgbClr val="090042">
                  <a:alpha val="16863"/>
                </a:srgbClr>
              </a:solidFill>
              <a:ln>
                <a:solidFill>
                  <a:srgbClr val="D6D4DF"/>
                </a:solidFill>
                <a:extLst>
                  <a:ext uri="{C807C97D-BFC1-408E-A445-0C87EB9F89A2}">
                    <ask:lineSketchStyleProps xmlns:ask="http://schemas.microsoft.com/office/drawing/2018/sketchyshapes" xmlns="" sd="1009114612">
                      <a:prstGeom prst="ellipse">
                        <a:avLst/>
                      </a:prstGeom>
                      <ask:type>
                        <ask:lineSketchCurved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sz="1400" dirty="0">
                    <a:solidFill>
                      <a:sysClr val="windowText" lastClr="000000"/>
                    </a:solidFill>
                    <a:latin typeface="Arial Nova" panose="020B0504020202020204" pitchFamily="34" charset="0"/>
                    <a:ea typeface="Amiri" panose="00000500000000000000" pitchFamily="2" charset="-78"/>
                    <a:cs typeface="Amiri" panose="00000500000000000000" pitchFamily="2" charset="-78"/>
                  </a:rPr>
                  <a:t>Dépendance</a:t>
                </a:r>
                <a:endParaRPr lang="fr-FR" sz="1600" dirty="0">
                  <a:solidFill>
                    <a:sysClr val="windowText" lastClr="000000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endParaRPr>
              </a:p>
            </p:txBody>
          </p:sp>
          <p:sp>
            <p:nvSpPr>
              <p:cNvPr id="33" name="Ellipse 32">
                <a:extLst>
                  <a:ext uri="{FF2B5EF4-FFF2-40B4-BE49-F238E27FC236}">
                    <a16:creationId xmlns:a16="http://schemas.microsoft.com/office/drawing/2014/main" id="{DB2C245D-6AFD-40CA-936D-11202E6EF475}"/>
                  </a:ext>
                </a:extLst>
              </p:cNvPr>
              <p:cNvSpPr/>
              <p:nvPr/>
            </p:nvSpPr>
            <p:spPr>
              <a:xfrm>
                <a:off x="4214191" y="5267519"/>
                <a:ext cx="1684987" cy="465794"/>
              </a:xfrm>
              <a:custGeom>
                <a:avLst/>
                <a:gdLst>
                  <a:gd name="connsiteX0" fmla="*/ 0 w 1684987"/>
                  <a:gd name="connsiteY0" fmla="*/ 232897 h 465794"/>
                  <a:gd name="connsiteX1" fmla="*/ 842494 w 1684987"/>
                  <a:gd name="connsiteY1" fmla="*/ 0 h 465794"/>
                  <a:gd name="connsiteX2" fmla="*/ 1684988 w 1684987"/>
                  <a:gd name="connsiteY2" fmla="*/ 232897 h 465794"/>
                  <a:gd name="connsiteX3" fmla="*/ 842494 w 1684987"/>
                  <a:gd name="connsiteY3" fmla="*/ 465794 h 465794"/>
                  <a:gd name="connsiteX4" fmla="*/ 0 w 1684987"/>
                  <a:gd name="connsiteY4" fmla="*/ 232897 h 4657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84987" h="465794" fill="none" extrusionOk="0">
                    <a:moveTo>
                      <a:pt x="0" y="232897"/>
                    </a:moveTo>
                    <a:cubicBezTo>
                      <a:pt x="-1973" y="93069"/>
                      <a:pt x="349490" y="66012"/>
                      <a:pt x="842494" y="0"/>
                    </a:cubicBezTo>
                    <a:cubicBezTo>
                      <a:pt x="1326450" y="-7898"/>
                      <a:pt x="1680899" y="104712"/>
                      <a:pt x="1684988" y="232897"/>
                    </a:cubicBezTo>
                    <a:cubicBezTo>
                      <a:pt x="1683505" y="357030"/>
                      <a:pt x="1301332" y="431610"/>
                      <a:pt x="842494" y="465794"/>
                    </a:cubicBezTo>
                    <a:cubicBezTo>
                      <a:pt x="387222" y="469334"/>
                      <a:pt x="629" y="383437"/>
                      <a:pt x="0" y="232897"/>
                    </a:cubicBezTo>
                    <a:close/>
                  </a:path>
                  <a:path w="1684987" h="465794" stroke="0" extrusionOk="0">
                    <a:moveTo>
                      <a:pt x="0" y="232897"/>
                    </a:moveTo>
                    <a:cubicBezTo>
                      <a:pt x="33656" y="130393"/>
                      <a:pt x="374493" y="-26831"/>
                      <a:pt x="842494" y="0"/>
                    </a:cubicBezTo>
                    <a:cubicBezTo>
                      <a:pt x="1310179" y="8683"/>
                      <a:pt x="1678923" y="103971"/>
                      <a:pt x="1684988" y="232897"/>
                    </a:cubicBezTo>
                    <a:cubicBezTo>
                      <a:pt x="1694678" y="359368"/>
                      <a:pt x="1336075" y="444378"/>
                      <a:pt x="842494" y="465794"/>
                    </a:cubicBezTo>
                    <a:cubicBezTo>
                      <a:pt x="369702" y="447748"/>
                      <a:pt x="3120" y="357869"/>
                      <a:pt x="0" y="232897"/>
                    </a:cubicBezTo>
                    <a:close/>
                  </a:path>
                </a:pathLst>
              </a:custGeom>
              <a:solidFill>
                <a:srgbClr val="090042">
                  <a:alpha val="16863"/>
                </a:srgbClr>
              </a:solidFill>
              <a:ln>
                <a:solidFill>
                  <a:srgbClr val="D6D4DF"/>
                </a:solidFill>
                <a:extLst>
                  <a:ext uri="{C807C97D-BFC1-408E-A445-0C87EB9F89A2}">
                    <ask:lineSketchStyleProps xmlns:ask="http://schemas.microsoft.com/office/drawing/2018/sketchyshapes" xmlns="" sd="1009114612">
                      <a:prstGeom prst="ellipse">
                        <a:avLst/>
                      </a:prstGeom>
                      <ask:type>
                        <ask:lineSketchCurved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sz="1400" dirty="0">
                    <a:solidFill>
                      <a:sysClr val="windowText" lastClr="000000"/>
                    </a:solidFill>
                    <a:latin typeface="Arial Nova" panose="020B0504020202020204" pitchFamily="34" charset="0"/>
                    <a:ea typeface="Amiri" panose="00000500000000000000" pitchFamily="2" charset="-78"/>
                    <a:cs typeface="Amiri" panose="00000500000000000000" pitchFamily="2" charset="-78"/>
                  </a:rPr>
                  <a:t>Dépression</a:t>
                </a:r>
                <a:endParaRPr lang="fr-FR" sz="1600" dirty="0">
                  <a:solidFill>
                    <a:sysClr val="windowText" lastClr="000000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endParaRPr>
              </a:p>
            </p:txBody>
          </p:sp>
        </p:grpSp>
        <p:sp>
          <p:nvSpPr>
            <p:cNvPr id="25" name="Ellipse 24">
              <a:extLst>
                <a:ext uri="{FF2B5EF4-FFF2-40B4-BE49-F238E27FC236}">
                  <a16:creationId xmlns:a16="http://schemas.microsoft.com/office/drawing/2014/main" id="{9719C10D-3F8F-4361-91E0-5B528458C70C}"/>
                </a:ext>
              </a:extLst>
            </p:cNvPr>
            <p:cNvSpPr/>
            <p:nvPr/>
          </p:nvSpPr>
          <p:spPr>
            <a:xfrm>
              <a:off x="235527" y="4426090"/>
              <a:ext cx="5943600" cy="1871791"/>
            </a:xfrm>
            <a:prstGeom prst="ellipse">
              <a:avLst/>
            </a:prstGeom>
            <a:solidFill>
              <a:srgbClr val="090042">
                <a:alpha val="7843"/>
              </a:srgbClr>
            </a:solidFill>
            <a:ln>
              <a:solidFill>
                <a:srgbClr val="ECEB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>
                <a:latin typeface="Arial Nova" panose="020B0504020202020204" pitchFamily="34" charset="0"/>
              </a:endParaRPr>
            </a:p>
          </p:txBody>
        </p:sp>
        <p:pic>
          <p:nvPicPr>
            <p:cNvPr id="26" name="Image 25">
              <a:extLst>
                <a:ext uri="{FF2B5EF4-FFF2-40B4-BE49-F238E27FC236}">
                  <a16:creationId xmlns:a16="http://schemas.microsoft.com/office/drawing/2014/main" id="{41A37247-81C6-4E10-A4DC-629CB232B8B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6484244" flipH="1">
              <a:off x="2058473" y="3559570"/>
              <a:ext cx="567093" cy="473552"/>
            </a:xfrm>
            <a:prstGeom prst="rect">
              <a:avLst/>
            </a:prstGeom>
          </p:spPr>
        </p:pic>
      </p:grpSp>
      <p:grpSp>
        <p:nvGrpSpPr>
          <p:cNvPr id="34" name="Groupe 33">
            <a:extLst>
              <a:ext uri="{FF2B5EF4-FFF2-40B4-BE49-F238E27FC236}">
                <a16:creationId xmlns:a16="http://schemas.microsoft.com/office/drawing/2014/main" id="{A3FDBF61-32F2-49E5-B4D3-08BA35A59581}"/>
              </a:ext>
            </a:extLst>
          </p:cNvPr>
          <p:cNvGrpSpPr/>
          <p:nvPr/>
        </p:nvGrpSpPr>
        <p:grpSpPr>
          <a:xfrm>
            <a:off x="6786841" y="3873398"/>
            <a:ext cx="3811680" cy="2202288"/>
            <a:chOff x="7174832" y="3758056"/>
            <a:chExt cx="3811680" cy="2202288"/>
          </a:xfrm>
        </p:grpSpPr>
        <p:sp>
          <p:nvSpPr>
            <p:cNvPr id="35" name="Ellipse 34">
              <a:extLst>
                <a:ext uri="{FF2B5EF4-FFF2-40B4-BE49-F238E27FC236}">
                  <a16:creationId xmlns:a16="http://schemas.microsoft.com/office/drawing/2014/main" id="{A894B14B-9978-4806-A1ED-3FA0DD2EF2C0}"/>
                </a:ext>
              </a:extLst>
            </p:cNvPr>
            <p:cNvSpPr/>
            <p:nvPr/>
          </p:nvSpPr>
          <p:spPr>
            <a:xfrm>
              <a:off x="7174832" y="4688517"/>
              <a:ext cx="3811680" cy="1271827"/>
            </a:xfrm>
            <a:prstGeom prst="ellipse">
              <a:avLst/>
            </a:prstGeom>
            <a:solidFill>
              <a:srgbClr val="ECEBF0"/>
            </a:solidFill>
            <a:ln>
              <a:noFill/>
              <a:extLst>
                <a:ext uri="{C807C97D-BFC1-408E-A445-0C87EB9F89A2}">
                  <ask:lineSketchStyleProps xmlns:ask="http://schemas.microsoft.com/office/drawing/2018/sketchyshapes" xmlns="" sd="839044578">
                    <a:custGeom>
                      <a:avLst/>
                      <a:gdLst>
                        <a:gd name="connsiteX0" fmla="*/ 0 w 3460011"/>
                        <a:gd name="connsiteY0" fmla="*/ 816641 h 1633282"/>
                        <a:gd name="connsiteX1" fmla="*/ 1730006 w 3460011"/>
                        <a:gd name="connsiteY1" fmla="*/ 0 h 1633282"/>
                        <a:gd name="connsiteX2" fmla="*/ 3460012 w 3460011"/>
                        <a:gd name="connsiteY2" fmla="*/ 816641 h 1633282"/>
                        <a:gd name="connsiteX3" fmla="*/ 1730006 w 3460011"/>
                        <a:gd name="connsiteY3" fmla="*/ 1633282 h 1633282"/>
                        <a:gd name="connsiteX4" fmla="*/ 0 w 3460011"/>
                        <a:gd name="connsiteY4" fmla="*/ 816641 h 163328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3460011" h="1633282" fill="none" extrusionOk="0">
                          <a:moveTo>
                            <a:pt x="0" y="816641"/>
                          </a:moveTo>
                          <a:cubicBezTo>
                            <a:pt x="117565" y="483328"/>
                            <a:pt x="934689" y="11792"/>
                            <a:pt x="1730006" y="0"/>
                          </a:cubicBezTo>
                          <a:cubicBezTo>
                            <a:pt x="2691382" y="-10376"/>
                            <a:pt x="3466313" y="276459"/>
                            <a:pt x="3460012" y="816641"/>
                          </a:cubicBezTo>
                          <a:cubicBezTo>
                            <a:pt x="3503794" y="1333936"/>
                            <a:pt x="2610789" y="1667088"/>
                            <a:pt x="1730006" y="1633282"/>
                          </a:cubicBezTo>
                          <a:cubicBezTo>
                            <a:pt x="730944" y="1577863"/>
                            <a:pt x="56167" y="1301137"/>
                            <a:pt x="0" y="816641"/>
                          </a:cubicBezTo>
                          <a:close/>
                        </a:path>
                        <a:path w="3460011" h="1633282" stroke="0" extrusionOk="0">
                          <a:moveTo>
                            <a:pt x="0" y="816641"/>
                          </a:moveTo>
                          <a:cubicBezTo>
                            <a:pt x="-19354" y="452574"/>
                            <a:pt x="894558" y="23877"/>
                            <a:pt x="1730006" y="0"/>
                          </a:cubicBezTo>
                          <a:cubicBezTo>
                            <a:pt x="2649314" y="-37726"/>
                            <a:pt x="3459183" y="421913"/>
                            <a:pt x="3460012" y="816641"/>
                          </a:cubicBezTo>
                          <a:cubicBezTo>
                            <a:pt x="3466340" y="1205959"/>
                            <a:pt x="2645033" y="1688963"/>
                            <a:pt x="1730006" y="1633282"/>
                          </a:cubicBezTo>
                          <a:cubicBezTo>
                            <a:pt x="762199" y="1559481"/>
                            <a:pt x="-15625" y="1224966"/>
                            <a:pt x="0" y="816641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fr-FR" sz="1600" b="1" dirty="0">
                  <a:solidFill>
                    <a:schemeClr val="tx2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Conduite automobile </a:t>
              </a:r>
            </a:p>
            <a:p>
              <a:pPr marL="285750" indent="-285750">
                <a:buFontTx/>
                <a:buChar char="-"/>
              </a:pPr>
              <a:r>
                <a:rPr lang="fr-FR" sz="1400" dirty="0">
                  <a:solidFill>
                    <a:schemeClr val="tx2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Restrictions </a:t>
              </a:r>
            </a:p>
            <a:p>
              <a:pPr marL="285750" indent="-285750">
                <a:buFontTx/>
                <a:buChar char="-"/>
              </a:pPr>
              <a:r>
                <a:rPr lang="fr-FR" sz="1400" dirty="0">
                  <a:solidFill>
                    <a:schemeClr val="tx2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Altération des performances</a:t>
              </a:r>
            </a:p>
          </p:txBody>
        </p:sp>
        <p:pic>
          <p:nvPicPr>
            <p:cNvPr id="36" name="Image 35">
              <a:extLst>
                <a:ext uri="{FF2B5EF4-FFF2-40B4-BE49-F238E27FC236}">
                  <a16:creationId xmlns:a16="http://schemas.microsoft.com/office/drawing/2014/main" id="{E1C8C3EF-2B52-4D15-9089-29E0E2EC67C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5115756">
              <a:off x="7281806" y="3804827"/>
              <a:ext cx="567093" cy="473552"/>
            </a:xfrm>
            <a:prstGeom prst="rect">
              <a:avLst/>
            </a:prstGeom>
          </p:spPr>
        </p:pic>
      </p:grpSp>
      <p:sp>
        <p:nvSpPr>
          <p:cNvPr id="37" name="ZoneTexte 36">
            <a:extLst>
              <a:ext uri="{FF2B5EF4-FFF2-40B4-BE49-F238E27FC236}">
                <a16:creationId xmlns:a16="http://schemas.microsoft.com/office/drawing/2014/main" id="{B47E63DA-2D47-4DBA-8C3E-2E543CFCBEA9}"/>
              </a:ext>
            </a:extLst>
          </p:cNvPr>
          <p:cNvSpPr txBox="1"/>
          <p:nvPr/>
        </p:nvSpPr>
        <p:spPr>
          <a:xfrm>
            <a:off x="5105400" y="6605284"/>
            <a:ext cx="71868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aseline="30000" dirty="0">
                <a:solidFill>
                  <a:schemeClr val="bg2">
                    <a:lumMod val="50000"/>
                  </a:schemeClr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1 </a:t>
            </a:r>
            <a:r>
              <a:rPr lang="fr-FR" sz="1200" dirty="0">
                <a:solidFill>
                  <a:schemeClr val="bg2">
                    <a:lumMod val="50000"/>
                  </a:schemeClr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Fisher et al., 2014, </a:t>
            </a:r>
            <a:r>
              <a:rPr lang="fr-FR" sz="1200" baseline="30000" dirty="0">
                <a:solidFill>
                  <a:schemeClr val="bg2">
                    <a:lumMod val="50000"/>
                  </a:schemeClr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2 </a:t>
            </a:r>
            <a:r>
              <a:rPr lang="fr-FR" sz="1200" dirty="0">
                <a:solidFill>
                  <a:schemeClr val="bg2">
                    <a:lumMod val="50000"/>
                  </a:schemeClr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Coste et al., 2024, </a:t>
            </a:r>
            <a:r>
              <a:rPr lang="fr-FR" sz="1200" baseline="30000" dirty="0">
                <a:solidFill>
                  <a:schemeClr val="bg2">
                    <a:lumMod val="50000"/>
                  </a:schemeClr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3 </a:t>
            </a:r>
            <a:r>
              <a:rPr lang="fr-FR" sz="1200" dirty="0" err="1">
                <a:solidFill>
                  <a:schemeClr val="bg2">
                    <a:lumMod val="50000"/>
                  </a:schemeClr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Forsgren</a:t>
            </a:r>
            <a:r>
              <a:rPr lang="fr-FR" sz="1200" dirty="0">
                <a:solidFill>
                  <a:schemeClr val="bg2">
                    <a:lumMod val="50000"/>
                  </a:schemeClr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 et al., 2005, </a:t>
            </a:r>
            <a:r>
              <a:rPr lang="fr-FR" sz="1200" baseline="30000" dirty="0">
                <a:solidFill>
                  <a:schemeClr val="bg2">
                    <a:lumMod val="50000"/>
                  </a:schemeClr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4 </a:t>
            </a:r>
            <a:r>
              <a:rPr lang="fr-FR" sz="1200" dirty="0">
                <a:solidFill>
                  <a:schemeClr val="bg2">
                    <a:lumMod val="50000"/>
                  </a:schemeClr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Jacoby &amp; Baker, 2008</a:t>
            </a:r>
          </a:p>
        </p:txBody>
      </p:sp>
      <p:sp>
        <p:nvSpPr>
          <p:cNvPr id="40" name="Rectangle : coins arrondis 39">
            <a:extLst>
              <a:ext uri="{FF2B5EF4-FFF2-40B4-BE49-F238E27FC236}">
                <a16:creationId xmlns:a16="http://schemas.microsoft.com/office/drawing/2014/main" id="{A724C1F0-6A82-4123-889C-69EBA67620BB}"/>
              </a:ext>
            </a:extLst>
          </p:cNvPr>
          <p:cNvSpPr/>
          <p:nvPr/>
        </p:nvSpPr>
        <p:spPr>
          <a:xfrm>
            <a:off x="7960604" y="1449499"/>
            <a:ext cx="3106782" cy="1995996"/>
          </a:xfrm>
          <a:prstGeom prst="roundRect">
            <a:avLst/>
          </a:prstGeom>
          <a:solidFill>
            <a:srgbClr val="E2D8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1" name="Image 40">
            <a:extLst>
              <a:ext uri="{FF2B5EF4-FFF2-40B4-BE49-F238E27FC236}">
                <a16:creationId xmlns:a16="http://schemas.microsoft.com/office/drawing/2014/main" id="{2C834667-8D6D-4400-9BD8-5259754D2EB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3350" y="1600931"/>
            <a:ext cx="781290" cy="793448"/>
          </a:xfrm>
          <a:prstGeom prst="rect">
            <a:avLst/>
          </a:prstGeom>
        </p:spPr>
      </p:pic>
      <p:sp>
        <p:nvSpPr>
          <p:cNvPr id="2" name="Accolade fermante 1">
            <a:extLst>
              <a:ext uri="{FF2B5EF4-FFF2-40B4-BE49-F238E27FC236}">
                <a16:creationId xmlns:a16="http://schemas.microsoft.com/office/drawing/2014/main" id="{DFAF1998-32C8-4B78-ACF5-ED557540A6DF}"/>
              </a:ext>
            </a:extLst>
          </p:cNvPr>
          <p:cNvSpPr/>
          <p:nvPr/>
        </p:nvSpPr>
        <p:spPr>
          <a:xfrm rot="5400000">
            <a:off x="3221698" y="1655101"/>
            <a:ext cx="473383" cy="3106782"/>
          </a:xfrm>
          <a:custGeom>
            <a:avLst/>
            <a:gdLst>
              <a:gd name="connsiteX0" fmla="*/ 0 w 473383"/>
              <a:gd name="connsiteY0" fmla="*/ 0 h 3106782"/>
              <a:gd name="connsiteX1" fmla="*/ 236692 w 473383"/>
              <a:gd name="connsiteY1" fmla="*/ 39447 h 3106782"/>
              <a:gd name="connsiteX2" fmla="*/ 236692 w 473383"/>
              <a:gd name="connsiteY2" fmla="*/ 682871 h 3106782"/>
              <a:gd name="connsiteX3" fmla="*/ 236692 w 473383"/>
              <a:gd name="connsiteY3" fmla="*/ 1326294 h 3106782"/>
              <a:gd name="connsiteX4" fmla="*/ 473384 w 473383"/>
              <a:gd name="connsiteY4" fmla="*/ 1365741 h 3106782"/>
              <a:gd name="connsiteX5" fmla="*/ 236692 w 473383"/>
              <a:gd name="connsiteY5" fmla="*/ 1405188 h 3106782"/>
              <a:gd name="connsiteX6" fmla="*/ 236692 w 473383"/>
              <a:gd name="connsiteY6" fmla="*/ 1925994 h 3106782"/>
              <a:gd name="connsiteX7" fmla="*/ 236692 w 473383"/>
              <a:gd name="connsiteY7" fmla="*/ 2513286 h 3106782"/>
              <a:gd name="connsiteX8" fmla="*/ 236692 w 473383"/>
              <a:gd name="connsiteY8" fmla="*/ 3067335 h 3106782"/>
              <a:gd name="connsiteX9" fmla="*/ 0 w 473383"/>
              <a:gd name="connsiteY9" fmla="*/ 3106782 h 3106782"/>
              <a:gd name="connsiteX10" fmla="*/ 0 w 473383"/>
              <a:gd name="connsiteY10" fmla="*/ 2578629 h 3106782"/>
              <a:gd name="connsiteX11" fmla="*/ 0 w 473383"/>
              <a:gd name="connsiteY11" fmla="*/ 1957273 h 3106782"/>
              <a:gd name="connsiteX12" fmla="*/ 0 w 473383"/>
              <a:gd name="connsiteY12" fmla="*/ 1366984 h 3106782"/>
              <a:gd name="connsiteX13" fmla="*/ 0 w 473383"/>
              <a:gd name="connsiteY13" fmla="*/ 838831 h 3106782"/>
              <a:gd name="connsiteX14" fmla="*/ 0 w 473383"/>
              <a:gd name="connsiteY14" fmla="*/ 0 h 3106782"/>
              <a:gd name="connsiteX0" fmla="*/ 0 w 473383"/>
              <a:gd name="connsiteY0" fmla="*/ 0 h 3106782"/>
              <a:gd name="connsiteX1" fmla="*/ 236692 w 473383"/>
              <a:gd name="connsiteY1" fmla="*/ 39447 h 3106782"/>
              <a:gd name="connsiteX2" fmla="*/ 236692 w 473383"/>
              <a:gd name="connsiteY2" fmla="*/ 682871 h 3106782"/>
              <a:gd name="connsiteX3" fmla="*/ 236692 w 473383"/>
              <a:gd name="connsiteY3" fmla="*/ 1326294 h 3106782"/>
              <a:gd name="connsiteX4" fmla="*/ 473384 w 473383"/>
              <a:gd name="connsiteY4" fmla="*/ 1365741 h 3106782"/>
              <a:gd name="connsiteX5" fmla="*/ 236692 w 473383"/>
              <a:gd name="connsiteY5" fmla="*/ 1405188 h 3106782"/>
              <a:gd name="connsiteX6" fmla="*/ 236692 w 473383"/>
              <a:gd name="connsiteY6" fmla="*/ 1909373 h 3106782"/>
              <a:gd name="connsiteX7" fmla="*/ 236692 w 473383"/>
              <a:gd name="connsiteY7" fmla="*/ 2430179 h 3106782"/>
              <a:gd name="connsiteX8" fmla="*/ 236692 w 473383"/>
              <a:gd name="connsiteY8" fmla="*/ 3067335 h 3106782"/>
              <a:gd name="connsiteX9" fmla="*/ 0 w 473383"/>
              <a:gd name="connsiteY9" fmla="*/ 3106782 h 3106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73383" h="3106782" stroke="0" extrusionOk="0">
                <a:moveTo>
                  <a:pt x="0" y="0"/>
                </a:moveTo>
                <a:cubicBezTo>
                  <a:pt x="131373" y="434"/>
                  <a:pt x="239751" y="19472"/>
                  <a:pt x="236692" y="39447"/>
                </a:cubicBezTo>
                <a:cubicBezTo>
                  <a:pt x="249482" y="171925"/>
                  <a:pt x="214186" y="476916"/>
                  <a:pt x="236692" y="682871"/>
                </a:cubicBezTo>
                <a:cubicBezTo>
                  <a:pt x="259198" y="888826"/>
                  <a:pt x="215462" y="1078090"/>
                  <a:pt x="236692" y="1326294"/>
                </a:cubicBezTo>
                <a:cubicBezTo>
                  <a:pt x="244291" y="1365055"/>
                  <a:pt x="364065" y="1358216"/>
                  <a:pt x="473384" y="1365741"/>
                </a:cubicBezTo>
                <a:cubicBezTo>
                  <a:pt x="341288" y="1363978"/>
                  <a:pt x="234030" y="1383106"/>
                  <a:pt x="236692" y="1405188"/>
                </a:cubicBezTo>
                <a:cubicBezTo>
                  <a:pt x="219351" y="1534060"/>
                  <a:pt x="255381" y="1717654"/>
                  <a:pt x="236692" y="1925994"/>
                </a:cubicBezTo>
                <a:cubicBezTo>
                  <a:pt x="218003" y="2134334"/>
                  <a:pt x="209914" y="2269189"/>
                  <a:pt x="236692" y="2513286"/>
                </a:cubicBezTo>
                <a:cubicBezTo>
                  <a:pt x="263470" y="2757383"/>
                  <a:pt x="226756" y="2882759"/>
                  <a:pt x="236692" y="3067335"/>
                </a:cubicBezTo>
                <a:cubicBezTo>
                  <a:pt x="220154" y="3094584"/>
                  <a:pt x="127798" y="3100863"/>
                  <a:pt x="0" y="3106782"/>
                </a:cubicBezTo>
                <a:cubicBezTo>
                  <a:pt x="-18368" y="2862040"/>
                  <a:pt x="12441" y="2691408"/>
                  <a:pt x="0" y="2578629"/>
                </a:cubicBezTo>
                <a:cubicBezTo>
                  <a:pt x="-12441" y="2465850"/>
                  <a:pt x="21595" y="2138329"/>
                  <a:pt x="0" y="1957273"/>
                </a:cubicBezTo>
                <a:cubicBezTo>
                  <a:pt x="-21595" y="1776217"/>
                  <a:pt x="25649" y="1563681"/>
                  <a:pt x="0" y="1366984"/>
                </a:cubicBezTo>
                <a:cubicBezTo>
                  <a:pt x="-25649" y="1170287"/>
                  <a:pt x="-8041" y="995640"/>
                  <a:pt x="0" y="838831"/>
                </a:cubicBezTo>
                <a:cubicBezTo>
                  <a:pt x="8041" y="682022"/>
                  <a:pt x="37247" y="388981"/>
                  <a:pt x="0" y="0"/>
                </a:cubicBezTo>
                <a:close/>
              </a:path>
              <a:path w="473383" h="3106782" fill="none" extrusionOk="0">
                <a:moveTo>
                  <a:pt x="0" y="0"/>
                </a:moveTo>
                <a:cubicBezTo>
                  <a:pt x="131737" y="2579"/>
                  <a:pt x="235177" y="20381"/>
                  <a:pt x="236692" y="39447"/>
                </a:cubicBezTo>
                <a:cubicBezTo>
                  <a:pt x="231425" y="265375"/>
                  <a:pt x="260495" y="441656"/>
                  <a:pt x="236692" y="682871"/>
                </a:cubicBezTo>
                <a:cubicBezTo>
                  <a:pt x="212889" y="924086"/>
                  <a:pt x="262440" y="1170929"/>
                  <a:pt x="236692" y="1326294"/>
                </a:cubicBezTo>
                <a:cubicBezTo>
                  <a:pt x="247003" y="1349839"/>
                  <a:pt x="340487" y="1384805"/>
                  <a:pt x="473384" y="1365741"/>
                </a:cubicBezTo>
                <a:cubicBezTo>
                  <a:pt x="341528" y="1365253"/>
                  <a:pt x="237157" y="1383726"/>
                  <a:pt x="236692" y="1405188"/>
                </a:cubicBezTo>
                <a:cubicBezTo>
                  <a:pt x="249656" y="1599839"/>
                  <a:pt x="228589" y="1767552"/>
                  <a:pt x="236692" y="1909373"/>
                </a:cubicBezTo>
                <a:cubicBezTo>
                  <a:pt x="244795" y="2051194"/>
                  <a:pt x="241731" y="2179333"/>
                  <a:pt x="236692" y="2430179"/>
                </a:cubicBezTo>
                <a:cubicBezTo>
                  <a:pt x="231653" y="2681025"/>
                  <a:pt x="231690" y="2858538"/>
                  <a:pt x="236692" y="3067335"/>
                </a:cubicBezTo>
                <a:cubicBezTo>
                  <a:pt x="242376" y="3095524"/>
                  <a:pt x="133820" y="3119046"/>
                  <a:pt x="0" y="3106782"/>
                </a:cubicBezTo>
              </a:path>
              <a:path w="473383" h="3106782" fill="none" stroke="0" extrusionOk="0">
                <a:moveTo>
                  <a:pt x="0" y="0"/>
                </a:moveTo>
                <a:cubicBezTo>
                  <a:pt x="134534" y="1310"/>
                  <a:pt x="239489" y="14676"/>
                  <a:pt x="236692" y="39447"/>
                </a:cubicBezTo>
                <a:cubicBezTo>
                  <a:pt x="232778" y="307250"/>
                  <a:pt x="250736" y="349749"/>
                  <a:pt x="236692" y="657134"/>
                </a:cubicBezTo>
                <a:cubicBezTo>
                  <a:pt x="222648" y="964519"/>
                  <a:pt x="268445" y="1172465"/>
                  <a:pt x="236692" y="1326294"/>
                </a:cubicBezTo>
                <a:cubicBezTo>
                  <a:pt x="223687" y="1343262"/>
                  <a:pt x="318293" y="1371866"/>
                  <a:pt x="473384" y="1365741"/>
                </a:cubicBezTo>
                <a:cubicBezTo>
                  <a:pt x="342674" y="1360852"/>
                  <a:pt x="234034" y="1384123"/>
                  <a:pt x="236692" y="1405188"/>
                </a:cubicBezTo>
                <a:cubicBezTo>
                  <a:pt x="224345" y="1672182"/>
                  <a:pt x="224115" y="1826860"/>
                  <a:pt x="236692" y="1959237"/>
                </a:cubicBezTo>
                <a:cubicBezTo>
                  <a:pt x="249269" y="2091614"/>
                  <a:pt x="234541" y="2365652"/>
                  <a:pt x="236692" y="2513286"/>
                </a:cubicBezTo>
                <a:cubicBezTo>
                  <a:pt x="238843" y="2660920"/>
                  <a:pt x="255703" y="2810242"/>
                  <a:pt x="236692" y="3067335"/>
                </a:cubicBezTo>
                <a:cubicBezTo>
                  <a:pt x="221154" y="3070230"/>
                  <a:pt x="125933" y="3103831"/>
                  <a:pt x="0" y="3106782"/>
                </a:cubicBezTo>
              </a:path>
            </a:pathLst>
          </a:custGeom>
          <a:ln w="19050">
            <a:solidFill>
              <a:srgbClr val="E2D8D0"/>
            </a:solidFill>
            <a:extLst>
              <a:ext uri="{C807C97D-BFC1-408E-A445-0C87EB9F89A2}">
                <ask:lineSketchStyleProps xmlns:ask="http://schemas.microsoft.com/office/drawing/2018/sketchyshapes" xmlns="" sd="3343421046">
                  <a:prstGeom prst="rightBrace">
                    <a:avLst>
                      <a:gd name="adj1" fmla="val 8333"/>
                      <a:gd name="adj2" fmla="val 43960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DF9F47B-7C8D-46A2-AA30-BFA7E8152C1F}"/>
              </a:ext>
            </a:extLst>
          </p:cNvPr>
          <p:cNvSpPr txBox="1"/>
          <p:nvPr/>
        </p:nvSpPr>
        <p:spPr>
          <a:xfrm>
            <a:off x="8229600" y="2514600"/>
            <a:ext cx="2667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solidFill>
                  <a:srgbClr val="000000"/>
                </a:solidFill>
                <a:latin typeface="Arial Nova" panose="020B0504020202020204" pitchFamily="34" charset="0"/>
              </a:rPr>
              <a:t>Touche plus de 50 </a:t>
            </a:r>
            <a:r>
              <a:rPr lang="fr-FR" sz="1600" b="1" dirty="0">
                <a:solidFill>
                  <a:srgbClr val="000000"/>
                </a:solidFill>
                <a:latin typeface="Arial Nova" panose="020B0504020202020204" pitchFamily="34" charset="0"/>
              </a:rPr>
              <a:t>millions</a:t>
            </a:r>
            <a:r>
              <a:rPr lang="fr-FR" sz="1600" dirty="0">
                <a:solidFill>
                  <a:srgbClr val="000000"/>
                </a:solidFill>
                <a:latin typeface="Arial Nova" panose="020B0504020202020204" pitchFamily="34" charset="0"/>
              </a:rPr>
              <a:t> de personnes dans le monde</a:t>
            </a:r>
          </a:p>
        </p:txBody>
      </p:sp>
    </p:spTree>
    <p:extLst>
      <p:ext uri="{BB962C8B-B14F-4D97-AF65-F5344CB8AC3E}">
        <p14:creationId xmlns:p14="http://schemas.microsoft.com/office/powerpoint/2010/main" val="2938116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>
            <a:extLst>
              <a:ext uri="{FF2B5EF4-FFF2-40B4-BE49-F238E27FC236}">
                <a16:creationId xmlns:a16="http://schemas.microsoft.com/office/drawing/2014/main" id="{35F101FC-6B90-48D0-B48C-24B8224F34B8}"/>
              </a:ext>
            </a:extLst>
          </p:cNvPr>
          <p:cNvSpPr/>
          <p:nvPr/>
        </p:nvSpPr>
        <p:spPr>
          <a:xfrm>
            <a:off x="0" y="0"/>
            <a:ext cx="11353800" cy="533400"/>
          </a:xfrm>
          <a:prstGeom prst="rect">
            <a:avLst/>
          </a:prstGeom>
          <a:solidFill>
            <a:srgbClr val="002060"/>
          </a:solidFill>
        </p:spPr>
        <p:txBody>
          <a:bodyPr wrap="square" lIns="0" tIns="0" rIns="0" bIns="0" rtlCol="0" anchor="ctr"/>
          <a:lstStyle/>
          <a:p>
            <a:pPr algn="ctr"/>
            <a:endParaRPr lang="fr-FR" sz="2000">
              <a:latin typeface="Arial Nova" panose="020B0504020202020204" pitchFamily="34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75715390-6403-4444-B9AA-7CEF04C9592A}"/>
              </a:ext>
            </a:extLst>
          </p:cNvPr>
          <p:cNvSpPr txBox="1"/>
          <p:nvPr/>
        </p:nvSpPr>
        <p:spPr>
          <a:xfrm>
            <a:off x="152400" y="66645"/>
            <a:ext cx="1905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CONTEXTE</a:t>
            </a:r>
          </a:p>
        </p:txBody>
      </p:sp>
      <p:sp>
        <p:nvSpPr>
          <p:cNvPr id="29" name="Rectangle : coins arrondis 28">
            <a:extLst>
              <a:ext uri="{FF2B5EF4-FFF2-40B4-BE49-F238E27FC236}">
                <a16:creationId xmlns:a16="http://schemas.microsoft.com/office/drawing/2014/main" id="{A791AC30-8CD0-40E8-A2A0-CF5A7F477401}"/>
              </a:ext>
            </a:extLst>
          </p:cNvPr>
          <p:cNvSpPr/>
          <p:nvPr/>
        </p:nvSpPr>
        <p:spPr>
          <a:xfrm>
            <a:off x="331305" y="1029860"/>
            <a:ext cx="2792896" cy="980408"/>
          </a:xfrm>
          <a:custGeom>
            <a:avLst/>
            <a:gdLst>
              <a:gd name="connsiteX0" fmla="*/ 0 w 2792896"/>
              <a:gd name="connsiteY0" fmla="*/ 163405 h 980408"/>
              <a:gd name="connsiteX1" fmla="*/ 163405 w 2792896"/>
              <a:gd name="connsiteY1" fmla="*/ 0 h 980408"/>
              <a:gd name="connsiteX2" fmla="*/ 2629491 w 2792896"/>
              <a:gd name="connsiteY2" fmla="*/ 0 h 980408"/>
              <a:gd name="connsiteX3" fmla="*/ 2792896 w 2792896"/>
              <a:gd name="connsiteY3" fmla="*/ 163405 h 980408"/>
              <a:gd name="connsiteX4" fmla="*/ 2792896 w 2792896"/>
              <a:gd name="connsiteY4" fmla="*/ 817003 h 980408"/>
              <a:gd name="connsiteX5" fmla="*/ 2629491 w 2792896"/>
              <a:gd name="connsiteY5" fmla="*/ 980408 h 980408"/>
              <a:gd name="connsiteX6" fmla="*/ 163405 w 2792896"/>
              <a:gd name="connsiteY6" fmla="*/ 980408 h 980408"/>
              <a:gd name="connsiteX7" fmla="*/ 0 w 2792896"/>
              <a:gd name="connsiteY7" fmla="*/ 817003 h 980408"/>
              <a:gd name="connsiteX8" fmla="*/ 0 w 2792896"/>
              <a:gd name="connsiteY8" fmla="*/ 163405 h 98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92896" h="980408" fill="none" extrusionOk="0">
                <a:moveTo>
                  <a:pt x="0" y="163405"/>
                </a:moveTo>
                <a:cubicBezTo>
                  <a:pt x="-8299" y="87421"/>
                  <a:pt x="70630" y="-1799"/>
                  <a:pt x="163405" y="0"/>
                </a:cubicBezTo>
                <a:cubicBezTo>
                  <a:pt x="960072" y="130351"/>
                  <a:pt x="1590515" y="18930"/>
                  <a:pt x="2629491" y="0"/>
                </a:cubicBezTo>
                <a:cubicBezTo>
                  <a:pt x="2715654" y="14729"/>
                  <a:pt x="2790937" y="83651"/>
                  <a:pt x="2792896" y="163405"/>
                </a:cubicBezTo>
                <a:cubicBezTo>
                  <a:pt x="2848482" y="286375"/>
                  <a:pt x="2777855" y="566733"/>
                  <a:pt x="2792896" y="817003"/>
                </a:cubicBezTo>
                <a:cubicBezTo>
                  <a:pt x="2798501" y="918175"/>
                  <a:pt x="2729311" y="969784"/>
                  <a:pt x="2629491" y="980408"/>
                </a:cubicBezTo>
                <a:cubicBezTo>
                  <a:pt x="1503208" y="928623"/>
                  <a:pt x="1013438" y="1126932"/>
                  <a:pt x="163405" y="980408"/>
                </a:cubicBezTo>
                <a:cubicBezTo>
                  <a:pt x="70876" y="965994"/>
                  <a:pt x="-15338" y="911160"/>
                  <a:pt x="0" y="817003"/>
                </a:cubicBezTo>
                <a:cubicBezTo>
                  <a:pt x="51328" y="750018"/>
                  <a:pt x="30121" y="440860"/>
                  <a:pt x="0" y="163405"/>
                </a:cubicBezTo>
                <a:close/>
              </a:path>
              <a:path w="2792896" h="980408" stroke="0" extrusionOk="0">
                <a:moveTo>
                  <a:pt x="0" y="163405"/>
                </a:moveTo>
                <a:cubicBezTo>
                  <a:pt x="1380" y="74230"/>
                  <a:pt x="71801" y="-13474"/>
                  <a:pt x="163405" y="0"/>
                </a:cubicBezTo>
                <a:cubicBezTo>
                  <a:pt x="548891" y="-84049"/>
                  <a:pt x="2211070" y="54107"/>
                  <a:pt x="2629491" y="0"/>
                </a:cubicBezTo>
                <a:cubicBezTo>
                  <a:pt x="2728221" y="-1886"/>
                  <a:pt x="2800189" y="67637"/>
                  <a:pt x="2792896" y="163405"/>
                </a:cubicBezTo>
                <a:cubicBezTo>
                  <a:pt x="2812014" y="248926"/>
                  <a:pt x="2754661" y="724805"/>
                  <a:pt x="2792896" y="817003"/>
                </a:cubicBezTo>
                <a:cubicBezTo>
                  <a:pt x="2791260" y="897961"/>
                  <a:pt x="2718572" y="983183"/>
                  <a:pt x="2629491" y="980408"/>
                </a:cubicBezTo>
                <a:cubicBezTo>
                  <a:pt x="1870025" y="974860"/>
                  <a:pt x="1285703" y="1098262"/>
                  <a:pt x="163405" y="980408"/>
                </a:cubicBezTo>
                <a:cubicBezTo>
                  <a:pt x="72489" y="978379"/>
                  <a:pt x="-1569" y="898947"/>
                  <a:pt x="0" y="817003"/>
                </a:cubicBezTo>
                <a:cubicBezTo>
                  <a:pt x="9272" y="504891"/>
                  <a:pt x="20642" y="411096"/>
                  <a:pt x="0" y="163405"/>
                </a:cubicBezTo>
                <a:close/>
              </a:path>
            </a:pathLst>
          </a:custGeom>
          <a:solidFill>
            <a:srgbClr val="CFCC9C">
              <a:alpha val="80000"/>
            </a:srgbClr>
          </a:solidFill>
          <a:ln>
            <a:solidFill>
              <a:srgbClr val="CFCC9C"/>
            </a:solidFill>
            <a:extLst>
              <a:ext uri="{C807C97D-BFC1-408E-A445-0C87EB9F89A2}">
                <ask:lineSketchStyleProps xmlns:ask="http://schemas.microsoft.com/office/drawing/2018/sketchyshapes" xmlns="" sd="1009114612">
                  <a:prstGeom prst="round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solidFill>
                  <a:sysClr val="windowText" lastClr="000000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Accidentologie</a:t>
            </a:r>
          </a:p>
        </p:txBody>
      </p:sp>
      <p:grpSp>
        <p:nvGrpSpPr>
          <p:cNvPr id="30" name="Groupe 29">
            <a:extLst>
              <a:ext uri="{FF2B5EF4-FFF2-40B4-BE49-F238E27FC236}">
                <a16:creationId xmlns:a16="http://schemas.microsoft.com/office/drawing/2014/main" id="{F77DA2B0-7468-42D4-967A-FD6D33FA0BDC}"/>
              </a:ext>
            </a:extLst>
          </p:cNvPr>
          <p:cNvGrpSpPr/>
          <p:nvPr/>
        </p:nvGrpSpPr>
        <p:grpSpPr>
          <a:xfrm>
            <a:off x="3124200" y="838200"/>
            <a:ext cx="7823222" cy="1337278"/>
            <a:chOff x="3636555" y="1238558"/>
            <a:chExt cx="7823222" cy="1337278"/>
          </a:xfrm>
        </p:grpSpPr>
        <p:cxnSp>
          <p:nvCxnSpPr>
            <p:cNvPr id="31" name="Connecteur droit avec flèche 30">
              <a:extLst>
                <a:ext uri="{FF2B5EF4-FFF2-40B4-BE49-F238E27FC236}">
                  <a16:creationId xmlns:a16="http://schemas.microsoft.com/office/drawing/2014/main" id="{3CC0ECA1-49B5-4623-99F6-09A9BE4FE1C7}"/>
                </a:ext>
              </a:extLst>
            </p:cNvPr>
            <p:cNvCxnSpPr/>
            <p:nvPr/>
          </p:nvCxnSpPr>
          <p:spPr>
            <a:xfrm>
              <a:off x="3636555" y="1920422"/>
              <a:ext cx="809625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Rectangle : coins arrondis 31">
              <a:extLst>
                <a:ext uri="{FF2B5EF4-FFF2-40B4-BE49-F238E27FC236}">
                  <a16:creationId xmlns:a16="http://schemas.microsoft.com/office/drawing/2014/main" id="{F0D77C0C-575A-42F1-A3A9-A85225427C5C}"/>
                </a:ext>
              </a:extLst>
            </p:cNvPr>
            <p:cNvSpPr/>
            <p:nvPr/>
          </p:nvSpPr>
          <p:spPr>
            <a:xfrm>
              <a:off x="4446180" y="1238558"/>
              <a:ext cx="7013597" cy="1337278"/>
            </a:xfrm>
            <a:custGeom>
              <a:avLst/>
              <a:gdLst>
                <a:gd name="connsiteX0" fmla="*/ 0 w 7013597"/>
                <a:gd name="connsiteY0" fmla="*/ 222884 h 1337278"/>
                <a:gd name="connsiteX1" fmla="*/ 222884 w 7013597"/>
                <a:gd name="connsiteY1" fmla="*/ 0 h 1337278"/>
                <a:gd name="connsiteX2" fmla="*/ 6790713 w 7013597"/>
                <a:gd name="connsiteY2" fmla="*/ 0 h 1337278"/>
                <a:gd name="connsiteX3" fmla="*/ 7013597 w 7013597"/>
                <a:gd name="connsiteY3" fmla="*/ 222884 h 1337278"/>
                <a:gd name="connsiteX4" fmla="*/ 7013597 w 7013597"/>
                <a:gd name="connsiteY4" fmla="*/ 1114394 h 1337278"/>
                <a:gd name="connsiteX5" fmla="*/ 6790713 w 7013597"/>
                <a:gd name="connsiteY5" fmla="*/ 1337278 h 1337278"/>
                <a:gd name="connsiteX6" fmla="*/ 222884 w 7013597"/>
                <a:gd name="connsiteY6" fmla="*/ 1337278 h 1337278"/>
                <a:gd name="connsiteX7" fmla="*/ 0 w 7013597"/>
                <a:gd name="connsiteY7" fmla="*/ 1114394 h 1337278"/>
                <a:gd name="connsiteX8" fmla="*/ 0 w 7013597"/>
                <a:gd name="connsiteY8" fmla="*/ 222884 h 1337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013597" h="1337278" fill="none" extrusionOk="0">
                  <a:moveTo>
                    <a:pt x="0" y="222884"/>
                  </a:moveTo>
                  <a:cubicBezTo>
                    <a:pt x="-5347" y="108978"/>
                    <a:pt x="86508" y="-9450"/>
                    <a:pt x="222884" y="0"/>
                  </a:cubicBezTo>
                  <a:cubicBezTo>
                    <a:pt x="2070907" y="130351"/>
                    <a:pt x="4756837" y="18930"/>
                    <a:pt x="6790713" y="0"/>
                  </a:cubicBezTo>
                  <a:cubicBezTo>
                    <a:pt x="6908399" y="19515"/>
                    <a:pt x="7010708" y="115259"/>
                    <a:pt x="7013597" y="222884"/>
                  </a:cubicBezTo>
                  <a:cubicBezTo>
                    <a:pt x="7071882" y="465720"/>
                    <a:pt x="6958808" y="704803"/>
                    <a:pt x="7013597" y="1114394"/>
                  </a:cubicBezTo>
                  <a:cubicBezTo>
                    <a:pt x="7023825" y="1257428"/>
                    <a:pt x="6915335" y="1335584"/>
                    <a:pt x="6790713" y="1337278"/>
                  </a:cubicBezTo>
                  <a:cubicBezTo>
                    <a:pt x="5272493" y="1285493"/>
                    <a:pt x="1975758" y="1483802"/>
                    <a:pt x="222884" y="1337278"/>
                  </a:cubicBezTo>
                  <a:cubicBezTo>
                    <a:pt x="96617" y="1317253"/>
                    <a:pt x="-7954" y="1239517"/>
                    <a:pt x="0" y="1114394"/>
                  </a:cubicBezTo>
                  <a:cubicBezTo>
                    <a:pt x="24495" y="957246"/>
                    <a:pt x="-5487" y="604979"/>
                    <a:pt x="0" y="222884"/>
                  </a:cubicBezTo>
                  <a:close/>
                </a:path>
                <a:path w="7013597" h="1337278" stroke="0" extrusionOk="0">
                  <a:moveTo>
                    <a:pt x="0" y="222884"/>
                  </a:moveTo>
                  <a:cubicBezTo>
                    <a:pt x="2722" y="101901"/>
                    <a:pt x="98130" y="-16467"/>
                    <a:pt x="222884" y="0"/>
                  </a:cubicBezTo>
                  <a:cubicBezTo>
                    <a:pt x="1892979" y="-84049"/>
                    <a:pt x="4564114" y="54107"/>
                    <a:pt x="6790713" y="0"/>
                  </a:cubicBezTo>
                  <a:cubicBezTo>
                    <a:pt x="6916060" y="-500"/>
                    <a:pt x="7021854" y="93537"/>
                    <a:pt x="7013597" y="222884"/>
                  </a:cubicBezTo>
                  <a:cubicBezTo>
                    <a:pt x="6946227" y="665588"/>
                    <a:pt x="7039335" y="819848"/>
                    <a:pt x="7013597" y="1114394"/>
                  </a:cubicBezTo>
                  <a:cubicBezTo>
                    <a:pt x="7009972" y="1216906"/>
                    <a:pt x="6911726" y="1342239"/>
                    <a:pt x="6790713" y="1337278"/>
                  </a:cubicBezTo>
                  <a:cubicBezTo>
                    <a:pt x="3709131" y="1331730"/>
                    <a:pt x="1302574" y="1455132"/>
                    <a:pt x="222884" y="1337278"/>
                  </a:cubicBezTo>
                  <a:cubicBezTo>
                    <a:pt x="98494" y="1333357"/>
                    <a:pt x="-1130" y="1231511"/>
                    <a:pt x="0" y="1114394"/>
                  </a:cubicBezTo>
                  <a:cubicBezTo>
                    <a:pt x="-61377" y="818430"/>
                    <a:pt x="12281" y="375500"/>
                    <a:pt x="0" y="222884"/>
                  </a:cubicBezTo>
                  <a:close/>
                </a:path>
              </a:pathLst>
            </a:custGeom>
            <a:solidFill>
              <a:srgbClr val="CFCC9C">
                <a:alpha val="50196"/>
              </a:srgbClr>
            </a:solidFill>
            <a:ln>
              <a:solidFill>
                <a:srgbClr val="E8E7D0"/>
              </a:solidFill>
              <a:extLst>
                <a:ext uri="{C807C97D-BFC1-408E-A445-0C87EB9F89A2}">
                  <ask:lineSketchStyleProps xmlns:ask="http://schemas.microsoft.com/office/drawing/2018/sketchyshapes" xmlns="" sd="1009114612">
                    <a:prstGeom prst="round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fr-FR" sz="1600" b="1" dirty="0">
                  <a:solidFill>
                    <a:sysClr val="windowText" lastClr="000000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Pas de consensus </a:t>
              </a:r>
              <a:r>
                <a:rPr lang="fr-FR" sz="1600" dirty="0">
                  <a:solidFill>
                    <a:sysClr val="windowText" lastClr="000000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: certaines études font état d’un risque plus élevé, tandis que d’autres ne retrouve pas de différences avec la population générale. </a:t>
              </a:r>
              <a:r>
                <a:rPr lang="fr-FR" sz="1600" baseline="30000" dirty="0">
                  <a:solidFill>
                    <a:sysClr val="windowText" lastClr="000000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1, 2, 3, 4</a:t>
              </a:r>
              <a:endParaRPr lang="fr-FR" sz="1600" dirty="0">
                <a:solidFill>
                  <a:sysClr val="windowText" lastClr="000000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endParaRP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7DE0C14C-FC7B-410F-9EDB-3E5FE3E2EBB3}"/>
              </a:ext>
            </a:extLst>
          </p:cNvPr>
          <p:cNvGrpSpPr/>
          <p:nvPr/>
        </p:nvGrpSpPr>
        <p:grpSpPr>
          <a:xfrm>
            <a:off x="3959599" y="2242275"/>
            <a:ext cx="7013597" cy="1854890"/>
            <a:chOff x="4471954" y="2642633"/>
            <a:chExt cx="7013597" cy="1854890"/>
          </a:xfrm>
        </p:grpSpPr>
        <p:cxnSp>
          <p:nvCxnSpPr>
            <p:cNvPr id="34" name="Connecteur droit avec flèche 33">
              <a:extLst>
                <a:ext uri="{FF2B5EF4-FFF2-40B4-BE49-F238E27FC236}">
                  <a16:creationId xmlns:a16="http://schemas.microsoft.com/office/drawing/2014/main" id="{B60DB4DC-D43F-4505-84AE-097175E25A0B}"/>
                </a:ext>
              </a:extLst>
            </p:cNvPr>
            <p:cNvCxnSpPr>
              <a:cxnSpLocks/>
            </p:cNvCxnSpPr>
            <p:nvPr/>
          </p:nvCxnSpPr>
          <p:spPr>
            <a:xfrm>
              <a:off x="7978753" y="2642633"/>
              <a:ext cx="0" cy="40349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Rectangle : coins arrondis 34">
              <a:extLst>
                <a:ext uri="{FF2B5EF4-FFF2-40B4-BE49-F238E27FC236}">
                  <a16:creationId xmlns:a16="http://schemas.microsoft.com/office/drawing/2014/main" id="{F6F4A864-F095-4337-A95E-DF99F2C1C5BB}"/>
                </a:ext>
              </a:extLst>
            </p:cNvPr>
            <p:cNvSpPr/>
            <p:nvPr/>
          </p:nvSpPr>
          <p:spPr>
            <a:xfrm>
              <a:off x="4471954" y="3046129"/>
              <a:ext cx="7013597" cy="1451394"/>
            </a:xfrm>
            <a:custGeom>
              <a:avLst/>
              <a:gdLst>
                <a:gd name="connsiteX0" fmla="*/ 0 w 7013597"/>
                <a:gd name="connsiteY0" fmla="*/ 241904 h 1451394"/>
                <a:gd name="connsiteX1" fmla="*/ 241904 w 7013597"/>
                <a:gd name="connsiteY1" fmla="*/ 0 h 1451394"/>
                <a:gd name="connsiteX2" fmla="*/ 6771693 w 7013597"/>
                <a:gd name="connsiteY2" fmla="*/ 0 h 1451394"/>
                <a:gd name="connsiteX3" fmla="*/ 7013597 w 7013597"/>
                <a:gd name="connsiteY3" fmla="*/ 241904 h 1451394"/>
                <a:gd name="connsiteX4" fmla="*/ 7013597 w 7013597"/>
                <a:gd name="connsiteY4" fmla="*/ 1209490 h 1451394"/>
                <a:gd name="connsiteX5" fmla="*/ 6771693 w 7013597"/>
                <a:gd name="connsiteY5" fmla="*/ 1451394 h 1451394"/>
                <a:gd name="connsiteX6" fmla="*/ 241904 w 7013597"/>
                <a:gd name="connsiteY6" fmla="*/ 1451394 h 1451394"/>
                <a:gd name="connsiteX7" fmla="*/ 0 w 7013597"/>
                <a:gd name="connsiteY7" fmla="*/ 1209490 h 1451394"/>
                <a:gd name="connsiteX8" fmla="*/ 0 w 7013597"/>
                <a:gd name="connsiteY8" fmla="*/ 241904 h 1451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013597" h="1451394" fill="none" extrusionOk="0">
                  <a:moveTo>
                    <a:pt x="0" y="241904"/>
                  </a:moveTo>
                  <a:cubicBezTo>
                    <a:pt x="-2922" y="113326"/>
                    <a:pt x="101182" y="-5067"/>
                    <a:pt x="241904" y="0"/>
                  </a:cubicBezTo>
                  <a:cubicBezTo>
                    <a:pt x="2710960" y="130351"/>
                    <a:pt x="5011745" y="18930"/>
                    <a:pt x="6771693" y="0"/>
                  </a:cubicBezTo>
                  <a:cubicBezTo>
                    <a:pt x="6902281" y="10865"/>
                    <a:pt x="7010012" y="127503"/>
                    <a:pt x="7013597" y="241904"/>
                  </a:cubicBezTo>
                  <a:cubicBezTo>
                    <a:pt x="6968760" y="603585"/>
                    <a:pt x="7021953" y="888636"/>
                    <a:pt x="7013597" y="1209490"/>
                  </a:cubicBezTo>
                  <a:cubicBezTo>
                    <a:pt x="7018055" y="1351781"/>
                    <a:pt x="6907448" y="1449002"/>
                    <a:pt x="6771693" y="1451394"/>
                  </a:cubicBezTo>
                  <a:cubicBezTo>
                    <a:pt x="6098902" y="1399609"/>
                    <a:pt x="939600" y="1597918"/>
                    <a:pt x="241904" y="1451394"/>
                  </a:cubicBezTo>
                  <a:cubicBezTo>
                    <a:pt x="105313" y="1432513"/>
                    <a:pt x="-12586" y="1346299"/>
                    <a:pt x="0" y="1209490"/>
                  </a:cubicBezTo>
                  <a:cubicBezTo>
                    <a:pt x="-13139" y="1075805"/>
                    <a:pt x="-73261" y="588825"/>
                    <a:pt x="0" y="241904"/>
                  </a:cubicBezTo>
                  <a:close/>
                </a:path>
                <a:path w="7013597" h="1451394" stroke="0" extrusionOk="0">
                  <a:moveTo>
                    <a:pt x="0" y="241904"/>
                  </a:moveTo>
                  <a:cubicBezTo>
                    <a:pt x="5851" y="112845"/>
                    <a:pt x="105810" y="-24753"/>
                    <a:pt x="241904" y="0"/>
                  </a:cubicBezTo>
                  <a:cubicBezTo>
                    <a:pt x="1341438" y="-84049"/>
                    <a:pt x="4538918" y="54107"/>
                    <a:pt x="6771693" y="0"/>
                  </a:cubicBezTo>
                  <a:cubicBezTo>
                    <a:pt x="6919450" y="-3146"/>
                    <a:pt x="7027169" y="98028"/>
                    <a:pt x="7013597" y="241904"/>
                  </a:cubicBezTo>
                  <a:cubicBezTo>
                    <a:pt x="7018629" y="582685"/>
                    <a:pt x="7045245" y="1017512"/>
                    <a:pt x="7013597" y="1209490"/>
                  </a:cubicBezTo>
                  <a:cubicBezTo>
                    <a:pt x="7009475" y="1319688"/>
                    <a:pt x="6900607" y="1462558"/>
                    <a:pt x="6771693" y="1451394"/>
                  </a:cubicBezTo>
                  <a:cubicBezTo>
                    <a:pt x="5153180" y="1445846"/>
                    <a:pt x="1940176" y="1569248"/>
                    <a:pt x="241904" y="1451394"/>
                  </a:cubicBezTo>
                  <a:cubicBezTo>
                    <a:pt x="105502" y="1442907"/>
                    <a:pt x="-2151" y="1331705"/>
                    <a:pt x="0" y="1209490"/>
                  </a:cubicBezTo>
                  <a:cubicBezTo>
                    <a:pt x="5553" y="791432"/>
                    <a:pt x="-21695" y="530702"/>
                    <a:pt x="0" y="241904"/>
                  </a:cubicBezTo>
                  <a:close/>
                </a:path>
              </a:pathLst>
            </a:custGeom>
            <a:solidFill>
              <a:srgbClr val="CFCC9C">
                <a:alpha val="50196"/>
              </a:srgbClr>
            </a:solidFill>
            <a:ln>
              <a:solidFill>
                <a:srgbClr val="E8E7D0"/>
              </a:solidFill>
              <a:extLst>
                <a:ext uri="{C807C97D-BFC1-408E-A445-0C87EB9F89A2}">
                  <ask:lineSketchStyleProps xmlns:ask="http://schemas.microsoft.com/office/drawing/2018/sketchyshapes" xmlns="" sd="1009114612">
                    <a:prstGeom prst="round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fr-FR" sz="1600" b="1" dirty="0">
                  <a:solidFill>
                    <a:sysClr val="windowText" lastClr="000000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Facteurs protecteurs </a:t>
              </a:r>
              <a:r>
                <a:rPr lang="fr-FR" sz="1600" baseline="30000" dirty="0">
                  <a:solidFill>
                    <a:sysClr val="windowText" lastClr="000000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5, 6</a:t>
              </a:r>
              <a:r>
                <a:rPr lang="fr-FR" sz="1600" b="1" dirty="0">
                  <a:solidFill>
                    <a:sysClr val="windowText" lastClr="000000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 : </a:t>
              </a:r>
            </a:p>
            <a:p>
              <a:pPr marL="285750" indent="-285750">
                <a:buFontTx/>
                <a:buChar char="-"/>
              </a:pPr>
              <a:r>
                <a:rPr lang="fr-FR" sz="1600" dirty="0">
                  <a:solidFill>
                    <a:sysClr val="windowText" lastClr="000000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Chirurgie de l'épilepsie</a:t>
              </a:r>
            </a:p>
            <a:p>
              <a:pPr marL="285750" indent="-285750">
                <a:buFontTx/>
                <a:buChar char="-"/>
              </a:pPr>
              <a:r>
                <a:rPr lang="fr-FR" sz="1600" dirty="0">
                  <a:solidFill>
                    <a:sysClr val="windowText" lastClr="000000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Intervalle sans crises d'au moins douze mois</a:t>
              </a:r>
            </a:p>
            <a:p>
              <a:pPr marL="285750" indent="-285750">
                <a:buFontTx/>
                <a:buChar char="-"/>
              </a:pPr>
              <a:r>
                <a:rPr lang="fr-FR" sz="1600" dirty="0">
                  <a:solidFill>
                    <a:sysClr val="windowText" lastClr="000000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Ajustement régulier du traitement antiépileptique</a:t>
              </a:r>
            </a:p>
            <a:p>
              <a:pPr marL="285750" indent="-285750">
                <a:buFontTx/>
                <a:buChar char="-"/>
              </a:pPr>
              <a:r>
                <a:rPr lang="fr-FR" sz="1600" dirty="0">
                  <a:solidFill>
                    <a:sysClr val="windowText" lastClr="000000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Faible nombre d'accidents non liés aux crises</a:t>
              </a:r>
            </a:p>
          </p:txBody>
        </p:sp>
      </p:grpSp>
      <p:sp>
        <p:nvSpPr>
          <p:cNvPr id="37" name="Rectangle : coins arrondis 36">
            <a:extLst>
              <a:ext uri="{FF2B5EF4-FFF2-40B4-BE49-F238E27FC236}">
                <a16:creationId xmlns:a16="http://schemas.microsoft.com/office/drawing/2014/main" id="{D8ED4291-D776-41AE-B255-F04FF0EB5CA9}"/>
              </a:ext>
            </a:extLst>
          </p:cNvPr>
          <p:cNvSpPr/>
          <p:nvPr/>
        </p:nvSpPr>
        <p:spPr>
          <a:xfrm>
            <a:off x="153154" y="5055604"/>
            <a:ext cx="3227542" cy="980408"/>
          </a:xfrm>
          <a:custGeom>
            <a:avLst/>
            <a:gdLst>
              <a:gd name="connsiteX0" fmla="*/ 0 w 3227542"/>
              <a:gd name="connsiteY0" fmla="*/ 163405 h 980408"/>
              <a:gd name="connsiteX1" fmla="*/ 163405 w 3227542"/>
              <a:gd name="connsiteY1" fmla="*/ 0 h 980408"/>
              <a:gd name="connsiteX2" fmla="*/ 3064137 w 3227542"/>
              <a:gd name="connsiteY2" fmla="*/ 0 h 980408"/>
              <a:gd name="connsiteX3" fmla="*/ 3227542 w 3227542"/>
              <a:gd name="connsiteY3" fmla="*/ 163405 h 980408"/>
              <a:gd name="connsiteX4" fmla="*/ 3227542 w 3227542"/>
              <a:gd name="connsiteY4" fmla="*/ 817003 h 980408"/>
              <a:gd name="connsiteX5" fmla="*/ 3064137 w 3227542"/>
              <a:gd name="connsiteY5" fmla="*/ 980408 h 980408"/>
              <a:gd name="connsiteX6" fmla="*/ 163405 w 3227542"/>
              <a:gd name="connsiteY6" fmla="*/ 980408 h 980408"/>
              <a:gd name="connsiteX7" fmla="*/ 0 w 3227542"/>
              <a:gd name="connsiteY7" fmla="*/ 817003 h 980408"/>
              <a:gd name="connsiteX8" fmla="*/ 0 w 3227542"/>
              <a:gd name="connsiteY8" fmla="*/ 163405 h 98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27542" h="980408" fill="none" extrusionOk="0">
                <a:moveTo>
                  <a:pt x="0" y="163405"/>
                </a:moveTo>
                <a:cubicBezTo>
                  <a:pt x="-8299" y="87421"/>
                  <a:pt x="70630" y="-1799"/>
                  <a:pt x="163405" y="0"/>
                </a:cubicBezTo>
                <a:cubicBezTo>
                  <a:pt x="1591268" y="130351"/>
                  <a:pt x="1973242" y="18930"/>
                  <a:pt x="3064137" y="0"/>
                </a:cubicBezTo>
                <a:cubicBezTo>
                  <a:pt x="3150300" y="14729"/>
                  <a:pt x="3225583" y="83651"/>
                  <a:pt x="3227542" y="163405"/>
                </a:cubicBezTo>
                <a:cubicBezTo>
                  <a:pt x="3283128" y="286375"/>
                  <a:pt x="3212501" y="566733"/>
                  <a:pt x="3227542" y="817003"/>
                </a:cubicBezTo>
                <a:cubicBezTo>
                  <a:pt x="3233147" y="918175"/>
                  <a:pt x="3163957" y="969784"/>
                  <a:pt x="3064137" y="980408"/>
                </a:cubicBezTo>
                <a:cubicBezTo>
                  <a:pt x="1809995" y="928623"/>
                  <a:pt x="1071098" y="1126932"/>
                  <a:pt x="163405" y="980408"/>
                </a:cubicBezTo>
                <a:cubicBezTo>
                  <a:pt x="70876" y="965994"/>
                  <a:pt x="-15338" y="911160"/>
                  <a:pt x="0" y="817003"/>
                </a:cubicBezTo>
                <a:cubicBezTo>
                  <a:pt x="51328" y="750018"/>
                  <a:pt x="30121" y="440860"/>
                  <a:pt x="0" y="163405"/>
                </a:cubicBezTo>
                <a:close/>
              </a:path>
              <a:path w="3227542" h="980408" stroke="0" extrusionOk="0">
                <a:moveTo>
                  <a:pt x="0" y="163405"/>
                </a:moveTo>
                <a:cubicBezTo>
                  <a:pt x="1380" y="74230"/>
                  <a:pt x="71801" y="-13474"/>
                  <a:pt x="163405" y="0"/>
                </a:cubicBezTo>
                <a:cubicBezTo>
                  <a:pt x="1427199" y="-84049"/>
                  <a:pt x="2570516" y="54107"/>
                  <a:pt x="3064137" y="0"/>
                </a:cubicBezTo>
                <a:cubicBezTo>
                  <a:pt x="3162867" y="-1886"/>
                  <a:pt x="3234835" y="67637"/>
                  <a:pt x="3227542" y="163405"/>
                </a:cubicBezTo>
                <a:cubicBezTo>
                  <a:pt x="3246660" y="248926"/>
                  <a:pt x="3189307" y="724805"/>
                  <a:pt x="3227542" y="817003"/>
                </a:cubicBezTo>
                <a:cubicBezTo>
                  <a:pt x="3225906" y="897961"/>
                  <a:pt x="3153218" y="983183"/>
                  <a:pt x="3064137" y="980408"/>
                </a:cubicBezTo>
                <a:cubicBezTo>
                  <a:pt x="1718378" y="974860"/>
                  <a:pt x="469344" y="1098262"/>
                  <a:pt x="163405" y="980408"/>
                </a:cubicBezTo>
                <a:cubicBezTo>
                  <a:pt x="72489" y="978379"/>
                  <a:pt x="-1569" y="898947"/>
                  <a:pt x="0" y="817003"/>
                </a:cubicBezTo>
                <a:cubicBezTo>
                  <a:pt x="9272" y="504891"/>
                  <a:pt x="20642" y="411096"/>
                  <a:pt x="0" y="163405"/>
                </a:cubicBezTo>
                <a:close/>
              </a:path>
            </a:pathLst>
          </a:custGeom>
          <a:solidFill>
            <a:srgbClr val="090042">
              <a:alpha val="36078"/>
            </a:srgbClr>
          </a:solidFill>
          <a:ln>
            <a:solidFill>
              <a:srgbClr val="A6A3BB"/>
            </a:solidFill>
            <a:extLst>
              <a:ext uri="{C807C97D-BFC1-408E-A445-0C87EB9F89A2}">
                <ask:lineSketchStyleProps xmlns:ask="http://schemas.microsoft.com/office/drawing/2018/sketchyshapes" xmlns="" sd="1009114612">
                  <a:prstGeom prst="round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solidFill>
                  <a:srgbClr val="000000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Législation française</a:t>
            </a:r>
          </a:p>
          <a:p>
            <a:pPr algn="ctr"/>
            <a:r>
              <a:rPr lang="fr-FR" i="1" dirty="0">
                <a:solidFill>
                  <a:srgbClr val="000000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Arrêté du 28 mars 2022</a:t>
            </a:r>
          </a:p>
        </p:txBody>
      </p:sp>
      <p:grpSp>
        <p:nvGrpSpPr>
          <p:cNvPr id="63" name="Groupe 62">
            <a:extLst>
              <a:ext uri="{FF2B5EF4-FFF2-40B4-BE49-F238E27FC236}">
                <a16:creationId xmlns:a16="http://schemas.microsoft.com/office/drawing/2014/main" id="{2F3C4720-8949-40A6-B3EA-6B347F107893}"/>
              </a:ext>
            </a:extLst>
          </p:cNvPr>
          <p:cNvGrpSpPr/>
          <p:nvPr/>
        </p:nvGrpSpPr>
        <p:grpSpPr>
          <a:xfrm>
            <a:off x="3380696" y="4758142"/>
            <a:ext cx="2273396" cy="787666"/>
            <a:chOff x="3432079" y="4800130"/>
            <a:chExt cx="2273396" cy="787666"/>
          </a:xfrm>
        </p:grpSpPr>
        <p:cxnSp>
          <p:nvCxnSpPr>
            <p:cNvPr id="64" name="Connecteur droit avec flèche 63">
              <a:extLst>
                <a:ext uri="{FF2B5EF4-FFF2-40B4-BE49-F238E27FC236}">
                  <a16:creationId xmlns:a16="http://schemas.microsoft.com/office/drawing/2014/main" id="{F8D01E12-7605-4728-A370-DC6B5372832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32079" y="5097592"/>
              <a:ext cx="1039875" cy="490204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Rectangle : coins arrondis 64">
              <a:extLst>
                <a:ext uri="{FF2B5EF4-FFF2-40B4-BE49-F238E27FC236}">
                  <a16:creationId xmlns:a16="http://schemas.microsoft.com/office/drawing/2014/main" id="{73B3ACF1-E242-40CA-BABC-5089571BA272}"/>
                </a:ext>
              </a:extLst>
            </p:cNvPr>
            <p:cNvSpPr/>
            <p:nvPr/>
          </p:nvSpPr>
          <p:spPr>
            <a:xfrm>
              <a:off x="4471954" y="4800130"/>
              <a:ext cx="1233521" cy="688512"/>
            </a:xfrm>
            <a:prstGeom prst="roundRect">
              <a:avLst/>
            </a:prstGeom>
            <a:solidFill>
              <a:srgbClr val="090042">
                <a:alpha val="36078"/>
              </a:srgbClr>
            </a:solidFill>
            <a:ln>
              <a:noFill/>
              <a:extLst>
                <a:ext uri="{C807C97D-BFC1-408E-A445-0C87EB9F89A2}">
                  <ask:lineSketchStyleProps xmlns:ask="http://schemas.microsoft.com/office/drawing/2018/sketchyshapes" xmlns="" sd="1009114612">
                    <a:custGeom>
                      <a:avLst/>
                      <a:gdLst>
                        <a:gd name="connsiteX0" fmla="*/ 0 w 2653048"/>
                        <a:gd name="connsiteY0" fmla="*/ 163405 h 980408"/>
                        <a:gd name="connsiteX1" fmla="*/ 163405 w 2653048"/>
                        <a:gd name="connsiteY1" fmla="*/ 0 h 980408"/>
                        <a:gd name="connsiteX2" fmla="*/ 2489643 w 2653048"/>
                        <a:gd name="connsiteY2" fmla="*/ 0 h 980408"/>
                        <a:gd name="connsiteX3" fmla="*/ 2653048 w 2653048"/>
                        <a:gd name="connsiteY3" fmla="*/ 163405 h 980408"/>
                        <a:gd name="connsiteX4" fmla="*/ 2653048 w 2653048"/>
                        <a:gd name="connsiteY4" fmla="*/ 817003 h 980408"/>
                        <a:gd name="connsiteX5" fmla="*/ 2489643 w 2653048"/>
                        <a:gd name="connsiteY5" fmla="*/ 980408 h 980408"/>
                        <a:gd name="connsiteX6" fmla="*/ 163405 w 2653048"/>
                        <a:gd name="connsiteY6" fmla="*/ 980408 h 980408"/>
                        <a:gd name="connsiteX7" fmla="*/ 0 w 2653048"/>
                        <a:gd name="connsiteY7" fmla="*/ 817003 h 980408"/>
                        <a:gd name="connsiteX8" fmla="*/ 0 w 2653048"/>
                        <a:gd name="connsiteY8" fmla="*/ 163405 h 98040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2653048" h="980408" fill="none" extrusionOk="0">
                          <a:moveTo>
                            <a:pt x="0" y="163405"/>
                          </a:moveTo>
                          <a:cubicBezTo>
                            <a:pt x="-8299" y="87421"/>
                            <a:pt x="70630" y="-1799"/>
                            <a:pt x="163405" y="0"/>
                          </a:cubicBezTo>
                          <a:cubicBezTo>
                            <a:pt x="495279" y="130351"/>
                            <a:pt x="2093292" y="18930"/>
                            <a:pt x="2489643" y="0"/>
                          </a:cubicBezTo>
                          <a:cubicBezTo>
                            <a:pt x="2575806" y="14729"/>
                            <a:pt x="2651089" y="83651"/>
                            <a:pt x="2653048" y="163405"/>
                          </a:cubicBezTo>
                          <a:cubicBezTo>
                            <a:pt x="2708634" y="286375"/>
                            <a:pt x="2638007" y="566733"/>
                            <a:pt x="2653048" y="817003"/>
                          </a:cubicBezTo>
                          <a:cubicBezTo>
                            <a:pt x="2658653" y="918175"/>
                            <a:pt x="2589463" y="969784"/>
                            <a:pt x="2489643" y="980408"/>
                          </a:cubicBezTo>
                          <a:cubicBezTo>
                            <a:pt x="2205300" y="928623"/>
                            <a:pt x="640791" y="1126932"/>
                            <a:pt x="163405" y="980408"/>
                          </a:cubicBezTo>
                          <a:cubicBezTo>
                            <a:pt x="70876" y="965994"/>
                            <a:pt x="-15338" y="911160"/>
                            <a:pt x="0" y="817003"/>
                          </a:cubicBezTo>
                          <a:cubicBezTo>
                            <a:pt x="51328" y="750018"/>
                            <a:pt x="30121" y="440860"/>
                            <a:pt x="0" y="163405"/>
                          </a:cubicBezTo>
                          <a:close/>
                        </a:path>
                        <a:path w="2653048" h="980408" stroke="0" extrusionOk="0">
                          <a:moveTo>
                            <a:pt x="0" y="163405"/>
                          </a:moveTo>
                          <a:cubicBezTo>
                            <a:pt x="1380" y="74230"/>
                            <a:pt x="71801" y="-13474"/>
                            <a:pt x="163405" y="0"/>
                          </a:cubicBezTo>
                          <a:cubicBezTo>
                            <a:pt x="496332" y="-84049"/>
                            <a:pt x="1427710" y="54107"/>
                            <a:pt x="2489643" y="0"/>
                          </a:cubicBezTo>
                          <a:cubicBezTo>
                            <a:pt x="2588373" y="-1886"/>
                            <a:pt x="2660341" y="67637"/>
                            <a:pt x="2653048" y="163405"/>
                          </a:cubicBezTo>
                          <a:cubicBezTo>
                            <a:pt x="2672166" y="248926"/>
                            <a:pt x="2614813" y="724805"/>
                            <a:pt x="2653048" y="817003"/>
                          </a:cubicBezTo>
                          <a:cubicBezTo>
                            <a:pt x="2651412" y="897961"/>
                            <a:pt x="2578724" y="983183"/>
                            <a:pt x="2489643" y="980408"/>
                          </a:cubicBezTo>
                          <a:cubicBezTo>
                            <a:pt x="1638029" y="974860"/>
                            <a:pt x="498371" y="1098262"/>
                            <a:pt x="163405" y="980408"/>
                          </a:cubicBezTo>
                          <a:cubicBezTo>
                            <a:pt x="72489" y="978379"/>
                            <a:pt x="-1569" y="898947"/>
                            <a:pt x="0" y="817003"/>
                          </a:cubicBezTo>
                          <a:cubicBezTo>
                            <a:pt x="9272" y="504891"/>
                            <a:pt x="20642" y="411096"/>
                            <a:pt x="0" y="163405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600" dirty="0">
                  <a:solidFill>
                    <a:srgbClr val="000000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1</a:t>
              </a:r>
              <a:r>
                <a:rPr lang="fr-FR" sz="1600" baseline="30000" dirty="0">
                  <a:solidFill>
                    <a:srgbClr val="000000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ère</a:t>
              </a:r>
              <a:r>
                <a:rPr lang="fr-FR" sz="1600" dirty="0">
                  <a:solidFill>
                    <a:srgbClr val="000000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 crise </a:t>
              </a:r>
            </a:p>
          </p:txBody>
        </p:sp>
      </p:grpSp>
      <p:grpSp>
        <p:nvGrpSpPr>
          <p:cNvPr id="66" name="Groupe 65">
            <a:extLst>
              <a:ext uri="{FF2B5EF4-FFF2-40B4-BE49-F238E27FC236}">
                <a16:creationId xmlns:a16="http://schemas.microsoft.com/office/drawing/2014/main" id="{7A12C039-FE90-4A04-9A47-6EB59EEC3277}"/>
              </a:ext>
            </a:extLst>
          </p:cNvPr>
          <p:cNvGrpSpPr/>
          <p:nvPr/>
        </p:nvGrpSpPr>
        <p:grpSpPr>
          <a:xfrm>
            <a:off x="3380696" y="5545808"/>
            <a:ext cx="2273396" cy="834460"/>
            <a:chOff x="3432079" y="5587796"/>
            <a:chExt cx="2273396" cy="834460"/>
          </a:xfrm>
        </p:grpSpPr>
        <p:cxnSp>
          <p:nvCxnSpPr>
            <p:cNvPr id="67" name="Connecteur droit avec flèche 66">
              <a:extLst>
                <a:ext uri="{FF2B5EF4-FFF2-40B4-BE49-F238E27FC236}">
                  <a16:creationId xmlns:a16="http://schemas.microsoft.com/office/drawing/2014/main" id="{A50E1D51-759C-4F37-B571-1A5FE02F81C2}"/>
                </a:ext>
              </a:extLst>
            </p:cNvPr>
            <p:cNvCxnSpPr>
              <a:cxnSpLocks/>
            </p:cNvCxnSpPr>
            <p:nvPr/>
          </p:nvCxnSpPr>
          <p:spPr>
            <a:xfrm>
              <a:off x="3432079" y="5587796"/>
              <a:ext cx="1039875" cy="490204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Rectangle : coins arrondis 67">
              <a:extLst>
                <a:ext uri="{FF2B5EF4-FFF2-40B4-BE49-F238E27FC236}">
                  <a16:creationId xmlns:a16="http://schemas.microsoft.com/office/drawing/2014/main" id="{44835DD5-0B92-490B-AA29-152C67BAE58C}"/>
                </a:ext>
              </a:extLst>
            </p:cNvPr>
            <p:cNvSpPr/>
            <p:nvPr/>
          </p:nvSpPr>
          <p:spPr>
            <a:xfrm>
              <a:off x="4471954" y="5733744"/>
              <a:ext cx="1233521" cy="688512"/>
            </a:xfrm>
            <a:prstGeom prst="roundRect">
              <a:avLst/>
            </a:prstGeom>
            <a:solidFill>
              <a:srgbClr val="090042">
                <a:alpha val="36078"/>
              </a:srgbClr>
            </a:solidFill>
            <a:ln>
              <a:noFill/>
              <a:extLst>
                <a:ext uri="{C807C97D-BFC1-408E-A445-0C87EB9F89A2}">
                  <ask:lineSketchStyleProps xmlns:ask="http://schemas.microsoft.com/office/drawing/2018/sketchyshapes" xmlns="" sd="1009114612">
                    <a:custGeom>
                      <a:avLst/>
                      <a:gdLst>
                        <a:gd name="connsiteX0" fmla="*/ 0 w 2653048"/>
                        <a:gd name="connsiteY0" fmla="*/ 163405 h 980408"/>
                        <a:gd name="connsiteX1" fmla="*/ 163405 w 2653048"/>
                        <a:gd name="connsiteY1" fmla="*/ 0 h 980408"/>
                        <a:gd name="connsiteX2" fmla="*/ 2489643 w 2653048"/>
                        <a:gd name="connsiteY2" fmla="*/ 0 h 980408"/>
                        <a:gd name="connsiteX3" fmla="*/ 2653048 w 2653048"/>
                        <a:gd name="connsiteY3" fmla="*/ 163405 h 980408"/>
                        <a:gd name="connsiteX4" fmla="*/ 2653048 w 2653048"/>
                        <a:gd name="connsiteY4" fmla="*/ 817003 h 980408"/>
                        <a:gd name="connsiteX5" fmla="*/ 2489643 w 2653048"/>
                        <a:gd name="connsiteY5" fmla="*/ 980408 h 980408"/>
                        <a:gd name="connsiteX6" fmla="*/ 163405 w 2653048"/>
                        <a:gd name="connsiteY6" fmla="*/ 980408 h 980408"/>
                        <a:gd name="connsiteX7" fmla="*/ 0 w 2653048"/>
                        <a:gd name="connsiteY7" fmla="*/ 817003 h 980408"/>
                        <a:gd name="connsiteX8" fmla="*/ 0 w 2653048"/>
                        <a:gd name="connsiteY8" fmla="*/ 163405 h 98040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2653048" h="980408" fill="none" extrusionOk="0">
                          <a:moveTo>
                            <a:pt x="0" y="163405"/>
                          </a:moveTo>
                          <a:cubicBezTo>
                            <a:pt x="-8299" y="87421"/>
                            <a:pt x="70630" y="-1799"/>
                            <a:pt x="163405" y="0"/>
                          </a:cubicBezTo>
                          <a:cubicBezTo>
                            <a:pt x="495279" y="130351"/>
                            <a:pt x="2093292" y="18930"/>
                            <a:pt x="2489643" y="0"/>
                          </a:cubicBezTo>
                          <a:cubicBezTo>
                            <a:pt x="2575806" y="14729"/>
                            <a:pt x="2651089" y="83651"/>
                            <a:pt x="2653048" y="163405"/>
                          </a:cubicBezTo>
                          <a:cubicBezTo>
                            <a:pt x="2708634" y="286375"/>
                            <a:pt x="2638007" y="566733"/>
                            <a:pt x="2653048" y="817003"/>
                          </a:cubicBezTo>
                          <a:cubicBezTo>
                            <a:pt x="2658653" y="918175"/>
                            <a:pt x="2589463" y="969784"/>
                            <a:pt x="2489643" y="980408"/>
                          </a:cubicBezTo>
                          <a:cubicBezTo>
                            <a:pt x="2205300" y="928623"/>
                            <a:pt x="640791" y="1126932"/>
                            <a:pt x="163405" y="980408"/>
                          </a:cubicBezTo>
                          <a:cubicBezTo>
                            <a:pt x="70876" y="965994"/>
                            <a:pt x="-15338" y="911160"/>
                            <a:pt x="0" y="817003"/>
                          </a:cubicBezTo>
                          <a:cubicBezTo>
                            <a:pt x="51328" y="750018"/>
                            <a:pt x="30121" y="440860"/>
                            <a:pt x="0" y="163405"/>
                          </a:cubicBezTo>
                          <a:close/>
                        </a:path>
                        <a:path w="2653048" h="980408" stroke="0" extrusionOk="0">
                          <a:moveTo>
                            <a:pt x="0" y="163405"/>
                          </a:moveTo>
                          <a:cubicBezTo>
                            <a:pt x="1380" y="74230"/>
                            <a:pt x="71801" y="-13474"/>
                            <a:pt x="163405" y="0"/>
                          </a:cubicBezTo>
                          <a:cubicBezTo>
                            <a:pt x="496332" y="-84049"/>
                            <a:pt x="1427710" y="54107"/>
                            <a:pt x="2489643" y="0"/>
                          </a:cubicBezTo>
                          <a:cubicBezTo>
                            <a:pt x="2588373" y="-1886"/>
                            <a:pt x="2660341" y="67637"/>
                            <a:pt x="2653048" y="163405"/>
                          </a:cubicBezTo>
                          <a:cubicBezTo>
                            <a:pt x="2672166" y="248926"/>
                            <a:pt x="2614813" y="724805"/>
                            <a:pt x="2653048" y="817003"/>
                          </a:cubicBezTo>
                          <a:cubicBezTo>
                            <a:pt x="2651412" y="897961"/>
                            <a:pt x="2578724" y="983183"/>
                            <a:pt x="2489643" y="980408"/>
                          </a:cubicBezTo>
                          <a:cubicBezTo>
                            <a:pt x="1638029" y="974860"/>
                            <a:pt x="498371" y="1098262"/>
                            <a:pt x="163405" y="980408"/>
                          </a:cubicBezTo>
                          <a:cubicBezTo>
                            <a:pt x="72489" y="978379"/>
                            <a:pt x="-1569" y="898947"/>
                            <a:pt x="0" y="817003"/>
                          </a:cubicBezTo>
                          <a:cubicBezTo>
                            <a:pt x="9272" y="504891"/>
                            <a:pt x="20642" y="411096"/>
                            <a:pt x="0" y="163405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600" dirty="0">
                  <a:solidFill>
                    <a:srgbClr val="000000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2</a:t>
              </a:r>
              <a:r>
                <a:rPr lang="fr-FR" sz="1600" baseline="30000" dirty="0">
                  <a:solidFill>
                    <a:srgbClr val="000000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ème</a:t>
              </a:r>
              <a:r>
                <a:rPr lang="fr-FR" sz="1600" dirty="0">
                  <a:solidFill>
                    <a:srgbClr val="000000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 crise</a:t>
              </a:r>
            </a:p>
          </p:txBody>
        </p:sp>
      </p:grpSp>
      <p:grpSp>
        <p:nvGrpSpPr>
          <p:cNvPr id="69" name="Groupe 68">
            <a:extLst>
              <a:ext uri="{FF2B5EF4-FFF2-40B4-BE49-F238E27FC236}">
                <a16:creationId xmlns:a16="http://schemas.microsoft.com/office/drawing/2014/main" id="{5CF96B84-38F7-4AAD-B377-35BB74085527}"/>
              </a:ext>
            </a:extLst>
          </p:cNvPr>
          <p:cNvGrpSpPr/>
          <p:nvPr/>
        </p:nvGrpSpPr>
        <p:grpSpPr>
          <a:xfrm>
            <a:off x="5654092" y="4758142"/>
            <a:ext cx="2162176" cy="688512"/>
            <a:chOff x="5705475" y="4800130"/>
            <a:chExt cx="2162176" cy="688512"/>
          </a:xfrm>
        </p:grpSpPr>
        <p:sp>
          <p:nvSpPr>
            <p:cNvPr id="70" name="Rectangle : coins arrondis 69">
              <a:extLst>
                <a:ext uri="{FF2B5EF4-FFF2-40B4-BE49-F238E27FC236}">
                  <a16:creationId xmlns:a16="http://schemas.microsoft.com/office/drawing/2014/main" id="{7FFB82C9-52C5-4982-A8E9-70C99AB5E62A}"/>
                </a:ext>
              </a:extLst>
            </p:cNvPr>
            <p:cNvSpPr/>
            <p:nvPr/>
          </p:nvSpPr>
          <p:spPr>
            <a:xfrm>
              <a:off x="5966665" y="4800130"/>
              <a:ext cx="1900986" cy="688512"/>
            </a:xfrm>
            <a:prstGeom prst="roundRect">
              <a:avLst/>
            </a:prstGeom>
            <a:solidFill>
              <a:srgbClr val="090042">
                <a:alpha val="9020"/>
              </a:srgbClr>
            </a:solidFill>
            <a:ln>
              <a:noFill/>
              <a:extLst>
                <a:ext uri="{C807C97D-BFC1-408E-A445-0C87EB9F89A2}">
                  <ask:lineSketchStyleProps xmlns:ask="http://schemas.microsoft.com/office/drawing/2018/sketchyshapes" xmlns="" sd="1009114612">
                    <a:custGeom>
                      <a:avLst/>
                      <a:gdLst>
                        <a:gd name="connsiteX0" fmla="*/ 0 w 2653048"/>
                        <a:gd name="connsiteY0" fmla="*/ 163405 h 980408"/>
                        <a:gd name="connsiteX1" fmla="*/ 163405 w 2653048"/>
                        <a:gd name="connsiteY1" fmla="*/ 0 h 980408"/>
                        <a:gd name="connsiteX2" fmla="*/ 2489643 w 2653048"/>
                        <a:gd name="connsiteY2" fmla="*/ 0 h 980408"/>
                        <a:gd name="connsiteX3" fmla="*/ 2653048 w 2653048"/>
                        <a:gd name="connsiteY3" fmla="*/ 163405 h 980408"/>
                        <a:gd name="connsiteX4" fmla="*/ 2653048 w 2653048"/>
                        <a:gd name="connsiteY4" fmla="*/ 817003 h 980408"/>
                        <a:gd name="connsiteX5" fmla="*/ 2489643 w 2653048"/>
                        <a:gd name="connsiteY5" fmla="*/ 980408 h 980408"/>
                        <a:gd name="connsiteX6" fmla="*/ 163405 w 2653048"/>
                        <a:gd name="connsiteY6" fmla="*/ 980408 h 980408"/>
                        <a:gd name="connsiteX7" fmla="*/ 0 w 2653048"/>
                        <a:gd name="connsiteY7" fmla="*/ 817003 h 980408"/>
                        <a:gd name="connsiteX8" fmla="*/ 0 w 2653048"/>
                        <a:gd name="connsiteY8" fmla="*/ 163405 h 98040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2653048" h="980408" fill="none" extrusionOk="0">
                          <a:moveTo>
                            <a:pt x="0" y="163405"/>
                          </a:moveTo>
                          <a:cubicBezTo>
                            <a:pt x="-8299" y="87421"/>
                            <a:pt x="70630" y="-1799"/>
                            <a:pt x="163405" y="0"/>
                          </a:cubicBezTo>
                          <a:cubicBezTo>
                            <a:pt x="495279" y="130351"/>
                            <a:pt x="2093292" y="18930"/>
                            <a:pt x="2489643" y="0"/>
                          </a:cubicBezTo>
                          <a:cubicBezTo>
                            <a:pt x="2575806" y="14729"/>
                            <a:pt x="2651089" y="83651"/>
                            <a:pt x="2653048" y="163405"/>
                          </a:cubicBezTo>
                          <a:cubicBezTo>
                            <a:pt x="2708634" y="286375"/>
                            <a:pt x="2638007" y="566733"/>
                            <a:pt x="2653048" y="817003"/>
                          </a:cubicBezTo>
                          <a:cubicBezTo>
                            <a:pt x="2658653" y="918175"/>
                            <a:pt x="2589463" y="969784"/>
                            <a:pt x="2489643" y="980408"/>
                          </a:cubicBezTo>
                          <a:cubicBezTo>
                            <a:pt x="2205300" y="928623"/>
                            <a:pt x="640791" y="1126932"/>
                            <a:pt x="163405" y="980408"/>
                          </a:cubicBezTo>
                          <a:cubicBezTo>
                            <a:pt x="70876" y="965994"/>
                            <a:pt x="-15338" y="911160"/>
                            <a:pt x="0" y="817003"/>
                          </a:cubicBezTo>
                          <a:cubicBezTo>
                            <a:pt x="51328" y="750018"/>
                            <a:pt x="30121" y="440860"/>
                            <a:pt x="0" y="163405"/>
                          </a:cubicBezTo>
                          <a:close/>
                        </a:path>
                        <a:path w="2653048" h="980408" stroke="0" extrusionOk="0">
                          <a:moveTo>
                            <a:pt x="0" y="163405"/>
                          </a:moveTo>
                          <a:cubicBezTo>
                            <a:pt x="1380" y="74230"/>
                            <a:pt x="71801" y="-13474"/>
                            <a:pt x="163405" y="0"/>
                          </a:cubicBezTo>
                          <a:cubicBezTo>
                            <a:pt x="496332" y="-84049"/>
                            <a:pt x="1427710" y="54107"/>
                            <a:pt x="2489643" y="0"/>
                          </a:cubicBezTo>
                          <a:cubicBezTo>
                            <a:pt x="2588373" y="-1886"/>
                            <a:pt x="2660341" y="67637"/>
                            <a:pt x="2653048" y="163405"/>
                          </a:cubicBezTo>
                          <a:cubicBezTo>
                            <a:pt x="2672166" y="248926"/>
                            <a:pt x="2614813" y="724805"/>
                            <a:pt x="2653048" y="817003"/>
                          </a:cubicBezTo>
                          <a:cubicBezTo>
                            <a:pt x="2651412" y="897961"/>
                            <a:pt x="2578724" y="983183"/>
                            <a:pt x="2489643" y="980408"/>
                          </a:cubicBezTo>
                          <a:cubicBezTo>
                            <a:pt x="1638029" y="974860"/>
                            <a:pt x="498371" y="1098262"/>
                            <a:pt x="163405" y="980408"/>
                          </a:cubicBezTo>
                          <a:cubicBezTo>
                            <a:pt x="72489" y="978379"/>
                            <a:pt x="-1569" y="898947"/>
                            <a:pt x="0" y="817003"/>
                          </a:cubicBezTo>
                          <a:cubicBezTo>
                            <a:pt x="9272" y="504891"/>
                            <a:pt x="20642" y="411096"/>
                            <a:pt x="0" y="163405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dirty="0">
                  <a:solidFill>
                    <a:srgbClr val="000000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6 mois d’interdiction temporaire </a:t>
              </a:r>
            </a:p>
          </p:txBody>
        </p:sp>
        <p:cxnSp>
          <p:nvCxnSpPr>
            <p:cNvPr id="71" name="Connecteur droit avec flèche 70">
              <a:extLst>
                <a:ext uri="{FF2B5EF4-FFF2-40B4-BE49-F238E27FC236}">
                  <a16:creationId xmlns:a16="http://schemas.microsoft.com/office/drawing/2014/main" id="{38D52693-8D65-4F97-A7DF-1EF8570356B3}"/>
                </a:ext>
              </a:extLst>
            </p:cNvPr>
            <p:cNvCxnSpPr>
              <a:cxnSpLocks/>
              <a:endCxn id="70" idx="1"/>
            </p:cNvCxnSpPr>
            <p:nvPr/>
          </p:nvCxnSpPr>
          <p:spPr>
            <a:xfrm>
              <a:off x="5705475" y="5132192"/>
              <a:ext cx="261190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2" name="Groupe 71">
            <a:extLst>
              <a:ext uri="{FF2B5EF4-FFF2-40B4-BE49-F238E27FC236}">
                <a16:creationId xmlns:a16="http://schemas.microsoft.com/office/drawing/2014/main" id="{7177A4F3-8E4B-4299-80E2-25A45E963D77}"/>
              </a:ext>
            </a:extLst>
          </p:cNvPr>
          <p:cNvGrpSpPr/>
          <p:nvPr/>
        </p:nvGrpSpPr>
        <p:grpSpPr>
          <a:xfrm>
            <a:off x="5654092" y="5658357"/>
            <a:ext cx="2162176" cy="688512"/>
            <a:chOff x="5705475" y="5707870"/>
            <a:chExt cx="2162176" cy="688512"/>
          </a:xfrm>
        </p:grpSpPr>
        <p:sp>
          <p:nvSpPr>
            <p:cNvPr id="73" name="Rectangle : coins arrondis 72">
              <a:extLst>
                <a:ext uri="{FF2B5EF4-FFF2-40B4-BE49-F238E27FC236}">
                  <a16:creationId xmlns:a16="http://schemas.microsoft.com/office/drawing/2014/main" id="{F8CBAF39-980C-4669-AD47-BB39AEA87D10}"/>
                </a:ext>
              </a:extLst>
            </p:cNvPr>
            <p:cNvSpPr/>
            <p:nvPr/>
          </p:nvSpPr>
          <p:spPr>
            <a:xfrm>
              <a:off x="5966665" y="5707870"/>
              <a:ext cx="1900986" cy="688512"/>
            </a:xfrm>
            <a:prstGeom prst="roundRect">
              <a:avLst/>
            </a:prstGeom>
            <a:solidFill>
              <a:srgbClr val="090042">
                <a:alpha val="9020"/>
              </a:srgbClr>
            </a:solidFill>
            <a:ln>
              <a:noFill/>
              <a:extLst>
                <a:ext uri="{C807C97D-BFC1-408E-A445-0C87EB9F89A2}">
                  <ask:lineSketchStyleProps xmlns:ask="http://schemas.microsoft.com/office/drawing/2018/sketchyshapes" xmlns="" sd="1009114612">
                    <a:custGeom>
                      <a:avLst/>
                      <a:gdLst>
                        <a:gd name="connsiteX0" fmla="*/ 0 w 2653048"/>
                        <a:gd name="connsiteY0" fmla="*/ 163405 h 980408"/>
                        <a:gd name="connsiteX1" fmla="*/ 163405 w 2653048"/>
                        <a:gd name="connsiteY1" fmla="*/ 0 h 980408"/>
                        <a:gd name="connsiteX2" fmla="*/ 2489643 w 2653048"/>
                        <a:gd name="connsiteY2" fmla="*/ 0 h 980408"/>
                        <a:gd name="connsiteX3" fmla="*/ 2653048 w 2653048"/>
                        <a:gd name="connsiteY3" fmla="*/ 163405 h 980408"/>
                        <a:gd name="connsiteX4" fmla="*/ 2653048 w 2653048"/>
                        <a:gd name="connsiteY4" fmla="*/ 817003 h 980408"/>
                        <a:gd name="connsiteX5" fmla="*/ 2489643 w 2653048"/>
                        <a:gd name="connsiteY5" fmla="*/ 980408 h 980408"/>
                        <a:gd name="connsiteX6" fmla="*/ 163405 w 2653048"/>
                        <a:gd name="connsiteY6" fmla="*/ 980408 h 980408"/>
                        <a:gd name="connsiteX7" fmla="*/ 0 w 2653048"/>
                        <a:gd name="connsiteY7" fmla="*/ 817003 h 980408"/>
                        <a:gd name="connsiteX8" fmla="*/ 0 w 2653048"/>
                        <a:gd name="connsiteY8" fmla="*/ 163405 h 98040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2653048" h="980408" fill="none" extrusionOk="0">
                          <a:moveTo>
                            <a:pt x="0" y="163405"/>
                          </a:moveTo>
                          <a:cubicBezTo>
                            <a:pt x="-8299" y="87421"/>
                            <a:pt x="70630" y="-1799"/>
                            <a:pt x="163405" y="0"/>
                          </a:cubicBezTo>
                          <a:cubicBezTo>
                            <a:pt x="495279" y="130351"/>
                            <a:pt x="2093292" y="18930"/>
                            <a:pt x="2489643" y="0"/>
                          </a:cubicBezTo>
                          <a:cubicBezTo>
                            <a:pt x="2575806" y="14729"/>
                            <a:pt x="2651089" y="83651"/>
                            <a:pt x="2653048" y="163405"/>
                          </a:cubicBezTo>
                          <a:cubicBezTo>
                            <a:pt x="2708634" y="286375"/>
                            <a:pt x="2638007" y="566733"/>
                            <a:pt x="2653048" y="817003"/>
                          </a:cubicBezTo>
                          <a:cubicBezTo>
                            <a:pt x="2658653" y="918175"/>
                            <a:pt x="2589463" y="969784"/>
                            <a:pt x="2489643" y="980408"/>
                          </a:cubicBezTo>
                          <a:cubicBezTo>
                            <a:pt x="2205300" y="928623"/>
                            <a:pt x="640791" y="1126932"/>
                            <a:pt x="163405" y="980408"/>
                          </a:cubicBezTo>
                          <a:cubicBezTo>
                            <a:pt x="70876" y="965994"/>
                            <a:pt x="-15338" y="911160"/>
                            <a:pt x="0" y="817003"/>
                          </a:cubicBezTo>
                          <a:cubicBezTo>
                            <a:pt x="51328" y="750018"/>
                            <a:pt x="30121" y="440860"/>
                            <a:pt x="0" y="163405"/>
                          </a:cubicBezTo>
                          <a:close/>
                        </a:path>
                        <a:path w="2653048" h="980408" stroke="0" extrusionOk="0">
                          <a:moveTo>
                            <a:pt x="0" y="163405"/>
                          </a:moveTo>
                          <a:cubicBezTo>
                            <a:pt x="1380" y="74230"/>
                            <a:pt x="71801" y="-13474"/>
                            <a:pt x="163405" y="0"/>
                          </a:cubicBezTo>
                          <a:cubicBezTo>
                            <a:pt x="496332" y="-84049"/>
                            <a:pt x="1427710" y="54107"/>
                            <a:pt x="2489643" y="0"/>
                          </a:cubicBezTo>
                          <a:cubicBezTo>
                            <a:pt x="2588373" y="-1886"/>
                            <a:pt x="2660341" y="67637"/>
                            <a:pt x="2653048" y="163405"/>
                          </a:cubicBezTo>
                          <a:cubicBezTo>
                            <a:pt x="2672166" y="248926"/>
                            <a:pt x="2614813" y="724805"/>
                            <a:pt x="2653048" y="817003"/>
                          </a:cubicBezTo>
                          <a:cubicBezTo>
                            <a:pt x="2651412" y="897961"/>
                            <a:pt x="2578724" y="983183"/>
                            <a:pt x="2489643" y="980408"/>
                          </a:cubicBezTo>
                          <a:cubicBezTo>
                            <a:pt x="1638029" y="974860"/>
                            <a:pt x="498371" y="1098262"/>
                            <a:pt x="163405" y="980408"/>
                          </a:cubicBezTo>
                          <a:cubicBezTo>
                            <a:pt x="72489" y="978379"/>
                            <a:pt x="-1569" y="898947"/>
                            <a:pt x="0" y="817003"/>
                          </a:cubicBezTo>
                          <a:cubicBezTo>
                            <a:pt x="9272" y="504891"/>
                            <a:pt x="20642" y="411096"/>
                            <a:pt x="0" y="163405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dirty="0">
                  <a:solidFill>
                    <a:srgbClr val="000000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1 an d’interdiction temporaire </a:t>
              </a:r>
            </a:p>
          </p:txBody>
        </p:sp>
        <p:cxnSp>
          <p:nvCxnSpPr>
            <p:cNvPr id="74" name="Connecteur droit avec flèche 73">
              <a:extLst>
                <a:ext uri="{FF2B5EF4-FFF2-40B4-BE49-F238E27FC236}">
                  <a16:creationId xmlns:a16="http://schemas.microsoft.com/office/drawing/2014/main" id="{62C36428-D5D8-422D-BE38-D544C408F211}"/>
                </a:ext>
              </a:extLst>
            </p:cNvPr>
            <p:cNvCxnSpPr>
              <a:cxnSpLocks/>
            </p:cNvCxnSpPr>
            <p:nvPr/>
          </p:nvCxnSpPr>
          <p:spPr>
            <a:xfrm>
              <a:off x="5705475" y="6039933"/>
              <a:ext cx="261190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Groupe 74">
            <a:extLst>
              <a:ext uri="{FF2B5EF4-FFF2-40B4-BE49-F238E27FC236}">
                <a16:creationId xmlns:a16="http://schemas.microsoft.com/office/drawing/2014/main" id="{038447BE-AD39-4419-A7A5-DA25CDE56295}"/>
              </a:ext>
            </a:extLst>
          </p:cNvPr>
          <p:cNvGrpSpPr/>
          <p:nvPr/>
        </p:nvGrpSpPr>
        <p:grpSpPr>
          <a:xfrm>
            <a:off x="7816268" y="5107229"/>
            <a:ext cx="2000251" cy="849633"/>
            <a:chOff x="7867651" y="5149217"/>
            <a:chExt cx="2000251" cy="849633"/>
          </a:xfrm>
        </p:grpSpPr>
        <p:sp>
          <p:nvSpPr>
            <p:cNvPr id="76" name="Rectangle : coins arrondis 75">
              <a:extLst>
                <a:ext uri="{FF2B5EF4-FFF2-40B4-BE49-F238E27FC236}">
                  <a16:creationId xmlns:a16="http://schemas.microsoft.com/office/drawing/2014/main" id="{2EBA8169-AB41-482B-A13F-6DD29B41E471}"/>
                </a:ext>
              </a:extLst>
            </p:cNvPr>
            <p:cNvSpPr/>
            <p:nvPr/>
          </p:nvSpPr>
          <p:spPr>
            <a:xfrm>
              <a:off x="8128841" y="5243540"/>
              <a:ext cx="1739061" cy="688512"/>
            </a:xfrm>
            <a:prstGeom prst="roundRect">
              <a:avLst/>
            </a:prstGeom>
            <a:solidFill>
              <a:srgbClr val="090042">
                <a:alpha val="9020"/>
              </a:srgbClr>
            </a:solidFill>
            <a:ln>
              <a:noFill/>
              <a:extLst>
                <a:ext uri="{C807C97D-BFC1-408E-A445-0C87EB9F89A2}">
                  <ask:lineSketchStyleProps xmlns:ask="http://schemas.microsoft.com/office/drawing/2018/sketchyshapes" xmlns="" sd="1009114612">
                    <a:custGeom>
                      <a:avLst/>
                      <a:gdLst>
                        <a:gd name="connsiteX0" fmla="*/ 0 w 2653048"/>
                        <a:gd name="connsiteY0" fmla="*/ 163405 h 980408"/>
                        <a:gd name="connsiteX1" fmla="*/ 163405 w 2653048"/>
                        <a:gd name="connsiteY1" fmla="*/ 0 h 980408"/>
                        <a:gd name="connsiteX2" fmla="*/ 2489643 w 2653048"/>
                        <a:gd name="connsiteY2" fmla="*/ 0 h 980408"/>
                        <a:gd name="connsiteX3" fmla="*/ 2653048 w 2653048"/>
                        <a:gd name="connsiteY3" fmla="*/ 163405 h 980408"/>
                        <a:gd name="connsiteX4" fmla="*/ 2653048 w 2653048"/>
                        <a:gd name="connsiteY4" fmla="*/ 817003 h 980408"/>
                        <a:gd name="connsiteX5" fmla="*/ 2489643 w 2653048"/>
                        <a:gd name="connsiteY5" fmla="*/ 980408 h 980408"/>
                        <a:gd name="connsiteX6" fmla="*/ 163405 w 2653048"/>
                        <a:gd name="connsiteY6" fmla="*/ 980408 h 980408"/>
                        <a:gd name="connsiteX7" fmla="*/ 0 w 2653048"/>
                        <a:gd name="connsiteY7" fmla="*/ 817003 h 980408"/>
                        <a:gd name="connsiteX8" fmla="*/ 0 w 2653048"/>
                        <a:gd name="connsiteY8" fmla="*/ 163405 h 98040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2653048" h="980408" fill="none" extrusionOk="0">
                          <a:moveTo>
                            <a:pt x="0" y="163405"/>
                          </a:moveTo>
                          <a:cubicBezTo>
                            <a:pt x="-8299" y="87421"/>
                            <a:pt x="70630" y="-1799"/>
                            <a:pt x="163405" y="0"/>
                          </a:cubicBezTo>
                          <a:cubicBezTo>
                            <a:pt x="495279" y="130351"/>
                            <a:pt x="2093292" y="18930"/>
                            <a:pt x="2489643" y="0"/>
                          </a:cubicBezTo>
                          <a:cubicBezTo>
                            <a:pt x="2575806" y="14729"/>
                            <a:pt x="2651089" y="83651"/>
                            <a:pt x="2653048" y="163405"/>
                          </a:cubicBezTo>
                          <a:cubicBezTo>
                            <a:pt x="2708634" y="286375"/>
                            <a:pt x="2638007" y="566733"/>
                            <a:pt x="2653048" y="817003"/>
                          </a:cubicBezTo>
                          <a:cubicBezTo>
                            <a:pt x="2658653" y="918175"/>
                            <a:pt x="2589463" y="969784"/>
                            <a:pt x="2489643" y="980408"/>
                          </a:cubicBezTo>
                          <a:cubicBezTo>
                            <a:pt x="2205300" y="928623"/>
                            <a:pt x="640791" y="1126932"/>
                            <a:pt x="163405" y="980408"/>
                          </a:cubicBezTo>
                          <a:cubicBezTo>
                            <a:pt x="70876" y="965994"/>
                            <a:pt x="-15338" y="911160"/>
                            <a:pt x="0" y="817003"/>
                          </a:cubicBezTo>
                          <a:cubicBezTo>
                            <a:pt x="51328" y="750018"/>
                            <a:pt x="30121" y="440860"/>
                            <a:pt x="0" y="163405"/>
                          </a:cubicBezTo>
                          <a:close/>
                        </a:path>
                        <a:path w="2653048" h="980408" stroke="0" extrusionOk="0">
                          <a:moveTo>
                            <a:pt x="0" y="163405"/>
                          </a:moveTo>
                          <a:cubicBezTo>
                            <a:pt x="1380" y="74230"/>
                            <a:pt x="71801" y="-13474"/>
                            <a:pt x="163405" y="0"/>
                          </a:cubicBezTo>
                          <a:cubicBezTo>
                            <a:pt x="496332" y="-84049"/>
                            <a:pt x="1427710" y="54107"/>
                            <a:pt x="2489643" y="0"/>
                          </a:cubicBezTo>
                          <a:cubicBezTo>
                            <a:pt x="2588373" y="-1886"/>
                            <a:pt x="2660341" y="67637"/>
                            <a:pt x="2653048" y="163405"/>
                          </a:cubicBezTo>
                          <a:cubicBezTo>
                            <a:pt x="2672166" y="248926"/>
                            <a:pt x="2614813" y="724805"/>
                            <a:pt x="2653048" y="817003"/>
                          </a:cubicBezTo>
                          <a:cubicBezTo>
                            <a:pt x="2651412" y="897961"/>
                            <a:pt x="2578724" y="983183"/>
                            <a:pt x="2489643" y="980408"/>
                          </a:cubicBezTo>
                          <a:cubicBezTo>
                            <a:pt x="1638029" y="974860"/>
                            <a:pt x="498371" y="1098262"/>
                            <a:pt x="163405" y="980408"/>
                          </a:cubicBezTo>
                          <a:cubicBezTo>
                            <a:pt x="72489" y="978379"/>
                            <a:pt x="-1569" y="898947"/>
                            <a:pt x="0" y="817003"/>
                          </a:cubicBezTo>
                          <a:cubicBezTo>
                            <a:pt x="9272" y="504891"/>
                            <a:pt x="20642" y="411096"/>
                            <a:pt x="0" y="163405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dirty="0">
                  <a:solidFill>
                    <a:srgbClr val="000000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5 ans d’autorisation temporaire </a:t>
              </a:r>
            </a:p>
          </p:txBody>
        </p:sp>
        <p:cxnSp>
          <p:nvCxnSpPr>
            <p:cNvPr id="77" name="Connecteur droit avec flèche 76">
              <a:extLst>
                <a:ext uri="{FF2B5EF4-FFF2-40B4-BE49-F238E27FC236}">
                  <a16:creationId xmlns:a16="http://schemas.microsoft.com/office/drawing/2014/main" id="{82912476-22A8-4A97-9FDF-8F845323DFE5}"/>
                </a:ext>
              </a:extLst>
            </p:cNvPr>
            <p:cNvCxnSpPr>
              <a:cxnSpLocks/>
            </p:cNvCxnSpPr>
            <p:nvPr/>
          </p:nvCxnSpPr>
          <p:spPr>
            <a:xfrm>
              <a:off x="7867651" y="5149217"/>
              <a:ext cx="261190" cy="132423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Connecteur droit avec flèche 77">
              <a:extLst>
                <a:ext uri="{FF2B5EF4-FFF2-40B4-BE49-F238E27FC236}">
                  <a16:creationId xmlns:a16="http://schemas.microsoft.com/office/drawing/2014/main" id="{542762B6-E53F-43A5-B320-FCE971A0AB2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67651" y="5866427"/>
              <a:ext cx="261190" cy="132423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9" name="Groupe 78">
            <a:extLst>
              <a:ext uri="{FF2B5EF4-FFF2-40B4-BE49-F238E27FC236}">
                <a16:creationId xmlns:a16="http://schemas.microsoft.com/office/drawing/2014/main" id="{D3D8830A-0500-424C-97AC-BD732D2FE866}"/>
              </a:ext>
            </a:extLst>
          </p:cNvPr>
          <p:cNvGrpSpPr/>
          <p:nvPr/>
        </p:nvGrpSpPr>
        <p:grpSpPr>
          <a:xfrm>
            <a:off x="9816519" y="5201552"/>
            <a:ext cx="2000251" cy="688512"/>
            <a:chOff x="9867902" y="5243540"/>
            <a:chExt cx="2000251" cy="688512"/>
          </a:xfrm>
        </p:grpSpPr>
        <p:sp>
          <p:nvSpPr>
            <p:cNvPr id="80" name="Rectangle : coins arrondis 79">
              <a:extLst>
                <a:ext uri="{FF2B5EF4-FFF2-40B4-BE49-F238E27FC236}">
                  <a16:creationId xmlns:a16="http://schemas.microsoft.com/office/drawing/2014/main" id="{D2D0206F-9377-4A61-8BE4-3B5918450913}"/>
                </a:ext>
              </a:extLst>
            </p:cNvPr>
            <p:cNvSpPr/>
            <p:nvPr/>
          </p:nvSpPr>
          <p:spPr>
            <a:xfrm>
              <a:off x="10129092" y="5243540"/>
              <a:ext cx="1739061" cy="688512"/>
            </a:xfrm>
            <a:prstGeom prst="roundRect">
              <a:avLst/>
            </a:prstGeom>
            <a:solidFill>
              <a:srgbClr val="090042">
                <a:alpha val="9020"/>
              </a:srgbClr>
            </a:solidFill>
            <a:ln>
              <a:noFill/>
              <a:extLst>
                <a:ext uri="{C807C97D-BFC1-408E-A445-0C87EB9F89A2}">
                  <ask:lineSketchStyleProps xmlns:ask="http://schemas.microsoft.com/office/drawing/2018/sketchyshapes" xmlns="" sd="1009114612">
                    <a:custGeom>
                      <a:avLst/>
                      <a:gdLst>
                        <a:gd name="connsiteX0" fmla="*/ 0 w 2653048"/>
                        <a:gd name="connsiteY0" fmla="*/ 163405 h 980408"/>
                        <a:gd name="connsiteX1" fmla="*/ 163405 w 2653048"/>
                        <a:gd name="connsiteY1" fmla="*/ 0 h 980408"/>
                        <a:gd name="connsiteX2" fmla="*/ 2489643 w 2653048"/>
                        <a:gd name="connsiteY2" fmla="*/ 0 h 980408"/>
                        <a:gd name="connsiteX3" fmla="*/ 2653048 w 2653048"/>
                        <a:gd name="connsiteY3" fmla="*/ 163405 h 980408"/>
                        <a:gd name="connsiteX4" fmla="*/ 2653048 w 2653048"/>
                        <a:gd name="connsiteY4" fmla="*/ 817003 h 980408"/>
                        <a:gd name="connsiteX5" fmla="*/ 2489643 w 2653048"/>
                        <a:gd name="connsiteY5" fmla="*/ 980408 h 980408"/>
                        <a:gd name="connsiteX6" fmla="*/ 163405 w 2653048"/>
                        <a:gd name="connsiteY6" fmla="*/ 980408 h 980408"/>
                        <a:gd name="connsiteX7" fmla="*/ 0 w 2653048"/>
                        <a:gd name="connsiteY7" fmla="*/ 817003 h 980408"/>
                        <a:gd name="connsiteX8" fmla="*/ 0 w 2653048"/>
                        <a:gd name="connsiteY8" fmla="*/ 163405 h 98040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2653048" h="980408" fill="none" extrusionOk="0">
                          <a:moveTo>
                            <a:pt x="0" y="163405"/>
                          </a:moveTo>
                          <a:cubicBezTo>
                            <a:pt x="-8299" y="87421"/>
                            <a:pt x="70630" y="-1799"/>
                            <a:pt x="163405" y="0"/>
                          </a:cubicBezTo>
                          <a:cubicBezTo>
                            <a:pt x="495279" y="130351"/>
                            <a:pt x="2093292" y="18930"/>
                            <a:pt x="2489643" y="0"/>
                          </a:cubicBezTo>
                          <a:cubicBezTo>
                            <a:pt x="2575806" y="14729"/>
                            <a:pt x="2651089" y="83651"/>
                            <a:pt x="2653048" y="163405"/>
                          </a:cubicBezTo>
                          <a:cubicBezTo>
                            <a:pt x="2708634" y="286375"/>
                            <a:pt x="2638007" y="566733"/>
                            <a:pt x="2653048" y="817003"/>
                          </a:cubicBezTo>
                          <a:cubicBezTo>
                            <a:pt x="2658653" y="918175"/>
                            <a:pt x="2589463" y="969784"/>
                            <a:pt x="2489643" y="980408"/>
                          </a:cubicBezTo>
                          <a:cubicBezTo>
                            <a:pt x="2205300" y="928623"/>
                            <a:pt x="640791" y="1126932"/>
                            <a:pt x="163405" y="980408"/>
                          </a:cubicBezTo>
                          <a:cubicBezTo>
                            <a:pt x="70876" y="965994"/>
                            <a:pt x="-15338" y="911160"/>
                            <a:pt x="0" y="817003"/>
                          </a:cubicBezTo>
                          <a:cubicBezTo>
                            <a:pt x="51328" y="750018"/>
                            <a:pt x="30121" y="440860"/>
                            <a:pt x="0" y="163405"/>
                          </a:cubicBezTo>
                          <a:close/>
                        </a:path>
                        <a:path w="2653048" h="980408" stroke="0" extrusionOk="0">
                          <a:moveTo>
                            <a:pt x="0" y="163405"/>
                          </a:moveTo>
                          <a:cubicBezTo>
                            <a:pt x="1380" y="74230"/>
                            <a:pt x="71801" y="-13474"/>
                            <a:pt x="163405" y="0"/>
                          </a:cubicBezTo>
                          <a:cubicBezTo>
                            <a:pt x="496332" y="-84049"/>
                            <a:pt x="1427710" y="54107"/>
                            <a:pt x="2489643" y="0"/>
                          </a:cubicBezTo>
                          <a:cubicBezTo>
                            <a:pt x="2588373" y="-1886"/>
                            <a:pt x="2660341" y="67637"/>
                            <a:pt x="2653048" y="163405"/>
                          </a:cubicBezTo>
                          <a:cubicBezTo>
                            <a:pt x="2672166" y="248926"/>
                            <a:pt x="2614813" y="724805"/>
                            <a:pt x="2653048" y="817003"/>
                          </a:cubicBezTo>
                          <a:cubicBezTo>
                            <a:pt x="2651412" y="897961"/>
                            <a:pt x="2578724" y="983183"/>
                            <a:pt x="2489643" y="980408"/>
                          </a:cubicBezTo>
                          <a:cubicBezTo>
                            <a:pt x="1638029" y="974860"/>
                            <a:pt x="498371" y="1098262"/>
                            <a:pt x="163405" y="980408"/>
                          </a:cubicBezTo>
                          <a:cubicBezTo>
                            <a:pt x="72489" y="978379"/>
                            <a:pt x="-1569" y="898947"/>
                            <a:pt x="0" y="817003"/>
                          </a:cubicBezTo>
                          <a:cubicBezTo>
                            <a:pt x="9272" y="504891"/>
                            <a:pt x="20642" y="411096"/>
                            <a:pt x="0" y="163405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dirty="0">
                  <a:solidFill>
                    <a:srgbClr val="000000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Autorisation définitive </a:t>
              </a:r>
            </a:p>
          </p:txBody>
        </p:sp>
        <p:cxnSp>
          <p:nvCxnSpPr>
            <p:cNvPr id="81" name="Connecteur droit avec flèche 80">
              <a:extLst>
                <a:ext uri="{FF2B5EF4-FFF2-40B4-BE49-F238E27FC236}">
                  <a16:creationId xmlns:a16="http://schemas.microsoft.com/office/drawing/2014/main" id="{5A3C77F2-ABDA-45C1-92CD-CB8238F5A4AC}"/>
                </a:ext>
              </a:extLst>
            </p:cNvPr>
            <p:cNvCxnSpPr>
              <a:cxnSpLocks/>
            </p:cNvCxnSpPr>
            <p:nvPr/>
          </p:nvCxnSpPr>
          <p:spPr>
            <a:xfrm>
              <a:off x="9867902" y="5587796"/>
              <a:ext cx="261190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2" name="ZoneTexte 81">
            <a:extLst>
              <a:ext uri="{FF2B5EF4-FFF2-40B4-BE49-F238E27FC236}">
                <a16:creationId xmlns:a16="http://schemas.microsoft.com/office/drawing/2014/main" id="{CA99AE6E-4801-4810-BDE0-8B7C90DEDBC8}"/>
              </a:ext>
            </a:extLst>
          </p:cNvPr>
          <p:cNvSpPr txBox="1"/>
          <p:nvPr/>
        </p:nvSpPr>
        <p:spPr>
          <a:xfrm>
            <a:off x="1105255" y="6541589"/>
            <a:ext cx="112240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aseline="30000" dirty="0">
                <a:solidFill>
                  <a:schemeClr val="bg2">
                    <a:lumMod val="50000"/>
                  </a:schemeClr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1 </a:t>
            </a:r>
            <a:r>
              <a:rPr lang="fr-FR" sz="1400" dirty="0" err="1">
                <a:solidFill>
                  <a:schemeClr val="bg2">
                    <a:lumMod val="50000"/>
                  </a:schemeClr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Lings</a:t>
            </a:r>
            <a:r>
              <a:rPr lang="fr-FR" sz="1400" dirty="0">
                <a:solidFill>
                  <a:schemeClr val="bg2">
                    <a:lumMod val="50000"/>
                  </a:schemeClr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, 2001, </a:t>
            </a:r>
            <a:r>
              <a:rPr lang="fr-FR" sz="1400" baseline="30000" dirty="0">
                <a:solidFill>
                  <a:schemeClr val="bg2">
                    <a:lumMod val="50000"/>
                  </a:schemeClr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2 </a:t>
            </a:r>
            <a:r>
              <a:rPr lang="fr-FR" sz="1400" dirty="0" err="1">
                <a:solidFill>
                  <a:schemeClr val="bg2">
                    <a:lumMod val="50000"/>
                  </a:schemeClr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Hovinga</a:t>
            </a:r>
            <a:r>
              <a:rPr lang="fr-FR" sz="1400" dirty="0">
                <a:solidFill>
                  <a:schemeClr val="bg2">
                    <a:lumMod val="50000"/>
                  </a:schemeClr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 et al., 2008, </a:t>
            </a:r>
            <a:r>
              <a:rPr lang="fr-FR" sz="1400" baseline="30000" dirty="0">
                <a:solidFill>
                  <a:schemeClr val="bg2">
                    <a:lumMod val="50000"/>
                  </a:schemeClr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3</a:t>
            </a:r>
            <a:r>
              <a:rPr lang="fr-FR" sz="1400" dirty="0">
                <a:solidFill>
                  <a:schemeClr val="bg2">
                    <a:lumMod val="50000"/>
                  </a:schemeClr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 </a:t>
            </a:r>
            <a:r>
              <a:rPr lang="fr-FR" sz="1400" dirty="0" err="1">
                <a:solidFill>
                  <a:schemeClr val="bg2">
                    <a:lumMod val="50000"/>
                  </a:schemeClr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Kwon</a:t>
            </a:r>
            <a:r>
              <a:rPr lang="fr-FR" sz="1400" dirty="0">
                <a:solidFill>
                  <a:schemeClr val="bg2">
                    <a:lumMod val="50000"/>
                  </a:schemeClr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, 2011, </a:t>
            </a:r>
            <a:r>
              <a:rPr lang="fr-FR" sz="1400" baseline="30000" dirty="0">
                <a:solidFill>
                  <a:schemeClr val="bg2">
                    <a:lumMod val="50000"/>
                  </a:schemeClr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4</a:t>
            </a:r>
            <a:r>
              <a:rPr lang="fr-FR" sz="1400" dirty="0">
                <a:solidFill>
                  <a:schemeClr val="bg2">
                    <a:lumMod val="50000"/>
                  </a:schemeClr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 Sheth et al. 2004, </a:t>
            </a:r>
            <a:r>
              <a:rPr lang="fr-FR" sz="1400" baseline="30000" dirty="0">
                <a:solidFill>
                  <a:schemeClr val="bg2">
                    <a:lumMod val="50000"/>
                  </a:schemeClr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5</a:t>
            </a:r>
            <a:r>
              <a:rPr lang="fr-FR" sz="1400" dirty="0">
                <a:solidFill>
                  <a:schemeClr val="bg2">
                    <a:lumMod val="50000"/>
                  </a:schemeClr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 Berg et al., 2000,</a:t>
            </a:r>
            <a:r>
              <a:rPr lang="fr-FR" sz="1400" baseline="30000" dirty="0">
                <a:solidFill>
                  <a:schemeClr val="bg2">
                    <a:lumMod val="50000"/>
                  </a:schemeClr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 6</a:t>
            </a:r>
            <a:r>
              <a:rPr lang="fr-FR" sz="1400" dirty="0">
                <a:solidFill>
                  <a:schemeClr val="bg2">
                    <a:lumMod val="50000"/>
                  </a:schemeClr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 Krauss et al., 1999  </a:t>
            </a:r>
          </a:p>
        </p:txBody>
      </p:sp>
    </p:spTree>
    <p:extLst>
      <p:ext uri="{BB962C8B-B14F-4D97-AF65-F5344CB8AC3E}">
        <p14:creationId xmlns:p14="http://schemas.microsoft.com/office/powerpoint/2010/main" val="165478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902202D-E24D-42E7-A088-3F6086CBB8D9}"/>
              </a:ext>
            </a:extLst>
          </p:cNvPr>
          <p:cNvSpPr/>
          <p:nvPr/>
        </p:nvSpPr>
        <p:spPr>
          <a:xfrm>
            <a:off x="-74645" y="0"/>
            <a:ext cx="12344400" cy="1080000"/>
          </a:xfrm>
          <a:prstGeom prst="rect">
            <a:avLst/>
          </a:prstGeom>
          <a:solidFill>
            <a:srgbClr val="09004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/>
            <a:r>
              <a:rPr lang="fr-FR" sz="24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Contexte théorique : focus sur l’attention  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E6B7E14A-6052-48EC-8FD0-51AF993A8DD7}"/>
              </a:ext>
            </a:extLst>
          </p:cNvPr>
          <p:cNvSpPr/>
          <p:nvPr/>
        </p:nvSpPr>
        <p:spPr>
          <a:xfrm>
            <a:off x="464814" y="1483849"/>
            <a:ext cx="1739348" cy="881871"/>
          </a:xfrm>
          <a:custGeom>
            <a:avLst/>
            <a:gdLst>
              <a:gd name="connsiteX0" fmla="*/ 0 w 1739348"/>
              <a:gd name="connsiteY0" fmla="*/ 146981 h 881871"/>
              <a:gd name="connsiteX1" fmla="*/ 146981 w 1739348"/>
              <a:gd name="connsiteY1" fmla="*/ 0 h 881871"/>
              <a:gd name="connsiteX2" fmla="*/ 657684 w 1739348"/>
              <a:gd name="connsiteY2" fmla="*/ 0 h 881871"/>
              <a:gd name="connsiteX3" fmla="*/ 1168387 w 1739348"/>
              <a:gd name="connsiteY3" fmla="*/ 0 h 881871"/>
              <a:gd name="connsiteX4" fmla="*/ 1592367 w 1739348"/>
              <a:gd name="connsiteY4" fmla="*/ 0 h 881871"/>
              <a:gd name="connsiteX5" fmla="*/ 1739348 w 1739348"/>
              <a:gd name="connsiteY5" fmla="*/ 146981 h 881871"/>
              <a:gd name="connsiteX6" fmla="*/ 1739348 w 1739348"/>
              <a:gd name="connsiteY6" fmla="*/ 734890 h 881871"/>
              <a:gd name="connsiteX7" fmla="*/ 1592367 w 1739348"/>
              <a:gd name="connsiteY7" fmla="*/ 881871 h 881871"/>
              <a:gd name="connsiteX8" fmla="*/ 1153933 w 1739348"/>
              <a:gd name="connsiteY8" fmla="*/ 881871 h 881871"/>
              <a:gd name="connsiteX9" fmla="*/ 715499 w 1739348"/>
              <a:gd name="connsiteY9" fmla="*/ 881871 h 881871"/>
              <a:gd name="connsiteX10" fmla="*/ 146981 w 1739348"/>
              <a:gd name="connsiteY10" fmla="*/ 881871 h 881871"/>
              <a:gd name="connsiteX11" fmla="*/ 0 w 1739348"/>
              <a:gd name="connsiteY11" fmla="*/ 734890 h 881871"/>
              <a:gd name="connsiteX12" fmla="*/ 0 w 1739348"/>
              <a:gd name="connsiteY12" fmla="*/ 146981 h 8818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739348" h="881871" fill="none" extrusionOk="0">
                <a:moveTo>
                  <a:pt x="0" y="146981"/>
                </a:moveTo>
                <a:cubicBezTo>
                  <a:pt x="14075" y="60696"/>
                  <a:pt x="70973" y="-1236"/>
                  <a:pt x="146981" y="0"/>
                </a:cubicBezTo>
                <a:cubicBezTo>
                  <a:pt x="278206" y="22287"/>
                  <a:pt x="514095" y="-20328"/>
                  <a:pt x="657684" y="0"/>
                </a:cubicBezTo>
                <a:cubicBezTo>
                  <a:pt x="801273" y="20328"/>
                  <a:pt x="1047056" y="31"/>
                  <a:pt x="1168387" y="0"/>
                </a:cubicBezTo>
                <a:cubicBezTo>
                  <a:pt x="1289718" y="-31"/>
                  <a:pt x="1460115" y="-1676"/>
                  <a:pt x="1592367" y="0"/>
                </a:cubicBezTo>
                <a:cubicBezTo>
                  <a:pt x="1662824" y="-5100"/>
                  <a:pt x="1751341" y="70905"/>
                  <a:pt x="1739348" y="146981"/>
                </a:cubicBezTo>
                <a:cubicBezTo>
                  <a:pt x="1738903" y="284861"/>
                  <a:pt x="1734609" y="449136"/>
                  <a:pt x="1739348" y="734890"/>
                </a:cubicBezTo>
                <a:cubicBezTo>
                  <a:pt x="1729320" y="821973"/>
                  <a:pt x="1681451" y="879547"/>
                  <a:pt x="1592367" y="881871"/>
                </a:cubicBezTo>
                <a:cubicBezTo>
                  <a:pt x="1465024" y="875019"/>
                  <a:pt x="1351539" y="877383"/>
                  <a:pt x="1153933" y="881871"/>
                </a:cubicBezTo>
                <a:cubicBezTo>
                  <a:pt x="956327" y="886359"/>
                  <a:pt x="927585" y="893586"/>
                  <a:pt x="715499" y="881871"/>
                </a:cubicBezTo>
                <a:cubicBezTo>
                  <a:pt x="503413" y="870156"/>
                  <a:pt x="282989" y="905597"/>
                  <a:pt x="146981" y="881871"/>
                </a:cubicBezTo>
                <a:cubicBezTo>
                  <a:pt x="68529" y="867926"/>
                  <a:pt x="-13687" y="811548"/>
                  <a:pt x="0" y="734890"/>
                </a:cubicBezTo>
                <a:cubicBezTo>
                  <a:pt x="-24172" y="463967"/>
                  <a:pt x="2632" y="290384"/>
                  <a:pt x="0" y="146981"/>
                </a:cubicBezTo>
                <a:close/>
              </a:path>
              <a:path w="1739348" h="881871" stroke="0" extrusionOk="0">
                <a:moveTo>
                  <a:pt x="0" y="146981"/>
                </a:moveTo>
                <a:cubicBezTo>
                  <a:pt x="-267" y="72959"/>
                  <a:pt x="59080" y="14392"/>
                  <a:pt x="146981" y="0"/>
                </a:cubicBezTo>
                <a:cubicBezTo>
                  <a:pt x="317911" y="6968"/>
                  <a:pt x="426115" y="-1121"/>
                  <a:pt x="599869" y="0"/>
                </a:cubicBezTo>
                <a:cubicBezTo>
                  <a:pt x="773623" y="1121"/>
                  <a:pt x="944214" y="-6349"/>
                  <a:pt x="1067210" y="0"/>
                </a:cubicBezTo>
                <a:cubicBezTo>
                  <a:pt x="1190206" y="6349"/>
                  <a:pt x="1486570" y="-5436"/>
                  <a:pt x="1592367" y="0"/>
                </a:cubicBezTo>
                <a:cubicBezTo>
                  <a:pt x="1666325" y="-18735"/>
                  <a:pt x="1719309" y="68677"/>
                  <a:pt x="1739348" y="146981"/>
                </a:cubicBezTo>
                <a:cubicBezTo>
                  <a:pt x="1732501" y="275093"/>
                  <a:pt x="1754503" y="537122"/>
                  <a:pt x="1739348" y="734890"/>
                </a:cubicBezTo>
                <a:cubicBezTo>
                  <a:pt x="1748106" y="816237"/>
                  <a:pt x="1676372" y="875285"/>
                  <a:pt x="1592367" y="881871"/>
                </a:cubicBezTo>
                <a:cubicBezTo>
                  <a:pt x="1450389" y="885598"/>
                  <a:pt x="1256498" y="886748"/>
                  <a:pt x="1110572" y="881871"/>
                </a:cubicBezTo>
                <a:cubicBezTo>
                  <a:pt x="964646" y="876994"/>
                  <a:pt x="828525" y="871970"/>
                  <a:pt x="672138" y="881871"/>
                </a:cubicBezTo>
                <a:cubicBezTo>
                  <a:pt x="515751" y="891772"/>
                  <a:pt x="360109" y="859343"/>
                  <a:pt x="146981" y="881871"/>
                </a:cubicBezTo>
                <a:cubicBezTo>
                  <a:pt x="66844" y="883907"/>
                  <a:pt x="7382" y="834868"/>
                  <a:pt x="0" y="734890"/>
                </a:cubicBezTo>
                <a:cubicBezTo>
                  <a:pt x="-25133" y="557539"/>
                  <a:pt x="6860" y="390882"/>
                  <a:pt x="0" y="146981"/>
                </a:cubicBezTo>
                <a:close/>
              </a:path>
            </a:pathLst>
          </a:custGeom>
          <a:solidFill>
            <a:srgbClr val="CFCC9C">
              <a:alpha val="21961"/>
            </a:srgbClr>
          </a:solidFill>
          <a:ln>
            <a:solidFill>
              <a:srgbClr val="E8E7D0"/>
            </a:solidFill>
            <a:extLst>
              <a:ext uri="{C807C97D-BFC1-408E-A445-0C87EB9F89A2}">
                <ask:lineSketchStyleProps xmlns:ask="http://schemas.microsoft.com/office/drawing/2018/sketchyshapes" xmlns="" sd="3125344535">
                  <a:prstGeom prst="round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Troubles attentionnels </a:t>
            </a:r>
            <a:r>
              <a:rPr lang="fr-FR" dirty="0">
                <a:solidFill>
                  <a:schemeClr val="tx1"/>
                </a:solidFill>
              </a:rPr>
              <a:t> </a:t>
            </a: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EE71E130-C027-415B-8E4C-6097ED909AB0}"/>
              </a:ext>
            </a:extLst>
          </p:cNvPr>
          <p:cNvGrpSpPr/>
          <p:nvPr/>
        </p:nvGrpSpPr>
        <p:grpSpPr>
          <a:xfrm>
            <a:off x="2204162" y="1285582"/>
            <a:ext cx="8987299" cy="1079998"/>
            <a:chOff x="2204162" y="1285722"/>
            <a:chExt cx="8987299" cy="1079998"/>
          </a:xfrm>
        </p:grpSpPr>
        <p:cxnSp>
          <p:nvCxnSpPr>
            <p:cNvPr id="6" name="Connecteur droit avec flèche 5">
              <a:extLst>
                <a:ext uri="{FF2B5EF4-FFF2-40B4-BE49-F238E27FC236}">
                  <a16:creationId xmlns:a16="http://schemas.microsoft.com/office/drawing/2014/main" id="{8C532D77-BE75-40BC-BAF2-AF45B795CBA8}"/>
                </a:ext>
              </a:extLst>
            </p:cNvPr>
            <p:cNvCxnSpPr>
              <a:cxnSpLocks/>
              <a:stCxn id="9" idx="3"/>
            </p:cNvCxnSpPr>
            <p:nvPr/>
          </p:nvCxnSpPr>
          <p:spPr>
            <a:xfrm flipV="1">
              <a:off x="2204162" y="1924784"/>
              <a:ext cx="539038" cy="1"/>
            </a:xfrm>
            <a:prstGeom prst="straightConnector1">
              <a:avLst/>
            </a:prstGeom>
            <a:ln>
              <a:solidFill>
                <a:srgbClr val="090042"/>
              </a:solidFill>
              <a:prstDash val="solid"/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Rectangle : coins arrondis 18">
              <a:extLst>
                <a:ext uri="{FF2B5EF4-FFF2-40B4-BE49-F238E27FC236}">
                  <a16:creationId xmlns:a16="http://schemas.microsoft.com/office/drawing/2014/main" id="{2B4E087C-4E5A-42EB-B2E5-D4B18F92BB72}"/>
                </a:ext>
              </a:extLst>
            </p:cNvPr>
            <p:cNvSpPr/>
            <p:nvPr/>
          </p:nvSpPr>
          <p:spPr>
            <a:xfrm>
              <a:off x="2760753" y="1285722"/>
              <a:ext cx="8430708" cy="1079998"/>
            </a:xfrm>
            <a:custGeom>
              <a:avLst/>
              <a:gdLst>
                <a:gd name="connsiteX0" fmla="*/ 0 w 8430708"/>
                <a:gd name="connsiteY0" fmla="*/ 180003 h 1079998"/>
                <a:gd name="connsiteX1" fmla="*/ 180003 w 8430708"/>
                <a:gd name="connsiteY1" fmla="*/ 0 h 1079998"/>
                <a:gd name="connsiteX2" fmla="*/ 771854 w 8430708"/>
                <a:gd name="connsiteY2" fmla="*/ 0 h 1079998"/>
                <a:gd name="connsiteX3" fmla="*/ 1363706 w 8430708"/>
                <a:gd name="connsiteY3" fmla="*/ 0 h 1079998"/>
                <a:gd name="connsiteX4" fmla="*/ 1874850 w 8430708"/>
                <a:gd name="connsiteY4" fmla="*/ 0 h 1079998"/>
                <a:gd name="connsiteX5" fmla="*/ 2385995 w 8430708"/>
                <a:gd name="connsiteY5" fmla="*/ 0 h 1079998"/>
                <a:gd name="connsiteX6" fmla="*/ 2897139 w 8430708"/>
                <a:gd name="connsiteY6" fmla="*/ 0 h 1079998"/>
                <a:gd name="connsiteX7" fmla="*/ 3650405 w 8430708"/>
                <a:gd name="connsiteY7" fmla="*/ 0 h 1079998"/>
                <a:gd name="connsiteX8" fmla="*/ 4484377 w 8430708"/>
                <a:gd name="connsiteY8" fmla="*/ 0 h 1079998"/>
                <a:gd name="connsiteX9" fmla="*/ 4914815 w 8430708"/>
                <a:gd name="connsiteY9" fmla="*/ 0 h 1079998"/>
                <a:gd name="connsiteX10" fmla="*/ 5668080 w 8430708"/>
                <a:gd name="connsiteY10" fmla="*/ 0 h 1079998"/>
                <a:gd name="connsiteX11" fmla="*/ 6098518 w 8430708"/>
                <a:gd name="connsiteY11" fmla="*/ 0 h 1079998"/>
                <a:gd name="connsiteX12" fmla="*/ 6851783 w 8430708"/>
                <a:gd name="connsiteY12" fmla="*/ 0 h 1079998"/>
                <a:gd name="connsiteX13" fmla="*/ 7605049 w 8430708"/>
                <a:gd name="connsiteY13" fmla="*/ 0 h 1079998"/>
                <a:gd name="connsiteX14" fmla="*/ 8250705 w 8430708"/>
                <a:gd name="connsiteY14" fmla="*/ 0 h 1079998"/>
                <a:gd name="connsiteX15" fmla="*/ 8430708 w 8430708"/>
                <a:gd name="connsiteY15" fmla="*/ 180003 h 1079998"/>
                <a:gd name="connsiteX16" fmla="*/ 8430708 w 8430708"/>
                <a:gd name="connsiteY16" fmla="*/ 532799 h 1079998"/>
                <a:gd name="connsiteX17" fmla="*/ 8430708 w 8430708"/>
                <a:gd name="connsiteY17" fmla="*/ 899995 h 1079998"/>
                <a:gd name="connsiteX18" fmla="*/ 8250705 w 8430708"/>
                <a:gd name="connsiteY18" fmla="*/ 1079998 h 1079998"/>
                <a:gd name="connsiteX19" fmla="*/ 7578147 w 8430708"/>
                <a:gd name="connsiteY19" fmla="*/ 1079998 h 1079998"/>
                <a:gd name="connsiteX20" fmla="*/ 7067002 w 8430708"/>
                <a:gd name="connsiteY20" fmla="*/ 1079998 h 1079998"/>
                <a:gd name="connsiteX21" fmla="*/ 6475151 w 8430708"/>
                <a:gd name="connsiteY21" fmla="*/ 1079998 h 1079998"/>
                <a:gd name="connsiteX22" fmla="*/ 5721885 w 8430708"/>
                <a:gd name="connsiteY22" fmla="*/ 1079998 h 1079998"/>
                <a:gd name="connsiteX23" fmla="*/ 5049327 w 8430708"/>
                <a:gd name="connsiteY23" fmla="*/ 1079998 h 1079998"/>
                <a:gd name="connsiteX24" fmla="*/ 4376768 w 8430708"/>
                <a:gd name="connsiteY24" fmla="*/ 1079998 h 1079998"/>
                <a:gd name="connsiteX25" fmla="*/ 3865624 w 8430708"/>
                <a:gd name="connsiteY25" fmla="*/ 1079998 h 1079998"/>
                <a:gd name="connsiteX26" fmla="*/ 3112358 w 8430708"/>
                <a:gd name="connsiteY26" fmla="*/ 1079998 h 1079998"/>
                <a:gd name="connsiteX27" fmla="*/ 2601214 w 8430708"/>
                <a:gd name="connsiteY27" fmla="*/ 1079998 h 1079998"/>
                <a:gd name="connsiteX28" fmla="*/ 1847948 w 8430708"/>
                <a:gd name="connsiteY28" fmla="*/ 1079998 h 1079998"/>
                <a:gd name="connsiteX29" fmla="*/ 1013976 w 8430708"/>
                <a:gd name="connsiteY29" fmla="*/ 1079998 h 1079998"/>
                <a:gd name="connsiteX30" fmla="*/ 180003 w 8430708"/>
                <a:gd name="connsiteY30" fmla="*/ 1079998 h 1079998"/>
                <a:gd name="connsiteX31" fmla="*/ 0 w 8430708"/>
                <a:gd name="connsiteY31" fmla="*/ 899995 h 1079998"/>
                <a:gd name="connsiteX32" fmla="*/ 0 w 8430708"/>
                <a:gd name="connsiteY32" fmla="*/ 525599 h 1079998"/>
                <a:gd name="connsiteX33" fmla="*/ 0 w 8430708"/>
                <a:gd name="connsiteY33" fmla="*/ 180003 h 107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8430708" h="1079998" fill="none" extrusionOk="0">
                  <a:moveTo>
                    <a:pt x="0" y="180003"/>
                  </a:moveTo>
                  <a:cubicBezTo>
                    <a:pt x="15268" y="98394"/>
                    <a:pt x="68779" y="20788"/>
                    <a:pt x="180003" y="0"/>
                  </a:cubicBezTo>
                  <a:cubicBezTo>
                    <a:pt x="449035" y="15650"/>
                    <a:pt x="526250" y="557"/>
                    <a:pt x="771854" y="0"/>
                  </a:cubicBezTo>
                  <a:cubicBezTo>
                    <a:pt x="1017458" y="-557"/>
                    <a:pt x="1115810" y="-16605"/>
                    <a:pt x="1363706" y="0"/>
                  </a:cubicBezTo>
                  <a:cubicBezTo>
                    <a:pt x="1611602" y="16605"/>
                    <a:pt x="1686079" y="-24512"/>
                    <a:pt x="1874850" y="0"/>
                  </a:cubicBezTo>
                  <a:cubicBezTo>
                    <a:pt x="2063621" y="24512"/>
                    <a:pt x="2201769" y="-13512"/>
                    <a:pt x="2385995" y="0"/>
                  </a:cubicBezTo>
                  <a:cubicBezTo>
                    <a:pt x="2570221" y="13512"/>
                    <a:pt x="2689547" y="-9948"/>
                    <a:pt x="2897139" y="0"/>
                  </a:cubicBezTo>
                  <a:cubicBezTo>
                    <a:pt x="3104731" y="9948"/>
                    <a:pt x="3412288" y="-11963"/>
                    <a:pt x="3650405" y="0"/>
                  </a:cubicBezTo>
                  <a:cubicBezTo>
                    <a:pt x="3888522" y="11963"/>
                    <a:pt x="4150888" y="40800"/>
                    <a:pt x="4484377" y="0"/>
                  </a:cubicBezTo>
                  <a:cubicBezTo>
                    <a:pt x="4817866" y="-40800"/>
                    <a:pt x="4810453" y="10842"/>
                    <a:pt x="4914815" y="0"/>
                  </a:cubicBezTo>
                  <a:cubicBezTo>
                    <a:pt x="5019177" y="-10842"/>
                    <a:pt x="5465139" y="33292"/>
                    <a:pt x="5668080" y="0"/>
                  </a:cubicBezTo>
                  <a:cubicBezTo>
                    <a:pt x="5871021" y="-33292"/>
                    <a:pt x="5968765" y="-1792"/>
                    <a:pt x="6098518" y="0"/>
                  </a:cubicBezTo>
                  <a:cubicBezTo>
                    <a:pt x="6228271" y="1792"/>
                    <a:pt x="6700485" y="11717"/>
                    <a:pt x="6851783" y="0"/>
                  </a:cubicBezTo>
                  <a:cubicBezTo>
                    <a:pt x="7003081" y="-11717"/>
                    <a:pt x="7358003" y="1128"/>
                    <a:pt x="7605049" y="0"/>
                  </a:cubicBezTo>
                  <a:cubicBezTo>
                    <a:pt x="7852095" y="-1128"/>
                    <a:pt x="7940214" y="8124"/>
                    <a:pt x="8250705" y="0"/>
                  </a:cubicBezTo>
                  <a:cubicBezTo>
                    <a:pt x="8342356" y="17905"/>
                    <a:pt x="8437985" y="86660"/>
                    <a:pt x="8430708" y="180003"/>
                  </a:cubicBezTo>
                  <a:cubicBezTo>
                    <a:pt x="8424934" y="336379"/>
                    <a:pt x="8436927" y="390953"/>
                    <a:pt x="8430708" y="532799"/>
                  </a:cubicBezTo>
                  <a:cubicBezTo>
                    <a:pt x="8424489" y="674645"/>
                    <a:pt x="8416977" y="716612"/>
                    <a:pt x="8430708" y="899995"/>
                  </a:cubicBezTo>
                  <a:cubicBezTo>
                    <a:pt x="8434378" y="1004824"/>
                    <a:pt x="8350131" y="1103382"/>
                    <a:pt x="8250705" y="1079998"/>
                  </a:cubicBezTo>
                  <a:cubicBezTo>
                    <a:pt x="8004495" y="1112863"/>
                    <a:pt x="7826744" y="1112902"/>
                    <a:pt x="7578147" y="1079998"/>
                  </a:cubicBezTo>
                  <a:cubicBezTo>
                    <a:pt x="7329550" y="1047094"/>
                    <a:pt x="7179686" y="1074993"/>
                    <a:pt x="7067002" y="1079998"/>
                  </a:cubicBezTo>
                  <a:cubicBezTo>
                    <a:pt x="6954318" y="1085003"/>
                    <a:pt x="6748357" y="1062064"/>
                    <a:pt x="6475151" y="1079998"/>
                  </a:cubicBezTo>
                  <a:cubicBezTo>
                    <a:pt x="6201945" y="1097932"/>
                    <a:pt x="5949036" y="1075856"/>
                    <a:pt x="5721885" y="1079998"/>
                  </a:cubicBezTo>
                  <a:cubicBezTo>
                    <a:pt x="5494734" y="1084140"/>
                    <a:pt x="5365931" y="1100543"/>
                    <a:pt x="5049327" y="1079998"/>
                  </a:cubicBezTo>
                  <a:cubicBezTo>
                    <a:pt x="4732723" y="1059453"/>
                    <a:pt x="4635191" y="1059363"/>
                    <a:pt x="4376768" y="1079998"/>
                  </a:cubicBezTo>
                  <a:cubicBezTo>
                    <a:pt x="4118345" y="1100633"/>
                    <a:pt x="3991510" y="1101096"/>
                    <a:pt x="3865624" y="1079998"/>
                  </a:cubicBezTo>
                  <a:cubicBezTo>
                    <a:pt x="3739738" y="1058900"/>
                    <a:pt x="3323684" y="1090966"/>
                    <a:pt x="3112358" y="1079998"/>
                  </a:cubicBezTo>
                  <a:cubicBezTo>
                    <a:pt x="2901032" y="1069030"/>
                    <a:pt x="2853804" y="1096997"/>
                    <a:pt x="2601214" y="1079998"/>
                  </a:cubicBezTo>
                  <a:cubicBezTo>
                    <a:pt x="2348624" y="1062999"/>
                    <a:pt x="2034370" y="1112252"/>
                    <a:pt x="1847948" y="1079998"/>
                  </a:cubicBezTo>
                  <a:cubicBezTo>
                    <a:pt x="1661526" y="1047744"/>
                    <a:pt x="1306341" y="1117571"/>
                    <a:pt x="1013976" y="1079998"/>
                  </a:cubicBezTo>
                  <a:cubicBezTo>
                    <a:pt x="721611" y="1042425"/>
                    <a:pt x="504153" y="1118926"/>
                    <a:pt x="180003" y="1079998"/>
                  </a:cubicBezTo>
                  <a:cubicBezTo>
                    <a:pt x="89192" y="1071575"/>
                    <a:pt x="-1326" y="1016406"/>
                    <a:pt x="0" y="899995"/>
                  </a:cubicBezTo>
                  <a:cubicBezTo>
                    <a:pt x="11649" y="773250"/>
                    <a:pt x="-14327" y="627421"/>
                    <a:pt x="0" y="525599"/>
                  </a:cubicBezTo>
                  <a:cubicBezTo>
                    <a:pt x="14327" y="423777"/>
                    <a:pt x="14275" y="322541"/>
                    <a:pt x="0" y="180003"/>
                  </a:cubicBezTo>
                  <a:close/>
                </a:path>
                <a:path w="8430708" h="1079998" stroke="0" extrusionOk="0">
                  <a:moveTo>
                    <a:pt x="0" y="180003"/>
                  </a:moveTo>
                  <a:cubicBezTo>
                    <a:pt x="-426" y="92014"/>
                    <a:pt x="79428" y="2487"/>
                    <a:pt x="180003" y="0"/>
                  </a:cubicBezTo>
                  <a:cubicBezTo>
                    <a:pt x="364784" y="4435"/>
                    <a:pt x="575326" y="-23408"/>
                    <a:pt x="691147" y="0"/>
                  </a:cubicBezTo>
                  <a:cubicBezTo>
                    <a:pt x="806968" y="23408"/>
                    <a:pt x="992403" y="29349"/>
                    <a:pt x="1282999" y="0"/>
                  </a:cubicBezTo>
                  <a:cubicBezTo>
                    <a:pt x="1573595" y="-29349"/>
                    <a:pt x="1796968" y="8077"/>
                    <a:pt x="2116971" y="0"/>
                  </a:cubicBezTo>
                  <a:cubicBezTo>
                    <a:pt x="2436974" y="-8077"/>
                    <a:pt x="2363956" y="-11727"/>
                    <a:pt x="2547409" y="0"/>
                  </a:cubicBezTo>
                  <a:cubicBezTo>
                    <a:pt x="2730862" y="11727"/>
                    <a:pt x="3010522" y="5977"/>
                    <a:pt x="3139260" y="0"/>
                  </a:cubicBezTo>
                  <a:cubicBezTo>
                    <a:pt x="3267998" y="-5977"/>
                    <a:pt x="3735277" y="34013"/>
                    <a:pt x="3892526" y="0"/>
                  </a:cubicBezTo>
                  <a:cubicBezTo>
                    <a:pt x="4049775" y="-34013"/>
                    <a:pt x="4201255" y="212"/>
                    <a:pt x="4322963" y="0"/>
                  </a:cubicBezTo>
                  <a:cubicBezTo>
                    <a:pt x="4444671" y="-212"/>
                    <a:pt x="4667965" y="-14670"/>
                    <a:pt x="4914815" y="0"/>
                  </a:cubicBezTo>
                  <a:cubicBezTo>
                    <a:pt x="5161665" y="14670"/>
                    <a:pt x="5377378" y="35071"/>
                    <a:pt x="5748787" y="0"/>
                  </a:cubicBezTo>
                  <a:cubicBezTo>
                    <a:pt x="6120196" y="-35071"/>
                    <a:pt x="5976160" y="-608"/>
                    <a:pt x="6179225" y="0"/>
                  </a:cubicBezTo>
                  <a:cubicBezTo>
                    <a:pt x="6382290" y="608"/>
                    <a:pt x="6659947" y="23207"/>
                    <a:pt x="6932490" y="0"/>
                  </a:cubicBezTo>
                  <a:cubicBezTo>
                    <a:pt x="7205033" y="-23207"/>
                    <a:pt x="7643609" y="61075"/>
                    <a:pt x="8250705" y="0"/>
                  </a:cubicBezTo>
                  <a:cubicBezTo>
                    <a:pt x="8336727" y="-6124"/>
                    <a:pt x="8426677" y="72846"/>
                    <a:pt x="8430708" y="180003"/>
                  </a:cubicBezTo>
                  <a:cubicBezTo>
                    <a:pt x="8417905" y="299678"/>
                    <a:pt x="8447578" y="462418"/>
                    <a:pt x="8430708" y="547199"/>
                  </a:cubicBezTo>
                  <a:cubicBezTo>
                    <a:pt x="8413838" y="631980"/>
                    <a:pt x="8434811" y="747836"/>
                    <a:pt x="8430708" y="899995"/>
                  </a:cubicBezTo>
                  <a:cubicBezTo>
                    <a:pt x="8423372" y="994924"/>
                    <a:pt x="8356915" y="1074465"/>
                    <a:pt x="8250705" y="1079998"/>
                  </a:cubicBezTo>
                  <a:cubicBezTo>
                    <a:pt x="8068387" y="1065369"/>
                    <a:pt x="7987562" y="1083687"/>
                    <a:pt x="7820268" y="1079998"/>
                  </a:cubicBezTo>
                  <a:cubicBezTo>
                    <a:pt x="7652974" y="1076309"/>
                    <a:pt x="7515953" y="1069153"/>
                    <a:pt x="7309123" y="1079998"/>
                  </a:cubicBezTo>
                  <a:cubicBezTo>
                    <a:pt x="7102293" y="1090843"/>
                    <a:pt x="6794260" y="1114241"/>
                    <a:pt x="6555858" y="1079998"/>
                  </a:cubicBezTo>
                  <a:cubicBezTo>
                    <a:pt x="6317457" y="1045755"/>
                    <a:pt x="6178774" y="1085552"/>
                    <a:pt x="6044713" y="1079998"/>
                  </a:cubicBezTo>
                  <a:cubicBezTo>
                    <a:pt x="5910653" y="1074444"/>
                    <a:pt x="5475024" y="1094210"/>
                    <a:pt x="5210741" y="1079998"/>
                  </a:cubicBezTo>
                  <a:cubicBezTo>
                    <a:pt x="4946458" y="1065786"/>
                    <a:pt x="4859669" y="1080986"/>
                    <a:pt x="4699596" y="1079998"/>
                  </a:cubicBezTo>
                  <a:cubicBezTo>
                    <a:pt x="4539523" y="1079010"/>
                    <a:pt x="4100925" y="1054300"/>
                    <a:pt x="3946331" y="1079998"/>
                  </a:cubicBezTo>
                  <a:cubicBezTo>
                    <a:pt x="3791738" y="1105696"/>
                    <a:pt x="3716481" y="1061191"/>
                    <a:pt x="3515893" y="1079998"/>
                  </a:cubicBezTo>
                  <a:cubicBezTo>
                    <a:pt x="3315305" y="1098805"/>
                    <a:pt x="3158624" y="1098651"/>
                    <a:pt x="3004749" y="1079998"/>
                  </a:cubicBezTo>
                  <a:cubicBezTo>
                    <a:pt x="2850874" y="1061345"/>
                    <a:pt x="2550938" y="1046478"/>
                    <a:pt x="2332190" y="1079998"/>
                  </a:cubicBezTo>
                  <a:cubicBezTo>
                    <a:pt x="2113442" y="1113518"/>
                    <a:pt x="2079977" y="1064653"/>
                    <a:pt x="1901753" y="1079998"/>
                  </a:cubicBezTo>
                  <a:cubicBezTo>
                    <a:pt x="1723529" y="1095343"/>
                    <a:pt x="1396046" y="1093113"/>
                    <a:pt x="1148487" y="1079998"/>
                  </a:cubicBezTo>
                  <a:cubicBezTo>
                    <a:pt x="900928" y="1066883"/>
                    <a:pt x="384523" y="1035417"/>
                    <a:pt x="180003" y="1079998"/>
                  </a:cubicBezTo>
                  <a:cubicBezTo>
                    <a:pt x="69184" y="1098071"/>
                    <a:pt x="20606" y="1003623"/>
                    <a:pt x="0" y="899995"/>
                  </a:cubicBezTo>
                  <a:cubicBezTo>
                    <a:pt x="-4264" y="757406"/>
                    <a:pt x="13723" y="718375"/>
                    <a:pt x="0" y="561599"/>
                  </a:cubicBezTo>
                  <a:cubicBezTo>
                    <a:pt x="-13723" y="404823"/>
                    <a:pt x="16880" y="338936"/>
                    <a:pt x="0" y="180003"/>
                  </a:cubicBezTo>
                  <a:close/>
                </a:path>
              </a:pathLst>
            </a:custGeom>
            <a:solidFill>
              <a:srgbClr val="090042">
                <a:alpha val="12157"/>
              </a:srgbClr>
            </a:solidFill>
            <a:ln>
              <a:noFill/>
              <a:extLst>
                <a:ext uri="{C807C97D-BFC1-408E-A445-0C87EB9F89A2}">
                  <ask:lineSketchStyleProps xmlns:ask="http://schemas.microsoft.com/office/drawing/2018/sketchyshapes" xmlns="" sd="3125344535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fr-FR" sz="1600" dirty="0">
                  <a:solidFill>
                    <a:schemeClr val="tx1"/>
                  </a:solidFill>
                  <a:latin typeface="Amiri" panose="00000500000000000000" pitchFamily="2" charset="-78"/>
                  <a:ea typeface="Amiri" panose="00000500000000000000" pitchFamily="2" charset="-78"/>
                  <a:cs typeface="Amiri" panose="00000500000000000000" pitchFamily="2" charset="-78"/>
                </a:rPr>
                <a:t>Présents chez 49.4% des patients épileptiques avant l’introduction des AED </a:t>
              </a:r>
              <a:r>
                <a:rPr lang="fr-FR" sz="1600" baseline="30000" dirty="0">
                  <a:solidFill>
                    <a:schemeClr val="tx1"/>
                  </a:solidFill>
                  <a:latin typeface="Amiri" panose="00000500000000000000" pitchFamily="2" charset="-78"/>
                  <a:ea typeface="Amiri" panose="00000500000000000000" pitchFamily="2" charset="-78"/>
                  <a:cs typeface="Amiri" panose="00000500000000000000" pitchFamily="2" charset="-78"/>
                </a:rPr>
                <a:t>1</a:t>
              </a:r>
              <a:r>
                <a:rPr lang="fr-FR" sz="1600" dirty="0">
                  <a:solidFill>
                    <a:schemeClr val="tx1"/>
                  </a:solidFill>
                  <a:latin typeface="Amiri" panose="00000500000000000000" pitchFamily="2" charset="-78"/>
                  <a:ea typeface="Amiri" panose="00000500000000000000" pitchFamily="2" charset="-78"/>
                  <a:cs typeface="Amiri" panose="00000500000000000000" pitchFamily="2" charset="-78"/>
                </a:rPr>
                <a:t> 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fr-FR" sz="1600" dirty="0">
                  <a:solidFill>
                    <a:schemeClr val="tx1"/>
                  </a:solidFill>
                  <a:latin typeface="Amiri" panose="00000500000000000000" pitchFamily="2" charset="-78"/>
                  <a:ea typeface="Amiri" panose="00000500000000000000" pitchFamily="2" charset="-78"/>
                  <a:cs typeface="Amiri" panose="00000500000000000000" pitchFamily="2" charset="-78"/>
                </a:rPr>
                <a:t>Facteurs déterminants : fréquence des crises, certains AED, activité </a:t>
              </a:r>
              <a:r>
                <a:rPr lang="fr-FR" sz="1600" dirty="0" err="1">
                  <a:solidFill>
                    <a:schemeClr val="tx1"/>
                  </a:solidFill>
                  <a:latin typeface="Amiri" panose="00000500000000000000" pitchFamily="2" charset="-78"/>
                  <a:ea typeface="Amiri" panose="00000500000000000000" pitchFamily="2" charset="-78"/>
                  <a:cs typeface="Amiri" panose="00000500000000000000" pitchFamily="2" charset="-78"/>
                </a:rPr>
                <a:t>interictale</a:t>
              </a:r>
              <a:r>
                <a:rPr lang="fr-FR" sz="1600" dirty="0">
                  <a:solidFill>
                    <a:schemeClr val="tx1"/>
                  </a:solidFill>
                  <a:latin typeface="Amiri" panose="00000500000000000000" pitchFamily="2" charset="-78"/>
                  <a:ea typeface="Amiri" panose="00000500000000000000" pitchFamily="2" charset="-78"/>
                  <a:cs typeface="Amiri" panose="00000500000000000000" pitchFamily="2" charset="-78"/>
                </a:rPr>
                <a:t>, localisation du foyer, « durée » de la maladie </a:t>
              </a:r>
              <a:r>
                <a:rPr lang="fr-FR" sz="1600" baseline="30000" dirty="0">
                  <a:solidFill>
                    <a:schemeClr val="tx1"/>
                  </a:solidFill>
                  <a:latin typeface="Amiri" panose="00000500000000000000" pitchFamily="2" charset="-78"/>
                  <a:ea typeface="Amiri" panose="00000500000000000000" pitchFamily="2" charset="-78"/>
                  <a:cs typeface="Amiri" panose="00000500000000000000" pitchFamily="2" charset="-78"/>
                </a:rPr>
                <a:t>2</a:t>
              </a:r>
              <a:endParaRPr lang="fr-FR" sz="1600" dirty="0">
                <a:solidFill>
                  <a:schemeClr val="tx1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endParaRPr>
            </a:p>
          </p:txBody>
        </p:sp>
      </p:grpSp>
      <p:grpSp>
        <p:nvGrpSpPr>
          <p:cNvPr id="5" name="Groupe 4">
            <a:extLst>
              <a:ext uri="{FF2B5EF4-FFF2-40B4-BE49-F238E27FC236}">
                <a16:creationId xmlns:a16="http://schemas.microsoft.com/office/drawing/2014/main" id="{3857E555-C727-40F9-8C93-8CF7324D4883}"/>
              </a:ext>
            </a:extLst>
          </p:cNvPr>
          <p:cNvGrpSpPr/>
          <p:nvPr/>
        </p:nvGrpSpPr>
        <p:grpSpPr>
          <a:xfrm>
            <a:off x="464814" y="2375567"/>
            <a:ext cx="10726647" cy="1765148"/>
            <a:chOff x="464814" y="2375567"/>
            <a:chExt cx="10726647" cy="1765148"/>
          </a:xfrm>
        </p:grpSpPr>
        <p:cxnSp>
          <p:nvCxnSpPr>
            <p:cNvPr id="21" name="Connecteur droit avec flèche 20">
              <a:extLst>
                <a:ext uri="{FF2B5EF4-FFF2-40B4-BE49-F238E27FC236}">
                  <a16:creationId xmlns:a16="http://schemas.microsoft.com/office/drawing/2014/main" id="{D92C17C4-4310-4C64-A56E-B4E8EA48F00C}"/>
                </a:ext>
              </a:extLst>
            </p:cNvPr>
            <p:cNvCxnSpPr>
              <a:cxnSpLocks/>
            </p:cNvCxnSpPr>
            <p:nvPr/>
          </p:nvCxnSpPr>
          <p:spPr>
            <a:xfrm>
              <a:off x="1334488" y="2375567"/>
              <a:ext cx="0" cy="394002"/>
            </a:xfrm>
            <a:prstGeom prst="straightConnector1">
              <a:avLst/>
            </a:prstGeom>
            <a:ln>
              <a:solidFill>
                <a:srgbClr val="090042"/>
              </a:solidFill>
              <a:prstDash val="solid"/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Rectangle : coins arrondis 22">
              <a:extLst>
                <a:ext uri="{FF2B5EF4-FFF2-40B4-BE49-F238E27FC236}">
                  <a16:creationId xmlns:a16="http://schemas.microsoft.com/office/drawing/2014/main" id="{8B4FB272-5AD1-4F71-9F92-AD6EE0CA20A9}"/>
                </a:ext>
              </a:extLst>
            </p:cNvPr>
            <p:cNvSpPr/>
            <p:nvPr/>
          </p:nvSpPr>
          <p:spPr>
            <a:xfrm>
              <a:off x="464814" y="2756551"/>
              <a:ext cx="10726647" cy="1384164"/>
            </a:xfrm>
            <a:prstGeom prst="roundRect">
              <a:avLst/>
            </a:prstGeom>
            <a:solidFill>
              <a:srgbClr val="090042">
                <a:alpha val="21961"/>
              </a:srgbClr>
            </a:solidFill>
            <a:ln>
              <a:noFill/>
              <a:extLst>
                <a:ext uri="{C807C97D-BFC1-408E-A445-0C87EB9F89A2}">
                  <ask:lineSketchStyleProps xmlns:ask="http://schemas.microsoft.com/office/drawing/2018/sketchyshapes" xmlns="" sd="3125344535">
                    <a:custGeom>
                      <a:avLst/>
                      <a:gdLst>
                        <a:gd name="connsiteX0" fmla="*/ 0 w 7801229"/>
                        <a:gd name="connsiteY0" fmla="*/ 503024 h 3018083"/>
                        <a:gd name="connsiteX1" fmla="*/ 503024 w 7801229"/>
                        <a:gd name="connsiteY1" fmla="*/ 0 h 3018083"/>
                        <a:gd name="connsiteX2" fmla="*/ 978687 w 7801229"/>
                        <a:gd name="connsiteY2" fmla="*/ 0 h 3018083"/>
                        <a:gd name="connsiteX3" fmla="*/ 1794108 w 7801229"/>
                        <a:gd name="connsiteY3" fmla="*/ 0 h 3018083"/>
                        <a:gd name="connsiteX4" fmla="*/ 2405675 w 7801229"/>
                        <a:gd name="connsiteY4" fmla="*/ 0 h 3018083"/>
                        <a:gd name="connsiteX5" fmla="*/ 2949289 w 7801229"/>
                        <a:gd name="connsiteY5" fmla="*/ 0 h 3018083"/>
                        <a:gd name="connsiteX6" fmla="*/ 3492904 w 7801229"/>
                        <a:gd name="connsiteY6" fmla="*/ 0 h 3018083"/>
                        <a:gd name="connsiteX7" fmla="*/ 4036518 w 7801229"/>
                        <a:gd name="connsiteY7" fmla="*/ 0 h 3018083"/>
                        <a:gd name="connsiteX8" fmla="*/ 4783988 w 7801229"/>
                        <a:gd name="connsiteY8" fmla="*/ 0 h 3018083"/>
                        <a:gd name="connsiteX9" fmla="*/ 5599410 w 7801229"/>
                        <a:gd name="connsiteY9" fmla="*/ 0 h 3018083"/>
                        <a:gd name="connsiteX10" fmla="*/ 6075072 w 7801229"/>
                        <a:gd name="connsiteY10" fmla="*/ 0 h 3018083"/>
                        <a:gd name="connsiteX11" fmla="*/ 7298205 w 7801229"/>
                        <a:gd name="connsiteY11" fmla="*/ 0 h 3018083"/>
                        <a:gd name="connsiteX12" fmla="*/ 7801229 w 7801229"/>
                        <a:gd name="connsiteY12" fmla="*/ 503024 h 3018083"/>
                        <a:gd name="connsiteX13" fmla="*/ 7801229 w 7801229"/>
                        <a:gd name="connsiteY13" fmla="*/ 1153582 h 3018083"/>
                        <a:gd name="connsiteX14" fmla="*/ 7801229 w 7801229"/>
                        <a:gd name="connsiteY14" fmla="*/ 1763899 h 3018083"/>
                        <a:gd name="connsiteX15" fmla="*/ 7801229 w 7801229"/>
                        <a:gd name="connsiteY15" fmla="*/ 2515059 h 3018083"/>
                        <a:gd name="connsiteX16" fmla="*/ 7298205 w 7801229"/>
                        <a:gd name="connsiteY16" fmla="*/ 3018083 h 3018083"/>
                        <a:gd name="connsiteX17" fmla="*/ 6482783 w 7801229"/>
                        <a:gd name="connsiteY17" fmla="*/ 3018083 h 3018083"/>
                        <a:gd name="connsiteX18" fmla="*/ 5667362 w 7801229"/>
                        <a:gd name="connsiteY18" fmla="*/ 3018083 h 3018083"/>
                        <a:gd name="connsiteX19" fmla="*/ 5123747 w 7801229"/>
                        <a:gd name="connsiteY19" fmla="*/ 3018083 h 3018083"/>
                        <a:gd name="connsiteX20" fmla="*/ 4512181 w 7801229"/>
                        <a:gd name="connsiteY20" fmla="*/ 3018083 h 3018083"/>
                        <a:gd name="connsiteX21" fmla="*/ 3968566 w 7801229"/>
                        <a:gd name="connsiteY21" fmla="*/ 3018083 h 3018083"/>
                        <a:gd name="connsiteX22" fmla="*/ 3357000 w 7801229"/>
                        <a:gd name="connsiteY22" fmla="*/ 3018083 h 3018083"/>
                        <a:gd name="connsiteX23" fmla="*/ 2609530 w 7801229"/>
                        <a:gd name="connsiteY23" fmla="*/ 3018083 h 3018083"/>
                        <a:gd name="connsiteX24" fmla="*/ 1930012 w 7801229"/>
                        <a:gd name="connsiteY24" fmla="*/ 3018083 h 3018083"/>
                        <a:gd name="connsiteX25" fmla="*/ 1250494 w 7801229"/>
                        <a:gd name="connsiteY25" fmla="*/ 3018083 h 3018083"/>
                        <a:gd name="connsiteX26" fmla="*/ 503024 w 7801229"/>
                        <a:gd name="connsiteY26" fmla="*/ 3018083 h 3018083"/>
                        <a:gd name="connsiteX27" fmla="*/ 0 w 7801229"/>
                        <a:gd name="connsiteY27" fmla="*/ 2515059 h 3018083"/>
                        <a:gd name="connsiteX28" fmla="*/ 0 w 7801229"/>
                        <a:gd name="connsiteY28" fmla="*/ 1824260 h 3018083"/>
                        <a:gd name="connsiteX29" fmla="*/ 0 w 7801229"/>
                        <a:gd name="connsiteY29" fmla="*/ 1113341 h 3018083"/>
                        <a:gd name="connsiteX30" fmla="*/ 0 w 7801229"/>
                        <a:gd name="connsiteY30" fmla="*/ 503024 h 301808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  <a:cxn ang="0">
                          <a:pos x="connsiteX30" y="connsiteY30"/>
                        </a:cxn>
                      </a:cxnLst>
                      <a:rect l="l" t="t" r="r" b="b"/>
                      <a:pathLst>
                        <a:path w="7801229" h="3018083" fill="none" extrusionOk="0">
                          <a:moveTo>
                            <a:pt x="0" y="503024"/>
                          </a:moveTo>
                          <a:cubicBezTo>
                            <a:pt x="-56951" y="216768"/>
                            <a:pt x="217067" y="-20496"/>
                            <a:pt x="503024" y="0"/>
                          </a:cubicBezTo>
                          <a:cubicBezTo>
                            <a:pt x="721652" y="-7741"/>
                            <a:pt x="754885" y="1127"/>
                            <a:pt x="978687" y="0"/>
                          </a:cubicBezTo>
                          <a:cubicBezTo>
                            <a:pt x="1202489" y="-1127"/>
                            <a:pt x="1514168" y="-36740"/>
                            <a:pt x="1794108" y="0"/>
                          </a:cubicBezTo>
                          <a:cubicBezTo>
                            <a:pt x="2074048" y="36740"/>
                            <a:pt x="2210005" y="-2767"/>
                            <a:pt x="2405675" y="0"/>
                          </a:cubicBezTo>
                          <a:cubicBezTo>
                            <a:pt x="2601345" y="2767"/>
                            <a:pt x="2801160" y="1736"/>
                            <a:pt x="2949289" y="0"/>
                          </a:cubicBezTo>
                          <a:cubicBezTo>
                            <a:pt x="3097418" y="-1736"/>
                            <a:pt x="3338337" y="14050"/>
                            <a:pt x="3492904" y="0"/>
                          </a:cubicBezTo>
                          <a:cubicBezTo>
                            <a:pt x="3647471" y="-14050"/>
                            <a:pt x="3810897" y="-3261"/>
                            <a:pt x="4036518" y="0"/>
                          </a:cubicBezTo>
                          <a:cubicBezTo>
                            <a:pt x="4262139" y="3261"/>
                            <a:pt x="4597104" y="3327"/>
                            <a:pt x="4783988" y="0"/>
                          </a:cubicBezTo>
                          <a:cubicBezTo>
                            <a:pt x="4970872" y="-3327"/>
                            <a:pt x="5196884" y="9010"/>
                            <a:pt x="5599410" y="0"/>
                          </a:cubicBezTo>
                          <a:cubicBezTo>
                            <a:pt x="6001936" y="-9010"/>
                            <a:pt x="5878585" y="23274"/>
                            <a:pt x="6075072" y="0"/>
                          </a:cubicBezTo>
                          <a:cubicBezTo>
                            <a:pt x="6271559" y="-23274"/>
                            <a:pt x="7009242" y="-9510"/>
                            <a:pt x="7298205" y="0"/>
                          </a:cubicBezTo>
                          <a:cubicBezTo>
                            <a:pt x="7525638" y="38563"/>
                            <a:pt x="7769942" y="233376"/>
                            <a:pt x="7801229" y="503024"/>
                          </a:cubicBezTo>
                          <a:cubicBezTo>
                            <a:pt x="7812150" y="804711"/>
                            <a:pt x="7829203" y="894316"/>
                            <a:pt x="7801229" y="1153582"/>
                          </a:cubicBezTo>
                          <a:cubicBezTo>
                            <a:pt x="7773255" y="1412848"/>
                            <a:pt x="7813946" y="1480073"/>
                            <a:pt x="7801229" y="1763899"/>
                          </a:cubicBezTo>
                          <a:cubicBezTo>
                            <a:pt x="7788512" y="2047725"/>
                            <a:pt x="7774243" y="2229473"/>
                            <a:pt x="7801229" y="2515059"/>
                          </a:cubicBezTo>
                          <a:cubicBezTo>
                            <a:pt x="7752181" y="2814514"/>
                            <a:pt x="7641289" y="3015417"/>
                            <a:pt x="7298205" y="3018083"/>
                          </a:cubicBezTo>
                          <a:cubicBezTo>
                            <a:pt x="7040680" y="3031797"/>
                            <a:pt x="6684942" y="3014756"/>
                            <a:pt x="6482783" y="3018083"/>
                          </a:cubicBezTo>
                          <a:cubicBezTo>
                            <a:pt x="6280624" y="3021410"/>
                            <a:pt x="6043282" y="3039749"/>
                            <a:pt x="5667362" y="3018083"/>
                          </a:cubicBezTo>
                          <a:cubicBezTo>
                            <a:pt x="5291442" y="2996417"/>
                            <a:pt x="5244095" y="3005379"/>
                            <a:pt x="5123747" y="3018083"/>
                          </a:cubicBezTo>
                          <a:cubicBezTo>
                            <a:pt x="5003399" y="3030787"/>
                            <a:pt x="4656612" y="3011794"/>
                            <a:pt x="4512181" y="3018083"/>
                          </a:cubicBezTo>
                          <a:cubicBezTo>
                            <a:pt x="4367750" y="3024372"/>
                            <a:pt x="4228698" y="3029596"/>
                            <a:pt x="3968566" y="3018083"/>
                          </a:cubicBezTo>
                          <a:cubicBezTo>
                            <a:pt x="3708435" y="3006570"/>
                            <a:pt x="3497789" y="3015983"/>
                            <a:pt x="3357000" y="3018083"/>
                          </a:cubicBezTo>
                          <a:cubicBezTo>
                            <a:pt x="3216211" y="3020183"/>
                            <a:pt x="2880667" y="2986908"/>
                            <a:pt x="2609530" y="3018083"/>
                          </a:cubicBezTo>
                          <a:cubicBezTo>
                            <a:pt x="2338393" y="3049259"/>
                            <a:pt x="2095704" y="3008605"/>
                            <a:pt x="1930012" y="3018083"/>
                          </a:cubicBezTo>
                          <a:cubicBezTo>
                            <a:pt x="1764320" y="3027561"/>
                            <a:pt x="1517242" y="2995993"/>
                            <a:pt x="1250494" y="3018083"/>
                          </a:cubicBezTo>
                          <a:cubicBezTo>
                            <a:pt x="983746" y="3040173"/>
                            <a:pt x="868097" y="3008027"/>
                            <a:pt x="503024" y="3018083"/>
                          </a:cubicBezTo>
                          <a:cubicBezTo>
                            <a:pt x="243813" y="3028784"/>
                            <a:pt x="4447" y="2817886"/>
                            <a:pt x="0" y="2515059"/>
                          </a:cubicBezTo>
                          <a:cubicBezTo>
                            <a:pt x="23899" y="2304634"/>
                            <a:pt x="20365" y="2141137"/>
                            <a:pt x="0" y="1824260"/>
                          </a:cubicBezTo>
                          <a:cubicBezTo>
                            <a:pt x="-20365" y="1507383"/>
                            <a:pt x="-22349" y="1435328"/>
                            <a:pt x="0" y="1113341"/>
                          </a:cubicBezTo>
                          <a:cubicBezTo>
                            <a:pt x="22349" y="791354"/>
                            <a:pt x="6497" y="671689"/>
                            <a:pt x="0" y="503024"/>
                          </a:cubicBezTo>
                          <a:close/>
                        </a:path>
                        <a:path w="7801229" h="3018083" stroke="0" extrusionOk="0">
                          <a:moveTo>
                            <a:pt x="0" y="503024"/>
                          </a:moveTo>
                          <a:cubicBezTo>
                            <a:pt x="-1126" y="255427"/>
                            <a:pt x="198367" y="57439"/>
                            <a:pt x="503024" y="0"/>
                          </a:cubicBezTo>
                          <a:cubicBezTo>
                            <a:pt x="717948" y="20116"/>
                            <a:pt x="803407" y="4821"/>
                            <a:pt x="1046638" y="0"/>
                          </a:cubicBezTo>
                          <a:cubicBezTo>
                            <a:pt x="1289869" y="-4821"/>
                            <a:pt x="1501645" y="-19782"/>
                            <a:pt x="1658205" y="0"/>
                          </a:cubicBezTo>
                          <a:cubicBezTo>
                            <a:pt x="1814765" y="19782"/>
                            <a:pt x="2264108" y="-38801"/>
                            <a:pt x="2473626" y="0"/>
                          </a:cubicBezTo>
                          <a:cubicBezTo>
                            <a:pt x="2683144" y="38801"/>
                            <a:pt x="2739879" y="15519"/>
                            <a:pt x="2949289" y="0"/>
                          </a:cubicBezTo>
                          <a:cubicBezTo>
                            <a:pt x="3158699" y="-15519"/>
                            <a:pt x="3319700" y="-10444"/>
                            <a:pt x="3560855" y="0"/>
                          </a:cubicBezTo>
                          <a:cubicBezTo>
                            <a:pt x="3802010" y="10444"/>
                            <a:pt x="4036839" y="-25883"/>
                            <a:pt x="4308325" y="0"/>
                          </a:cubicBezTo>
                          <a:cubicBezTo>
                            <a:pt x="4579811" y="25883"/>
                            <a:pt x="4653825" y="2398"/>
                            <a:pt x="4783988" y="0"/>
                          </a:cubicBezTo>
                          <a:cubicBezTo>
                            <a:pt x="4914151" y="-2398"/>
                            <a:pt x="5258270" y="20747"/>
                            <a:pt x="5395554" y="0"/>
                          </a:cubicBezTo>
                          <a:cubicBezTo>
                            <a:pt x="5532838" y="-20747"/>
                            <a:pt x="5884657" y="-14294"/>
                            <a:pt x="6210976" y="0"/>
                          </a:cubicBezTo>
                          <a:cubicBezTo>
                            <a:pt x="6537295" y="14294"/>
                            <a:pt x="6547207" y="-4919"/>
                            <a:pt x="6686639" y="0"/>
                          </a:cubicBezTo>
                          <a:cubicBezTo>
                            <a:pt x="6826071" y="4919"/>
                            <a:pt x="7064271" y="-104"/>
                            <a:pt x="7298205" y="0"/>
                          </a:cubicBezTo>
                          <a:cubicBezTo>
                            <a:pt x="7587129" y="21802"/>
                            <a:pt x="7806390" y="238359"/>
                            <a:pt x="7801229" y="503024"/>
                          </a:cubicBezTo>
                          <a:cubicBezTo>
                            <a:pt x="7824793" y="828736"/>
                            <a:pt x="7781400" y="1031409"/>
                            <a:pt x="7801229" y="1173702"/>
                          </a:cubicBezTo>
                          <a:cubicBezTo>
                            <a:pt x="7821058" y="1315995"/>
                            <a:pt x="7830005" y="1503343"/>
                            <a:pt x="7801229" y="1804140"/>
                          </a:cubicBezTo>
                          <a:cubicBezTo>
                            <a:pt x="7772453" y="2104937"/>
                            <a:pt x="7827623" y="2297999"/>
                            <a:pt x="7801229" y="2515059"/>
                          </a:cubicBezTo>
                          <a:cubicBezTo>
                            <a:pt x="7763961" y="2770089"/>
                            <a:pt x="7592012" y="3005063"/>
                            <a:pt x="7298205" y="3018083"/>
                          </a:cubicBezTo>
                          <a:cubicBezTo>
                            <a:pt x="7113309" y="3039400"/>
                            <a:pt x="6999718" y="3040836"/>
                            <a:pt x="6822542" y="3018083"/>
                          </a:cubicBezTo>
                          <a:cubicBezTo>
                            <a:pt x="6645366" y="2995330"/>
                            <a:pt x="6533780" y="3016445"/>
                            <a:pt x="6278928" y="3018083"/>
                          </a:cubicBezTo>
                          <a:cubicBezTo>
                            <a:pt x="6024076" y="3019721"/>
                            <a:pt x="5858930" y="3020825"/>
                            <a:pt x="5531458" y="3018083"/>
                          </a:cubicBezTo>
                          <a:cubicBezTo>
                            <a:pt x="5203986" y="3015342"/>
                            <a:pt x="5108544" y="3005941"/>
                            <a:pt x="4987843" y="3018083"/>
                          </a:cubicBezTo>
                          <a:cubicBezTo>
                            <a:pt x="4867143" y="3030225"/>
                            <a:pt x="4385782" y="2994519"/>
                            <a:pt x="4172422" y="3018083"/>
                          </a:cubicBezTo>
                          <a:cubicBezTo>
                            <a:pt x="3959062" y="3041647"/>
                            <a:pt x="3793110" y="3002825"/>
                            <a:pt x="3628807" y="3018083"/>
                          </a:cubicBezTo>
                          <a:cubicBezTo>
                            <a:pt x="3464505" y="3033341"/>
                            <a:pt x="3123679" y="2985468"/>
                            <a:pt x="2881337" y="3018083"/>
                          </a:cubicBezTo>
                          <a:cubicBezTo>
                            <a:pt x="2638995" y="3050699"/>
                            <a:pt x="2642772" y="3035269"/>
                            <a:pt x="2405675" y="3018083"/>
                          </a:cubicBezTo>
                          <a:cubicBezTo>
                            <a:pt x="2168578" y="3000897"/>
                            <a:pt x="2122142" y="2995506"/>
                            <a:pt x="1862060" y="3018083"/>
                          </a:cubicBezTo>
                          <a:cubicBezTo>
                            <a:pt x="1601979" y="3040660"/>
                            <a:pt x="1372948" y="3050368"/>
                            <a:pt x="1182542" y="3018083"/>
                          </a:cubicBezTo>
                          <a:cubicBezTo>
                            <a:pt x="992136" y="2985798"/>
                            <a:pt x="714097" y="3021731"/>
                            <a:pt x="503024" y="3018083"/>
                          </a:cubicBezTo>
                          <a:cubicBezTo>
                            <a:pt x="262787" y="3063901"/>
                            <a:pt x="-6831" y="2798367"/>
                            <a:pt x="0" y="2515059"/>
                          </a:cubicBezTo>
                          <a:cubicBezTo>
                            <a:pt x="14534" y="2299657"/>
                            <a:pt x="-22343" y="2107125"/>
                            <a:pt x="0" y="1884621"/>
                          </a:cubicBezTo>
                          <a:cubicBezTo>
                            <a:pt x="22343" y="1662117"/>
                            <a:pt x="32240" y="1503181"/>
                            <a:pt x="0" y="1193823"/>
                          </a:cubicBezTo>
                          <a:cubicBezTo>
                            <a:pt x="-32240" y="884465"/>
                            <a:pt x="-20012" y="730391"/>
                            <a:pt x="0" y="503024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fr-FR" sz="1600" b="1" dirty="0">
                  <a:solidFill>
                    <a:schemeClr val="tx1"/>
                  </a:solidFill>
                  <a:latin typeface="Amiri" panose="00000500000000000000" pitchFamily="2" charset="-78"/>
                  <a:ea typeface="Amiri" panose="00000500000000000000" pitchFamily="2" charset="-78"/>
                  <a:cs typeface="Amiri" panose="00000500000000000000" pitchFamily="2" charset="-78"/>
                </a:rPr>
                <a:t>Fonctions attentionnelles et conduite automobile </a:t>
              </a:r>
              <a:r>
                <a:rPr lang="fr-FR" sz="1600" b="1" baseline="30000" dirty="0">
                  <a:solidFill>
                    <a:schemeClr val="tx1"/>
                  </a:solidFill>
                  <a:latin typeface="Amiri" panose="00000500000000000000" pitchFamily="2" charset="-78"/>
                  <a:ea typeface="Amiri" panose="00000500000000000000" pitchFamily="2" charset="-78"/>
                  <a:cs typeface="Amiri" panose="00000500000000000000" pitchFamily="2" charset="-78"/>
                </a:rPr>
                <a:t>3</a:t>
              </a:r>
              <a:r>
                <a:rPr lang="fr-FR" sz="1600" b="1" dirty="0">
                  <a:solidFill>
                    <a:schemeClr val="tx1"/>
                  </a:solidFill>
                  <a:latin typeface="Amiri" panose="00000500000000000000" pitchFamily="2" charset="-78"/>
                  <a:ea typeface="Amiri" panose="00000500000000000000" pitchFamily="2" charset="-78"/>
                  <a:cs typeface="Amiri" panose="00000500000000000000" pitchFamily="2" charset="-78"/>
                </a:rPr>
                <a:t> : 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fr-FR" sz="1600" dirty="0">
                  <a:solidFill>
                    <a:schemeClr val="tx1"/>
                  </a:solidFill>
                  <a:latin typeface="Amiri" panose="00000500000000000000" pitchFamily="2" charset="-78"/>
                  <a:ea typeface="Amiri" panose="00000500000000000000" pitchFamily="2" charset="-78"/>
                  <a:cs typeface="Amiri" panose="00000500000000000000" pitchFamily="2" charset="-78"/>
                </a:rPr>
                <a:t>Traitement en </a:t>
              </a:r>
              <a:r>
                <a:rPr lang="fr-FR" sz="1600" b="1" dirty="0">
                  <a:solidFill>
                    <a:schemeClr val="tx1"/>
                  </a:solidFill>
                  <a:latin typeface="Amiri" panose="00000500000000000000" pitchFamily="2" charset="-78"/>
                  <a:ea typeface="Amiri" panose="00000500000000000000" pitchFamily="2" charset="-78"/>
                  <a:cs typeface="Amiri" panose="00000500000000000000" pitchFamily="2" charset="-78"/>
                </a:rPr>
                <a:t>continu</a:t>
              </a:r>
              <a:r>
                <a:rPr lang="fr-FR" sz="1600" dirty="0">
                  <a:solidFill>
                    <a:schemeClr val="tx1"/>
                  </a:solidFill>
                  <a:latin typeface="Amiri" panose="00000500000000000000" pitchFamily="2" charset="-78"/>
                  <a:ea typeface="Amiri" panose="00000500000000000000" pitchFamily="2" charset="-78"/>
                  <a:cs typeface="Amiri" panose="00000500000000000000" pitchFamily="2" charset="-78"/>
                </a:rPr>
                <a:t> et </a:t>
              </a:r>
              <a:r>
                <a:rPr lang="fr-FR" sz="1600" b="1" dirty="0">
                  <a:solidFill>
                    <a:schemeClr val="tx1"/>
                  </a:solidFill>
                  <a:latin typeface="Amiri" panose="00000500000000000000" pitchFamily="2" charset="-78"/>
                  <a:ea typeface="Amiri" panose="00000500000000000000" pitchFamily="2" charset="-78"/>
                  <a:cs typeface="Amiri" panose="00000500000000000000" pitchFamily="2" charset="-78"/>
                </a:rPr>
                <a:t>parallèle</a:t>
              </a:r>
              <a:r>
                <a:rPr lang="fr-FR" sz="1600" dirty="0">
                  <a:solidFill>
                    <a:schemeClr val="tx1"/>
                  </a:solidFill>
                  <a:latin typeface="Amiri" panose="00000500000000000000" pitchFamily="2" charset="-78"/>
                  <a:ea typeface="Amiri" panose="00000500000000000000" pitchFamily="2" charset="-78"/>
                  <a:cs typeface="Amiri" panose="00000500000000000000" pitchFamily="2" charset="-78"/>
                </a:rPr>
                <a:t> de nombreuses informations externes (environnement) et internes (pensées, planification). 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fr-FR" sz="1600" dirty="0">
                  <a:solidFill>
                    <a:schemeClr val="tx1"/>
                  </a:solidFill>
                  <a:latin typeface="Amiri" panose="00000500000000000000" pitchFamily="2" charset="-78"/>
                  <a:ea typeface="Amiri" panose="00000500000000000000" pitchFamily="2" charset="-78"/>
                  <a:cs typeface="Amiri" panose="00000500000000000000" pitchFamily="2" charset="-78"/>
                </a:rPr>
                <a:t>Nécessité de réagir rapidement, </a:t>
              </a:r>
              <a:r>
                <a:rPr lang="fr-FR" sz="1600" b="1" dirty="0">
                  <a:solidFill>
                    <a:schemeClr val="tx1"/>
                  </a:solidFill>
                  <a:latin typeface="Amiri" panose="00000500000000000000" pitchFamily="2" charset="-78"/>
                  <a:ea typeface="Amiri" panose="00000500000000000000" pitchFamily="2" charset="-78"/>
                  <a:cs typeface="Amiri" panose="00000500000000000000" pitchFamily="2" charset="-78"/>
                </a:rPr>
                <a:t>sélectionner</a:t>
              </a:r>
              <a:r>
                <a:rPr lang="fr-FR" sz="1600" dirty="0">
                  <a:solidFill>
                    <a:schemeClr val="tx1"/>
                  </a:solidFill>
                  <a:latin typeface="Amiri" panose="00000500000000000000" pitchFamily="2" charset="-78"/>
                  <a:ea typeface="Amiri" panose="00000500000000000000" pitchFamily="2" charset="-78"/>
                  <a:cs typeface="Amiri" panose="00000500000000000000" pitchFamily="2" charset="-78"/>
                </a:rPr>
                <a:t> les informations pertinentes et d’</a:t>
              </a:r>
              <a:r>
                <a:rPr lang="fr-FR" sz="1600" b="1" dirty="0">
                  <a:solidFill>
                    <a:schemeClr val="tx1"/>
                  </a:solidFill>
                  <a:latin typeface="Amiri" panose="00000500000000000000" pitchFamily="2" charset="-78"/>
                  <a:ea typeface="Amiri" panose="00000500000000000000" pitchFamily="2" charset="-78"/>
                  <a:cs typeface="Amiri" panose="00000500000000000000" pitchFamily="2" charset="-78"/>
                </a:rPr>
                <a:t>inhiber</a:t>
              </a:r>
              <a:r>
                <a:rPr lang="fr-FR" sz="1600" dirty="0">
                  <a:solidFill>
                    <a:schemeClr val="tx1"/>
                  </a:solidFill>
                  <a:latin typeface="Amiri" panose="00000500000000000000" pitchFamily="2" charset="-78"/>
                  <a:ea typeface="Amiri" panose="00000500000000000000" pitchFamily="2" charset="-78"/>
                  <a:cs typeface="Amiri" panose="00000500000000000000" pitchFamily="2" charset="-78"/>
                </a:rPr>
                <a:t> celles qui ne le sont pas. </a:t>
              </a: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BC7902CF-BABB-47D3-8493-F516864DDB55}"/>
              </a:ext>
            </a:extLst>
          </p:cNvPr>
          <p:cNvGrpSpPr/>
          <p:nvPr/>
        </p:nvGrpSpPr>
        <p:grpSpPr>
          <a:xfrm>
            <a:off x="464813" y="4148812"/>
            <a:ext cx="10726647" cy="2169273"/>
            <a:chOff x="464813" y="4148812"/>
            <a:chExt cx="10726647" cy="2169273"/>
          </a:xfrm>
        </p:grpSpPr>
        <p:grpSp>
          <p:nvGrpSpPr>
            <p:cNvPr id="7" name="Groupe 6">
              <a:extLst>
                <a:ext uri="{FF2B5EF4-FFF2-40B4-BE49-F238E27FC236}">
                  <a16:creationId xmlns:a16="http://schemas.microsoft.com/office/drawing/2014/main" id="{D98A7203-5B3D-4D74-8805-C5C4A7F3B07C}"/>
                </a:ext>
              </a:extLst>
            </p:cNvPr>
            <p:cNvGrpSpPr/>
            <p:nvPr/>
          </p:nvGrpSpPr>
          <p:grpSpPr>
            <a:xfrm>
              <a:off x="464813" y="4148812"/>
              <a:ext cx="10726647" cy="2169273"/>
              <a:chOff x="464813" y="4148812"/>
              <a:chExt cx="10726647" cy="2169273"/>
            </a:xfrm>
          </p:grpSpPr>
          <p:cxnSp>
            <p:nvCxnSpPr>
              <p:cNvPr id="25" name="Connecteur droit avec flèche 24">
                <a:extLst>
                  <a:ext uri="{FF2B5EF4-FFF2-40B4-BE49-F238E27FC236}">
                    <a16:creationId xmlns:a16="http://schemas.microsoft.com/office/drawing/2014/main" id="{9461BEC8-439C-4DDE-A1E0-92BCA46F63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844994" y="4148812"/>
                <a:ext cx="6132" cy="380984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Rectangle : coins arrondis 26">
                <a:extLst>
                  <a:ext uri="{FF2B5EF4-FFF2-40B4-BE49-F238E27FC236}">
                    <a16:creationId xmlns:a16="http://schemas.microsoft.com/office/drawing/2014/main" id="{2656F730-D719-4C8B-9549-0553C6BC5D81}"/>
                  </a:ext>
                </a:extLst>
              </p:cNvPr>
              <p:cNvSpPr/>
              <p:nvPr/>
            </p:nvSpPr>
            <p:spPr>
              <a:xfrm>
                <a:off x="464813" y="4536474"/>
                <a:ext cx="10726647" cy="1781611"/>
              </a:xfrm>
              <a:prstGeom prst="roundRect">
                <a:avLst/>
              </a:prstGeom>
              <a:solidFill>
                <a:schemeClr val="bg2">
                  <a:lumMod val="50000"/>
                  <a:alpha val="21961"/>
                </a:schemeClr>
              </a:solidFill>
              <a:ln>
                <a:noFill/>
                <a:extLst>
                  <a:ext uri="{C807C97D-BFC1-408E-A445-0C87EB9F89A2}">
                    <ask:lineSketchStyleProps xmlns:ask="http://schemas.microsoft.com/office/drawing/2018/sketchyshapes" xmlns="" sd="3125344535">
                      <a:custGeom>
                        <a:avLst/>
                        <a:gdLst>
                          <a:gd name="connsiteX0" fmla="*/ 0 w 7801229"/>
                          <a:gd name="connsiteY0" fmla="*/ 503024 h 3018083"/>
                          <a:gd name="connsiteX1" fmla="*/ 503024 w 7801229"/>
                          <a:gd name="connsiteY1" fmla="*/ 0 h 3018083"/>
                          <a:gd name="connsiteX2" fmla="*/ 978687 w 7801229"/>
                          <a:gd name="connsiteY2" fmla="*/ 0 h 3018083"/>
                          <a:gd name="connsiteX3" fmla="*/ 1794108 w 7801229"/>
                          <a:gd name="connsiteY3" fmla="*/ 0 h 3018083"/>
                          <a:gd name="connsiteX4" fmla="*/ 2405675 w 7801229"/>
                          <a:gd name="connsiteY4" fmla="*/ 0 h 3018083"/>
                          <a:gd name="connsiteX5" fmla="*/ 2949289 w 7801229"/>
                          <a:gd name="connsiteY5" fmla="*/ 0 h 3018083"/>
                          <a:gd name="connsiteX6" fmla="*/ 3492904 w 7801229"/>
                          <a:gd name="connsiteY6" fmla="*/ 0 h 3018083"/>
                          <a:gd name="connsiteX7" fmla="*/ 4036518 w 7801229"/>
                          <a:gd name="connsiteY7" fmla="*/ 0 h 3018083"/>
                          <a:gd name="connsiteX8" fmla="*/ 4783988 w 7801229"/>
                          <a:gd name="connsiteY8" fmla="*/ 0 h 3018083"/>
                          <a:gd name="connsiteX9" fmla="*/ 5599410 w 7801229"/>
                          <a:gd name="connsiteY9" fmla="*/ 0 h 3018083"/>
                          <a:gd name="connsiteX10" fmla="*/ 6075072 w 7801229"/>
                          <a:gd name="connsiteY10" fmla="*/ 0 h 3018083"/>
                          <a:gd name="connsiteX11" fmla="*/ 7298205 w 7801229"/>
                          <a:gd name="connsiteY11" fmla="*/ 0 h 3018083"/>
                          <a:gd name="connsiteX12" fmla="*/ 7801229 w 7801229"/>
                          <a:gd name="connsiteY12" fmla="*/ 503024 h 3018083"/>
                          <a:gd name="connsiteX13" fmla="*/ 7801229 w 7801229"/>
                          <a:gd name="connsiteY13" fmla="*/ 1153582 h 3018083"/>
                          <a:gd name="connsiteX14" fmla="*/ 7801229 w 7801229"/>
                          <a:gd name="connsiteY14" fmla="*/ 1763899 h 3018083"/>
                          <a:gd name="connsiteX15" fmla="*/ 7801229 w 7801229"/>
                          <a:gd name="connsiteY15" fmla="*/ 2515059 h 3018083"/>
                          <a:gd name="connsiteX16" fmla="*/ 7298205 w 7801229"/>
                          <a:gd name="connsiteY16" fmla="*/ 3018083 h 3018083"/>
                          <a:gd name="connsiteX17" fmla="*/ 6482783 w 7801229"/>
                          <a:gd name="connsiteY17" fmla="*/ 3018083 h 3018083"/>
                          <a:gd name="connsiteX18" fmla="*/ 5667362 w 7801229"/>
                          <a:gd name="connsiteY18" fmla="*/ 3018083 h 3018083"/>
                          <a:gd name="connsiteX19" fmla="*/ 5123747 w 7801229"/>
                          <a:gd name="connsiteY19" fmla="*/ 3018083 h 3018083"/>
                          <a:gd name="connsiteX20" fmla="*/ 4512181 w 7801229"/>
                          <a:gd name="connsiteY20" fmla="*/ 3018083 h 3018083"/>
                          <a:gd name="connsiteX21" fmla="*/ 3968566 w 7801229"/>
                          <a:gd name="connsiteY21" fmla="*/ 3018083 h 3018083"/>
                          <a:gd name="connsiteX22" fmla="*/ 3357000 w 7801229"/>
                          <a:gd name="connsiteY22" fmla="*/ 3018083 h 3018083"/>
                          <a:gd name="connsiteX23" fmla="*/ 2609530 w 7801229"/>
                          <a:gd name="connsiteY23" fmla="*/ 3018083 h 3018083"/>
                          <a:gd name="connsiteX24" fmla="*/ 1930012 w 7801229"/>
                          <a:gd name="connsiteY24" fmla="*/ 3018083 h 3018083"/>
                          <a:gd name="connsiteX25" fmla="*/ 1250494 w 7801229"/>
                          <a:gd name="connsiteY25" fmla="*/ 3018083 h 3018083"/>
                          <a:gd name="connsiteX26" fmla="*/ 503024 w 7801229"/>
                          <a:gd name="connsiteY26" fmla="*/ 3018083 h 3018083"/>
                          <a:gd name="connsiteX27" fmla="*/ 0 w 7801229"/>
                          <a:gd name="connsiteY27" fmla="*/ 2515059 h 3018083"/>
                          <a:gd name="connsiteX28" fmla="*/ 0 w 7801229"/>
                          <a:gd name="connsiteY28" fmla="*/ 1824260 h 3018083"/>
                          <a:gd name="connsiteX29" fmla="*/ 0 w 7801229"/>
                          <a:gd name="connsiteY29" fmla="*/ 1113341 h 3018083"/>
                          <a:gd name="connsiteX30" fmla="*/ 0 w 7801229"/>
                          <a:gd name="connsiteY30" fmla="*/ 503024 h 3018083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  <a:cxn ang="0">
                            <a:pos x="connsiteX5" y="connsiteY5"/>
                          </a:cxn>
                          <a:cxn ang="0">
                            <a:pos x="connsiteX6" y="connsiteY6"/>
                          </a:cxn>
                          <a:cxn ang="0">
                            <a:pos x="connsiteX7" y="connsiteY7"/>
                          </a:cxn>
                          <a:cxn ang="0">
                            <a:pos x="connsiteX8" y="connsiteY8"/>
                          </a:cxn>
                          <a:cxn ang="0">
                            <a:pos x="connsiteX9" y="connsiteY9"/>
                          </a:cxn>
                          <a:cxn ang="0">
                            <a:pos x="connsiteX10" y="connsiteY10"/>
                          </a:cxn>
                          <a:cxn ang="0">
                            <a:pos x="connsiteX11" y="connsiteY11"/>
                          </a:cxn>
                          <a:cxn ang="0">
                            <a:pos x="connsiteX12" y="connsiteY12"/>
                          </a:cxn>
                          <a:cxn ang="0">
                            <a:pos x="connsiteX13" y="connsiteY13"/>
                          </a:cxn>
                          <a:cxn ang="0">
                            <a:pos x="connsiteX14" y="connsiteY14"/>
                          </a:cxn>
                          <a:cxn ang="0">
                            <a:pos x="connsiteX15" y="connsiteY15"/>
                          </a:cxn>
                          <a:cxn ang="0">
                            <a:pos x="connsiteX16" y="connsiteY16"/>
                          </a:cxn>
                          <a:cxn ang="0">
                            <a:pos x="connsiteX17" y="connsiteY17"/>
                          </a:cxn>
                          <a:cxn ang="0">
                            <a:pos x="connsiteX18" y="connsiteY18"/>
                          </a:cxn>
                          <a:cxn ang="0">
                            <a:pos x="connsiteX19" y="connsiteY19"/>
                          </a:cxn>
                          <a:cxn ang="0">
                            <a:pos x="connsiteX20" y="connsiteY20"/>
                          </a:cxn>
                          <a:cxn ang="0">
                            <a:pos x="connsiteX21" y="connsiteY21"/>
                          </a:cxn>
                          <a:cxn ang="0">
                            <a:pos x="connsiteX22" y="connsiteY22"/>
                          </a:cxn>
                          <a:cxn ang="0">
                            <a:pos x="connsiteX23" y="connsiteY23"/>
                          </a:cxn>
                          <a:cxn ang="0">
                            <a:pos x="connsiteX24" y="connsiteY24"/>
                          </a:cxn>
                          <a:cxn ang="0">
                            <a:pos x="connsiteX25" y="connsiteY25"/>
                          </a:cxn>
                          <a:cxn ang="0">
                            <a:pos x="connsiteX26" y="connsiteY26"/>
                          </a:cxn>
                          <a:cxn ang="0">
                            <a:pos x="connsiteX27" y="connsiteY27"/>
                          </a:cxn>
                          <a:cxn ang="0">
                            <a:pos x="connsiteX28" y="connsiteY28"/>
                          </a:cxn>
                          <a:cxn ang="0">
                            <a:pos x="connsiteX29" y="connsiteY29"/>
                          </a:cxn>
                          <a:cxn ang="0">
                            <a:pos x="connsiteX30" y="connsiteY30"/>
                          </a:cxn>
                        </a:cxnLst>
                        <a:rect l="l" t="t" r="r" b="b"/>
                        <a:pathLst>
                          <a:path w="7801229" h="3018083" fill="none" extrusionOk="0">
                            <a:moveTo>
                              <a:pt x="0" y="503024"/>
                            </a:moveTo>
                            <a:cubicBezTo>
                              <a:pt x="-56951" y="216768"/>
                              <a:pt x="217067" y="-20496"/>
                              <a:pt x="503024" y="0"/>
                            </a:cubicBezTo>
                            <a:cubicBezTo>
                              <a:pt x="721652" y="-7741"/>
                              <a:pt x="754885" y="1127"/>
                              <a:pt x="978687" y="0"/>
                            </a:cubicBezTo>
                            <a:cubicBezTo>
                              <a:pt x="1202489" y="-1127"/>
                              <a:pt x="1514168" y="-36740"/>
                              <a:pt x="1794108" y="0"/>
                            </a:cubicBezTo>
                            <a:cubicBezTo>
                              <a:pt x="2074048" y="36740"/>
                              <a:pt x="2210005" y="-2767"/>
                              <a:pt x="2405675" y="0"/>
                            </a:cubicBezTo>
                            <a:cubicBezTo>
                              <a:pt x="2601345" y="2767"/>
                              <a:pt x="2801160" y="1736"/>
                              <a:pt x="2949289" y="0"/>
                            </a:cubicBezTo>
                            <a:cubicBezTo>
                              <a:pt x="3097418" y="-1736"/>
                              <a:pt x="3338337" y="14050"/>
                              <a:pt x="3492904" y="0"/>
                            </a:cubicBezTo>
                            <a:cubicBezTo>
                              <a:pt x="3647471" y="-14050"/>
                              <a:pt x="3810897" y="-3261"/>
                              <a:pt x="4036518" y="0"/>
                            </a:cubicBezTo>
                            <a:cubicBezTo>
                              <a:pt x="4262139" y="3261"/>
                              <a:pt x="4597104" y="3327"/>
                              <a:pt x="4783988" y="0"/>
                            </a:cubicBezTo>
                            <a:cubicBezTo>
                              <a:pt x="4970872" y="-3327"/>
                              <a:pt x="5196884" y="9010"/>
                              <a:pt x="5599410" y="0"/>
                            </a:cubicBezTo>
                            <a:cubicBezTo>
                              <a:pt x="6001936" y="-9010"/>
                              <a:pt x="5878585" y="23274"/>
                              <a:pt x="6075072" y="0"/>
                            </a:cubicBezTo>
                            <a:cubicBezTo>
                              <a:pt x="6271559" y="-23274"/>
                              <a:pt x="7009242" y="-9510"/>
                              <a:pt x="7298205" y="0"/>
                            </a:cubicBezTo>
                            <a:cubicBezTo>
                              <a:pt x="7525638" y="38563"/>
                              <a:pt x="7769942" y="233376"/>
                              <a:pt x="7801229" y="503024"/>
                            </a:cubicBezTo>
                            <a:cubicBezTo>
                              <a:pt x="7812150" y="804711"/>
                              <a:pt x="7829203" y="894316"/>
                              <a:pt x="7801229" y="1153582"/>
                            </a:cubicBezTo>
                            <a:cubicBezTo>
                              <a:pt x="7773255" y="1412848"/>
                              <a:pt x="7813946" y="1480073"/>
                              <a:pt x="7801229" y="1763899"/>
                            </a:cubicBezTo>
                            <a:cubicBezTo>
                              <a:pt x="7788512" y="2047725"/>
                              <a:pt x="7774243" y="2229473"/>
                              <a:pt x="7801229" y="2515059"/>
                            </a:cubicBezTo>
                            <a:cubicBezTo>
                              <a:pt x="7752181" y="2814514"/>
                              <a:pt x="7641289" y="3015417"/>
                              <a:pt x="7298205" y="3018083"/>
                            </a:cubicBezTo>
                            <a:cubicBezTo>
                              <a:pt x="7040680" y="3031797"/>
                              <a:pt x="6684942" y="3014756"/>
                              <a:pt x="6482783" y="3018083"/>
                            </a:cubicBezTo>
                            <a:cubicBezTo>
                              <a:pt x="6280624" y="3021410"/>
                              <a:pt x="6043282" y="3039749"/>
                              <a:pt x="5667362" y="3018083"/>
                            </a:cubicBezTo>
                            <a:cubicBezTo>
                              <a:pt x="5291442" y="2996417"/>
                              <a:pt x="5244095" y="3005379"/>
                              <a:pt x="5123747" y="3018083"/>
                            </a:cubicBezTo>
                            <a:cubicBezTo>
                              <a:pt x="5003399" y="3030787"/>
                              <a:pt x="4656612" y="3011794"/>
                              <a:pt x="4512181" y="3018083"/>
                            </a:cubicBezTo>
                            <a:cubicBezTo>
                              <a:pt x="4367750" y="3024372"/>
                              <a:pt x="4228698" y="3029596"/>
                              <a:pt x="3968566" y="3018083"/>
                            </a:cubicBezTo>
                            <a:cubicBezTo>
                              <a:pt x="3708435" y="3006570"/>
                              <a:pt x="3497789" y="3015983"/>
                              <a:pt x="3357000" y="3018083"/>
                            </a:cubicBezTo>
                            <a:cubicBezTo>
                              <a:pt x="3216211" y="3020183"/>
                              <a:pt x="2880667" y="2986908"/>
                              <a:pt x="2609530" y="3018083"/>
                            </a:cubicBezTo>
                            <a:cubicBezTo>
                              <a:pt x="2338393" y="3049259"/>
                              <a:pt x="2095704" y="3008605"/>
                              <a:pt x="1930012" y="3018083"/>
                            </a:cubicBezTo>
                            <a:cubicBezTo>
                              <a:pt x="1764320" y="3027561"/>
                              <a:pt x="1517242" y="2995993"/>
                              <a:pt x="1250494" y="3018083"/>
                            </a:cubicBezTo>
                            <a:cubicBezTo>
                              <a:pt x="983746" y="3040173"/>
                              <a:pt x="868097" y="3008027"/>
                              <a:pt x="503024" y="3018083"/>
                            </a:cubicBezTo>
                            <a:cubicBezTo>
                              <a:pt x="243813" y="3028784"/>
                              <a:pt x="4447" y="2817886"/>
                              <a:pt x="0" y="2515059"/>
                            </a:cubicBezTo>
                            <a:cubicBezTo>
                              <a:pt x="23899" y="2304634"/>
                              <a:pt x="20365" y="2141137"/>
                              <a:pt x="0" y="1824260"/>
                            </a:cubicBezTo>
                            <a:cubicBezTo>
                              <a:pt x="-20365" y="1507383"/>
                              <a:pt x="-22349" y="1435328"/>
                              <a:pt x="0" y="1113341"/>
                            </a:cubicBezTo>
                            <a:cubicBezTo>
                              <a:pt x="22349" y="791354"/>
                              <a:pt x="6497" y="671689"/>
                              <a:pt x="0" y="503024"/>
                            </a:cubicBezTo>
                            <a:close/>
                          </a:path>
                          <a:path w="7801229" h="3018083" stroke="0" extrusionOk="0">
                            <a:moveTo>
                              <a:pt x="0" y="503024"/>
                            </a:moveTo>
                            <a:cubicBezTo>
                              <a:pt x="-1126" y="255427"/>
                              <a:pt x="198367" y="57439"/>
                              <a:pt x="503024" y="0"/>
                            </a:cubicBezTo>
                            <a:cubicBezTo>
                              <a:pt x="717948" y="20116"/>
                              <a:pt x="803407" y="4821"/>
                              <a:pt x="1046638" y="0"/>
                            </a:cubicBezTo>
                            <a:cubicBezTo>
                              <a:pt x="1289869" y="-4821"/>
                              <a:pt x="1501645" y="-19782"/>
                              <a:pt x="1658205" y="0"/>
                            </a:cubicBezTo>
                            <a:cubicBezTo>
                              <a:pt x="1814765" y="19782"/>
                              <a:pt x="2264108" y="-38801"/>
                              <a:pt x="2473626" y="0"/>
                            </a:cubicBezTo>
                            <a:cubicBezTo>
                              <a:pt x="2683144" y="38801"/>
                              <a:pt x="2739879" y="15519"/>
                              <a:pt x="2949289" y="0"/>
                            </a:cubicBezTo>
                            <a:cubicBezTo>
                              <a:pt x="3158699" y="-15519"/>
                              <a:pt x="3319700" y="-10444"/>
                              <a:pt x="3560855" y="0"/>
                            </a:cubicBezTo>
                            <a:cubicBezTo>
                              <a:pt x="3802010" y="10444"/>
                              <a:pt x="4036839" y="-25883"/>
                              <a:pt x="4308325" y="0"/>
                            </a:cubicBezTo>
                            <a:cubicBezTo>
                              <a:pt x="4579811" y="25883"/>
                              <a:pt x="4653825" y="2398"/>
                              <a:pt x="4783988" y="0"/>
                            </a:cubicBezTo>
                            <a:cubicBezTo>
                              <a:pt x="4914151" y="-2398"/>
                              <a:pt x="5258270" y="20747"/>
                              <a:pt x="5395554" y="0"/>
                            </a:cubicBezTo>
                            <a:cubicBezTo>
                              <a:pt x="5532838" y="-20747"/>
                              <a:pt x="5884657" y="-14294"/>
                              <a:pt x="6210976" y="0"/>
                            </a:cubicBezTo>
                            <a:cubicBezTo>
                              <a:pt x="6537295" y="14294"/>
                              <a:pt x="6547207" y="-4919"/>
                              <a:pt x="6686639" y="0"/>
                            </a:cubicBezTo>
                            <a:cubicBezTo>
                              <a:pt x="6826071" y="4919"/>
                              <a:pt x="7064271" y="-104"/>
                              <a:pt x="7298205" y="0"/>
                            </a:cubicBezTo>
                            <a:cubicBezTo>
                              <a:pt x="7587129" y="21802"/>
                              <a:pt x="7806390" y="238359"/>
                              <a:pt x="7801229" y="503024"/>
                            </a:cubicBezTo>
                            <a:cubicBezTo>
                              <a:pt x="7824793" y="828736"/>
                              <a:pt x="7781400" y="1031409"/>
                              <a:pt x="7801229" y="1173702"/>
                            </a:cubicBezTo>
                            <a:cubicBezTo>
                              <a:pt x="7821058" y="1315995"/>
                              <a:pt x="7830005" y="1503343"/>
                              <a:pt x="7801229" y="1804140"/>
                            </a:cubicBezTo>
                            <a:cubicBezTo>
                              <a:pt x="7772453" y="2104937"/>
                              <a:pt x="7827623" y="2297999"/>
                              <a:pt x="7801229" y="2515059"/>
                            </a:cubicBezTo>
                            <a:cubicBezTo>
                              <a:pt x="7763961" y="2770089"/>
                              <a:pt x="7592012" y="3005063"/>
                              <a:pt x="7298205" y="3018083"/>
                            </a:cubicBezTo>
                            <a:cubicBezTo>
                              <a:pt x="7113309" y="3039400"/>
                              <a:pt x="6999718" y="3040836"/>
                              <a:pt x="6822542" y="3018083"/>
                            </a:cubicBezTo>
                            <a:cubicBezTo>
                              <a:pt x="6645366" y="2995330"/>
                              <a:pt x="6533780" y="3016445"/>
                              <a:pt x="6278928" y="3018083"/>
                            </a:cubicBezTo>
                            <a:cubicBezTo>
                              <a:pt x="6024076" y="3019721"/>
                              <a:pt x="5858930" y="3020825"/>
                              <a:pt x="5531458" y="3018083"/>
                            </a:cubicBezTo>
                            <a:cubicBezTo>
                              <a:pt x="5203986" y="3015342"/>
                              <a:pt x="5108544" y="3005941"/>
                              <a:pt x="4987843" y="3018083"/>
                            </a:cubicBezTo>
                            <a:cubicBezTo>
                              <a:pt x="4867143" y="3030225"/>
                              <a:pt x="4385782" y="2994519"/>
                              <a:pt x="4172422" y="3018083"/>
                            </a:cubicBezTo>
                            <a:cubicBezTo>
                              <a:pt x="3959062" y="3041647"/>
                              <a:pt x="3793110" y="3002825"/>
                              <a:pt x="3628807" y="3018083"/>
                            </a:cubicBezTo>
                            <a:cubicBezTo>
                              <a:pt x="3464505" y="3033341"/>
                              <a:pt x="3123679" y="2985468"/>
                              <a:pt x="2881337" y="3018083"/>
                            </a:cubicBezTo>
                            <a:cubicBezTo>
                              <a:pt x="2638995" y="3050699"/>
                              <a:pt x="2642772" y="3035269"/>
                              <a:pt x="2405675" y="3018083"/>
                            </a:cubicBezTo>
                            <a:cubicBezTo>
                              <a:pt x="2168578" y="3000897"/>
                              <a:pt x="2122142" y="2995506"/>
                              <a:pt x="1862060" y="3018083"/>
                            </a:cubicBezTo>
                            <a:cubicBezTo>
                              <a:pt x="1601979" y="3040660"/>
                              <a:pt x="1372948" y="3050368"/>
                              <a:pt x="1182542" y="3018083"/>
                            </a:cubicBezTo>
                            <a:cubicBezTo>
                              <a:pt x="992136" y="2985798"/>
                              <a:pt x="714097" y="3021731"/>
                              <a:pt x="503024" y="3018083"/>
                            </a:cubicBezTo>
                            <a:cubicBezTo>
                              <a:pt x="262787" y="3063901"/>
                              <a:pt x="-6831" y="2798367"/>
                              <a:pt x="0" y="2515059"/>
                            </a:cubicBezTo>
                            <a:cubicBezTo>
                              <a:pt x="14534" y="2299657"/>
                              <a:pt x="-22343" y="2107125"/>
                              <a:pt x="0" y="1884621"/>
                            </a:cubicBezTo>
                            <a:cubicBezTo>
                              <a:pt x="22343" y="1662117"/>
                              <a:pt x="32240" y="1503181"/>
                              <a:pt x="0" y="1193823"/>
                            </a:cubicBezTo>
                            <a:cubicBezTo>
                              <a:pt x="-32240" y="884465"/>
                              <a:pt x="-20012" y="730391"/>
                              <a:pt x="0" y="503024"/>
                            </a:cubicBezTo>
                            <a:close/>
                          </a:path>
                        </a:pathLst>
                      </a:custGeom>
                      <ask:type>
                        <ask:lineSketchNone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FR" b="1" dirty="0">
                  <a:solidFill>
                    <a:srgbClr val="002060"/>
                  </a:solidFill>
                  <a:latin typeface="Amiri" panose="00000500000000000000" pitchFamily="2" charset="-78"/>
                  <a:ea typeface="Amiri" panose="00000500000000000000" pitchFamily="2" charset="-78"/>
                  <a:cs typeface="Amiri" panose="00000500000000000000" pitchFamily="2" charset="-78"/>
                </a:endParaRPr>
              </a:p>
            </p:txBody>
          </p:sp>
          <p:grpSp>
            <p:nvGrpSpPr>
              <p:cNvPr id="60" name="Groupe 59">
                <a:extLst>
                  <a:ext uri="{FF2B5EF4-FFF2-40B4-BE49-F238E27FC236}">
                    <a16:creationId xmlns:a16="http://schemas.microsoft.com/office/drawing/2014/main" id="{5986A6B4-A9B0-482B-BA3D-A3DBA93D2691}"/>
                  </a:ext>
                </a:extLst>
              </p:cNvPr>
              <p:cNvGrpSpPr/>
              <p:nvPr/>
            </p:nvGrpSpPr>
            <p:grpSpPr>
              <a:xfrm>
                <a:off x="4312227" y="4684808"/>
                <a:ext cx="6155429" cy="1484941"/>
                <a:chOff x="2473681" y="4513927"/>
                <a:chExt cx="6837626" cy="1800596"/>
              </a:xfrm>
            </p:grpSpPr>
            <p:sp>
              <p:nvSpPr>
                <p:cNvPr id="28" name="Rectangle : coins arrondis 27">
                  <a:extLst>
                    <a:ext uri="{FF2B5EF4-FFF2-40B4-BE49-F238E27FC236}">
                      <a16:creationId xmlns:a16="http://schemas.microsoft.com/office/drawing/2014/main" id="{59294464-DFA1-4E23-B09C-A4CAA6633DDA}"/>
                    </a:ext>
                  </a:extLst>
                </p:cNvPr>
                <p:cNvSpPr/>
                <p:nvPr/>
              </p:nvSpPr>
              <p:spPr>
                <a:xfrm>
                  <a:off x="5306331" y="4513927"/>
                  <a:ext cx="1172326" cy="495395"/>
                </a:xfrm>
                <a:prstGeom prst="roundRect">
                  <a:avLst/>
                </a:prstGeom>
                <a:solidFill>
                  <a:srgbClr val="090042">
                    <a:alpha val="21961"/>
                  </a:srgbClr>
                </a:solidFill>
                <a:ln>
                  <a:noFill/>
                  <a:extLst>
                    <a:ext uri="{C807C97D-BFC1-408E-A445-0C87EB9F89A2}">
                      <ask:lineSketchStyleProps xmlns:ask="http://schemas.microsoft.com/office/drawing/2018/sketchyshapes" xmlns="" sd="3125344535">
                        <a:custGeom>
                          <a:avLst/>
                          <a:gdLst>
                            <a:gd name="connsiteX0" fmla="*/ 0 w 7801229"/>
                            <a:gd name="connsiteY0" fmla="*/ 503024 h 3018083"/>
                            <a:gd name="connsiteX1" fmla="*/ 503024 w 7801229"/>
                            <a:gd name="connsiteY1" fmla="*/ 0 h 3018083"/>
                            <a:gd name="connsiteX2" fmla="*/ 978687 w 7801229"/>
                            <a:gd name="connsiteY2" fmla="*/ 0 h 3018083"/>
                            <a:gd name="connsiteX3" fmla="*/ 1794108 w 7801229"/>
                            <a:gd name="connsiteY3" fmla="*/ 0 h 3018083"/>
                            <a:gd name="connsiteX4" fmla="*/ 2405675 w 7801229"/>
                            <a:gd name="connsiteY4" fmla="*/ 0 h 3018083"/>
                            <a:gd name="connsiteX5" fmla="*/ 2949289 w 7801229"/>
                            <a:gd name="connsiteY5" fmla="*/ 0 h 3018083"/>
                            <a:gd name="connsiteX6" fmla="*/ 3492904 w 7801229"/>
                            <a:gd name="connsiteY6" fmla="*/ 0 h 3018083"/>
                            <a:gd name="connsiteX7" fmla="*/ 4036518 w 7801229"/>
                            <a:gd name="connsiteY7" fmla="*/ 0 h 3018083"/>
                            <a:gd name="connsiteX8" fmla="*/ 4783988 w 7801229"/>
                            <a:gd name="connsiteY8" fmla="*/ 0 h 3018083"/>
                            <a:gd name="connsiteX9" fmla="*/ 5599410 w 7801229"/>
                            <a:gd name="connsiteY9" fmla="*/ 0 h 3018083"/>
                            <a:gd name="connsiteX10" fmla="*/ 6075072 w 7801229"/>
                            <a:gd name="connsiteY10" fmla="*/ 0 h 3018083"/>
                            <a:gd name="connsiteX11" fmla="*/ 7298205 w 7801229"/>
                            <a:gd name="connsiteY11" fmla="*/ 0 h 3018083"/>
                            <a:gd name="connsiteX12" fmla="*/ 7801229 w 7801229"/>
                            <a:gd name="connsiteY12" fmla="*/ 503024 h 3018083"/>
                            <a:gd name="connsiteX13" fmla="*/ 7801229 w 7801229"/>
                            <a:gd name="connsiteY13" fmla="*/ 1153582 h 3018083"/>
                            <a:gd name="connsiteX14" fmla="*/ 7801229 w 7801229"/>
                            <a:gd name="connsiteY14" fmla="*/ 1763899 h 3018083"/>
                            <a:gd name="connsiteX15" fmla="*/ 7801229 w 7801229"/>
                            <a:gd name="connsiteY15" fmla="*/ 2515059 h 3018083"/>
                            <a:gd name="connsiteX16" fmla="*/ 7298205 w 7801229"/>
                            <a:gd name="connsiteY16" fmla="*/ 3018083 h 3018083"/>
                            <a:gd name="connsiteX17" fmla="*/ 6482783 w 7801229"/>
                            <a:gd name="connsiteY17" fmla="*/ 3018083 h 3018083"/>
                            <a:gd name="connsiteX18" fmla="*/ 5667362 w 7801229"/>
                            <a:gd name="connsiteY18" fmla="*/ 3018083 h 3018083"/>
                            <a:gd name="connsiteX19" fmla="*/ 5123747 w 7801229"/>
                            <a:gd name="connsiteY19" fmla="*/ 3018083 h 3018083"/>
                            <a:gd name="connsiteX20" fmla="*/ 4512181 w 7801229"/>
                            <a:gd name="connsiteY20" fmla="*/ 3018083 h 3018083"/>
                            <a:gd name="connsiteX21" fmla="*/ 3968566 w 7801229"/>
                            <a:gd name="connsiteY21" fmla="*/ 3018083 h 3018083"/>
                            <a:gd name="connsiteX22" fmla="*/ 3357000 w 7801229"/>
                            <a:gd name="connsiteY22" fmla="*/ 3018083 h 3018083"/>
                            <a:gd name="connsiteX23" fmla="*/ 2609530 w 7801229"/>
                            <a:gd name="connsiteY23" fmla="*/ 3018083 h 3018083"/>
                            <a:gd name="connsiteX24" fmla="*/ 1930012 w 7801229"/>
                            <a:gd name="connsiteY24" fmla="*/ 3018083 h 3018083"/>
                            <a:gd name="connsiteX25" fmla="*/ 1250494 w 7801229"/>
                            <a:gd name="connsiteY25" fmla="*/ 3018083 h 3018083"/>
                            <a:gd name="connsiteX26" fmla="*/ 503024 w 7801229"/>
                            <a:gd name="connsiteY26" fmla="*/ 3018083 h 3018083"/>
                            <a:gd name="connsiteX27" fmla="*/ 0 w 7801229"/>
                            <a:gd name="connsiteY27" fmla="*/ 2515059 h 3018083"/>
                            <a:gd name="connsiteX28" fmla="*/ 0 w 7801229"/>
                            <a:gd name="connsiteY28" fmla="*/ 1824260 h 3018083"/>
                            <a:gd name="connsiteX29" fmla="*/ 0 w 7801229"/>
                            <a:gd name="connsiteY29" fmla="*/ 1113341 h 3018083"/>
                            <a:gd name="connsiteX30" fmla="*/ 0 w 7801229"/>
                            <a:gd name="connsiteY30" fmla="*/ 503024 h 3018083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  <a:cxn ang="0">
                              <a:pos x="connsiteX11" y="connsiteY11"/>
                            </a:cxn>
                            <a:cxn ang="0">
                              <a:pos x="connsiteX12" y="connsiteY12"/>
                            </a:cxn>
                            <a:cxn ang="0">
                              <a:pos x="connsiteX13" y="connsiteY13"/>
                            </a:cxn>
                            <a:cxn ang="0">
                              <a:pos x="connsiteX14" y="connsiteY14"/>
                            </a:cxn>
                            <a:cxn ang="0">
                              <a:pos x="connsiteX15" y="connsiteY15"/>
                            </a:cxn>
                            <a:cxn ang="0">
                              <a:pos x="connsiteX16" y="connsiteY16"/>
                            </a:cxn>
                            <a:cxn ang="0">
                              <a:pos x="connsiteX17" y="connsiteY17"/>
                            </a:cxn>
                            <a:cxn ang="0">
                              <a:pos x="connsiteX18" y="connsiteY18"/>
                            </a:cxn>
                            <a:cxn ang="0">
                              <a:pos x="connsiteX19" y="connsiteY19"/>
                            </a:cxn>
                            <a:cxn ang="0">
                              <a:pos x="connsiteX20" y="connsiteY20"/>
                            </a:cxn>
                            <a:cxn ang="0">
                              <a:pos x="connsiteX21" y="connsiteY21"/>
                            </a:cxn>
                            <a:cxn ang="0">
                              <a:pos x="connsiteX22" y="connsiteY22"/>
                            </a:cxn>
                            <a:cxn ang="0">
                              <a:pos x="connsiteX23" y="connsiteY23"/>
                            </a:cxn>
                            <a:cxn ang="0">
                              <a:pos x="connsiteX24" y="connsiteY24"/>
                            </a:cxn>
                            <a:cxn ang="0">
                              <a:pos x="connsiteX25" y="connsiteY25"/>
                            </a:cxn>
                            <a:cxn ang="0">
                              <a:pos x="connsiteX26" y="connsiteY26"/>
                            </a:cxn>
                            <a:cxn ang="0">
                              <a:pos x="connsiteX27" y="connsiteY27"/>
                            </a:cxn>
                            <a:cxn ang="0">
                              <a:pos x="connsiteX28" y="connsiteY28"/>
                            </a:cxn>
                            <a:cxn ang="0">
                              <a:pos x="connsiteX29" y="connsiteY29"/>
                            </a:cxn>
                            <a:cxn ang="0">
                              <a:pos x="connsiteX30" y="connsiteY30"/>
                            </a:cxn>
                          </a:cxnLst>
                          <a:rect l="l" t="t" r="r" b="b"/>
                          <a:pathLst>
                            <a:path w="7801229" h="3018083" fill="none" extrusionOk="0">
                              <a:moveTo>
                                <a:pt x="0" y="503024"/>
                              </a:moveTo>
                              <a:cubicBezTo>
                                <a:pt x="-56951" y="216768"/>
                                <a:pt x="217067" y="-20496"/>
                                <a:pt x="503024" y="0"/>
                              </a:cubicBezTo>
                              <a:cubicBezTo>
                                <a:pt x="721652" y="-7741"/>
                                <a:pt x="754885" y="1127"/>
                                <a:pt x="978687" y="0"/>
                              </a:cubicBezTo>
                              <a:cubicBezTo>
                                <a:pt x="1202489" y="-1127"/>
                                <a:pt x="1514168" y="-36740"/>
                                <a:pt x="1794108" y="0"/>
                              </a:cubicBezTo>
                              <a:cubicBezTo>
                                <a:pt x="2074048" y="36740"/>
                                <a:pt x="2210005" y="-2767"/>
                                <a:pt x="2405675" y="0"/>
                              </a:cubicBezTo>
                              <a:cubicBezTo>
                                <a:pt x="2601345" y="2767"/>
                                <a:pt x="2801160" y="1736"/>
                                <a:pt x="2949289" y="0"/>
                              </a:cubicBezTo>
                              <a:cubicBezTo>
                                <a:pt x="3097418" y="-1736"/>
                                <a:pt x="3338337" y="14050"/>
                                <a:pt x="3492904" y="0"/>
                              </a:cubicBezTo>
                              <a:cubicBezTo>
                                <a:pt x="3647471" y="-14050"/>
                                <a:pt x="3810897" y="-3261"/>
                                <a:pt x="4036518" y="0"/>
                              </a:cubicBezTo>
                              <a:cubicBezTo>
                                <a:pt x="4262139" y="3261"/>
                                <a:pt x="4597104" y="3327"/>
                                <a:pt x="4783988" y="0"/>
                              </a:cubicBezTo>
                              <a:cubicBezTo>
                                <a:pt x="4970872" y="-3327"/>
                                <a:pt x="5196884" y="9010"/>
                                <a:pt x="5599410" y="0"/>
                              </a:cubicBezTo>
                              <a:cubicBezTo>
                                <a:pt x="6001936" y="-9010"/>
                                <a:pt x="5878585" y="23274"/>
                                <a:pt x="6075072" y="0"/>
                              </a:cubicBezTo>
                              <a:cubicBezTo>
                                <a:pt x="6271559" y="-23274"/>
                                <a:pt x="7009242" y="-9510"/>
                                <a:pt x="7298205" y="0"/>
                              </a:cubicBezTo>
                              <a:cubicBezTo>
                                <a:pt x="7525638" y="38563"/>
                                <a:pt x="7769942" y="233376"/>
                                <a:pt x="7801229" y="503024"/>
                              </a:cubicBezTo>
                              <a:cubicBezTo>
                                <a:pt x="7812150" y="804711"/>
                                <a:pt x="7829203" y="894316"/>
                                <a:pt x="7801229" y="1153582"/>
                              </a:cubicBezTo>
                              <a:cubicBezTo>
                                <a:pt x="7773255" y="1412848"/>
                                <a:pt x="7813946" y="1480073"/>
                                <a:pt x="7801229" y="1763899"/>
                              </a:cubicBezTo>
                              <a:cubicBezTo>
                                <a:pt x="7788512" y="2047725"/>
                                <a:pt x="7774243" y="2229473"/>
                                <a:pt x="7801229" y="2515059"/>
                              </a:cubicBezTo>
                              <a:cubicBezTo>
                                <a:pt x="7752181" y="2814514"/>
                                <a:pt x="7641289" y="3015417"/>
                                <a:pt x="7298205" y="3018083"/>
                              </a:cubicBezTo>
                              <a:cubicBezTo>
                                <a:pt x="7040680" y="3031797"/>
                                <a:pt x="6684942" y="3014756"/>
                                <a:pt x="6482783" y="3018083"/>
                              </a:cubicBezTo>
                              <a:cubicBezTo>
                                <a:pt x="6280624" y="3021410"/>
                                <a:pt x="6043282" y="3039749"/>
                                <a:pt x="5667362" y="3018083"/>
                              </a:cubicBezTo>
                              <a:cubicBezTo>
                                <a:pt x="5291442" y="2996417"/>
                                <a:pt x="5244095" y="3005379"/>
                                <a:pt x="5123747" y="3018083"/>
                              </a:cubicBezTo>
                              <a:cubicBezTo>
                                <a:pt x="5003399" y="3030787"/>
                                <a:pt x="4656612" y="3011794"/>
                                <a:pt x="4512181" y="3018083"/>
                              </a:cubicBezTo>
                              <a:cubicBezTo>
                                <a:pt x="4367750" y="3024372"/>
                                <a:pt x="4228698" y="3029596"/>
                                <a:pt x="3968566" y="3018083"/>
                              </a:cubicBezTo>
                              <a:cubicBezTo>
                                <a:pt x="3708435" y="3006570"/>
                                <a:pt x="3497789" y="3015983"/>
                                <a:pt x="3357000" y="3018083"/>
                              </a:cubicBezTo>
                              <a:cubicBezTo>
                                <a:pt x="3216211" y="3020183"/>
                                <a:pt x="2880667" y="2986908"/>
                                <a:pt x="2609530" y="3018083"/>
                              </a:cubicBezTo>
                              <a:cubicBezTo>
                                <a:pt x="2338393" y="3049259"/>
                                <a:pt x="2095704" y="3008605"/>
                                <a:pt x="1930012" y="3018083"/>
                              </a:cubicBezTo>
                              <a:cubicBezTo>
                                <a:pt x="1764320" y="3027561"/>
                                <a:pt x="1517242" y="2995993"/>
                                <a:pt x="1250494" y="3018083"/>
                              </a:cubicBezTo>
                              <a:cubicBezTo>
                                <a:pt x="983746" y="3040173"/>
                                <a:pt x="868097" y="3008027"/>
                                <a:pt x="503024" y="3018083"/>
                              </a:cubicBezTo>
                              <a:cubicBezTo>
                                <a:pt x="243813" y="3028784"/>
                                <a:pt x="4447" y="2817886"/>
                                <a:pt x="0" y="2515059"/>
                              </a:cubicBezTo>
                              <a:cubicBezTo>
                                <a:pt x="23899" y="2304634"/>
                                <a:pt x="20365" y="2141137"/>
                                <a:pt x="0" y="1824260"/>
                              </a:cubicBezTo>
                              <a:cubicBezTo>
                                <a:pt x="-20365" y="1507383"/>
                                <a:pt x="-22349" y="1435328"/>
                                <a:pt x="0" y="1113341"/>
                              </a:cubicBezTo>
                              <a:cubicBezTo>
                                <a:pt x="22349" y="791354"/>
                                <a:pt x="6497" y="671689"/>
                                <a:pt x="0" y="503024"/>
                              </a:cubicBezTo>
                              <a:close/>
                            </a:path>
                            <a:path w="7801229" h="3018083" stroke="0" extrusionOk="0">
                              <a:moveTo>
                                <a:pt x="0" y="503024"/>
                              </a:moveTo>
                              <a:cubicBezTo>
                                <a:pt x="-1126" y="255427"/>
                                <a:pt x="198367" y="57439"/>
                                <a:pt x="503024" y="0"/>
                              </a:cubicBezTo>
                              <a:cubicBezTo>
                                <a:pt x="717948" y="20116"/>
                                <a:pt x="803407" y="4821"/>
                                <a:pt x="1046638" y="0"/>
                              </a:cubicBezTo>
                              <a:cubicBezTo>
                                <a:pt x="1289869" y="-4821"/>
                                <a:pt x="1501645" y="-19782"/>
                                <a:pt x="1658205" y="0"/>
                              </a:cubicBezTo>
                              <a:cubicBezTo>
                                <a:pt x="1814765" y="19782"/>
                                <a:pt x="2264108" y="-38801"/>
                                <a:pt x="2473626" y="0"/>
                              </a:cubicBezTo>
                              <a:cubicBezTo>
                                <a:pt x="2683144" y="38801"/>
                                <a:pt x="2739879" y="15519"/>
                                <a:pt x="2949289" y="0"/>
                              </a:cubicBezTo>
                              <a:cubicBezTo>
                                <a:pt x="3158699" y="-15519"/>
                                <a:pt x="3319700" y="-10444"/>
                                <a:pt x="3560855" y="0"/>
                              </a:cubicBezTo>
                              <a:cubicBezTo>
                                <a:pt x="3802010" y="10444"/>
                                <a:pt x="4036839" y="-25883"/>
                                <a:pt x="4308325" y="0"/>
                              </a:cubicBezTo>
                              <a:cubicBezTo>
                                <a:pt x="4579811" y="25883"/>
                                <a:pt x="4653825" y="2398"/>
                                <a:pt x="4783988" y="0"/>
                              </a:cubicBezTo>
                              <a:cubicBezTo>
                                <a:pt x="4914151" y="-2398"/>
                                <a:pt x="5258270" y="20747"/>
                                <a:pt x="5395554" y="0"/>
                              </a:cubicBezTo>
                              <a:cubicBezTo>
                                <a:pt x="5532838" y="-20747"/>
                                <a:pt x="5884657" y="-14294"/>
                                <a:pt x="6210976" y="0"/>
                              </a:cubicBezTo>
                              <a:cubicBezTo>
                                <a:pt x="6537295" y="14294"/>
                                <a:pt x="6547207" y="-4919"/>
                                <a:pt x="6686639" y="0"/>
                              </a:cubicBezTo>
                              <a:cubicBezTo>
                                <a:pt x="6826071" y="4919"/>
                                <a:pt x="7064271" y="-104"/>
                                <a:pt x="7298205" y="0"/>
                              </a:cubicBezTo>
                              <a:cubicBezTo>
                                <a:pt x="7587129" y="21802"/>
                                <a:pt x="7806390" y="238359"/>
                                <a:pt x="7801229" y="503024"/>
                              </a:cubicBezTo>
                              <a:cubicBezTo>
                                <a:pt x="7824793" y="828736"/>
                                <a:pt x="7781400" y="1031409"/>
                                <a:pt x="7801229" y="1173702"/>
                              </a:cubicBezTo>
                              <a:cubicBezTo>
                                <a:pt x="7821058" y="1315995"/>
                                <a:pt x="7830005" y="1503343"/>
                                <a:pt x="7801229" y="1804140"/>
                              </a:cubicBezTo>
                              <a:cubicBezTo>
                                <a:pt x="7772453" y="2104937"/>
                                <a:pt x="7827623" y="2297999"/>
                                <a:pt x="7801229" y="2515059"/>
                              </a:cubicBezTo>
                              <a:cubicBezTo>
                                <a:pt x="7763961" y="2770089"/>
                                <a:pt x="7592012" y="3005063"/>
                                <a:pt x="7298205" y="3018083"/>
                              </a:cubicBezTo>
                              <a:cubicBezTo>
                                <a:pt x="7113309" y="3039400"/>
                                <a:pt x="6999718" y="3040836"/>
                                <a:pt x="6822542" y="3018083"/>
                              </a:cubicBezTo>
                              <a:cubicBezTo>
                                <a:pt x="6645366" y="2995330"/>
                                <a:pt x="6533780" y="3016445"/>
                                <a:pt x="6278928" y="3018083"/>
                              </a:cubicBezTo>
                              <a:cubicBezTo>
                                <a:pt x="6024076" y="3019721"/>
                                <a:pt x="5858930" y="3020825"/>
                                <a:pt x="5531458" y="3018083"/>
                              </a:cubicBezTo>
                              <a:cubicBezTo>
                                <a:pt x="5203986" y="3015342"/>
                                <a:pt x="5108544" y="3005941"/>
                                <a:pt x="4987843" y="3018083"/>
                              </a:cubicBezTo>
                              <a:cubicBezTo>
                                <a:pt x="4867143" y="3030225"/>
                                <a:pt x="4385782" y="2994519"/>
                                <a:pt x="4172422" y="3018083"/>
                              </a:cubicBezTo>
                              <a:cubicBezTo>
                                <a:pt x="3959062" y="3041647"/>
                                <a:pt x="3793110" y="3002825"/>
                                <a:pt x="3628807" y="3018083"/>
                              </a:cubicBezTo>
                              <a:cubicBezTo>
                                <a:pt x="3464505" y="3033341"/>
                                <a:pt x="3123679" y="2985468"/>
                                <a:pt x="2881337" y="3018083"/>
                              </a:cubicBezTo>
                              <a:cubicBezTo>
                                <a:pt x="2638995" y="3050699"/>
                                <a:pt x="2642772" y="3035269"/>
                                <a:pt x="2405675" y="3018083"/>
                              </a:cubicBezTo>
                              <a:cubicBezTo>
                                <a:pt x="2168578" y="3000897"/>
                                <a:pt x="2122142" y="2995506"/>
                                <a:pt x="1862060" y="3018083"/>
                              </a:cubicBezTo>
                              <a:cubicBezTo>
                                <a:pt x="1601979" y="3040660"/>
                                <a:pt x="1372948" y="3050368"/>
                                <a:pt x="1182542" y="3018083"/>
                              </a:cubicBezTo>
                              <a:cubicBezTo>
                                <a:pt x="992136" y="2985798"/>
                                <a:pt x="714097" y="3021731"/>
                                <a:pt x="503024" y="3018083"/>
                              </a:cubicBezTo>
                              <a:cubicBezTo>
                                <a:pt x="262787" y="3063901"/>
                                <a:pt x="-6831" y="2798367"/>
                                <a:pt x="0" y="2515059"/>
                              </a:cubicBezTo>
                              <a:cubicBezTo>
                                <a:pt x="14534" y="2299657"/>
                                <a:pt x="-22343" y="2107125"/>
                                <a:pt x="0" y="1884621"/>
                              </a:cubicBezTo>
                              <a:cubicBezTo>
                                <a:pt x="22343" y="1662117"/>
                                <a:pt x="32240" y="1503181"/>
                                <a:pt x="0" y="1193823"/>
                              </a:cubicBezTo>
                              <a:cubicBezTo>
                                <a:pt x="-32240" y="884465"/>
                                <a:pt x="-20012" y="730391"/>
                                <a:pt x="0" y="503024"/>
                              </a:cubicBezTo>
                              <a:close/>
                            </a:path>
                          </a:pathLst>
                        </a:custGeom>
                        <ask:type>
                          <ask:lineSketchNone/>
                        </ask:type>
                      </ask:lineSketchStyleProps>
                    </a:ext>
                  </a:extLst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r-FR" sz="1600" dirty="0">
                      <a:solidFill>
                        <a:schemeClr val="tx1"/>
                      </a:solidFill>
                      <a:latin typeface="Amiri" panose="00000500000000000000" pitchFamily="2" charset="-78"/>
                      <a:ea typeface="Amiri" panose="00000500000000000000" pitchFamily="2" charset="-78"/>
                      <a:cs typeface="Amiri" panose="00000500000000000000" pitchFamily="2" charset="-78"/>
                    </a:rPr>
                    <a:t>Attention</a:t>
                  </a:r>
                </a:p>
              </p:txBody>
            </p:sp>
            <p:grpSp>
              <p:nvGrpSpPr>
                <p:cNvPr id="32" name="Groupe 31">
                  <a:extLst>
                    <a:ext uri="{FF2B5EF4-FFF2-40B4-BE49-F238E27FC236}">
                      <a16:creationId xmlns:a16="http://schemas.microsoft.com/office/drawing/2014/main" id="{657F604D-1534-43C5-ADC0-01F3CC8CE9E2}"/>
                    </a:ext>
                  </a:extLst>
                </p:cNvPr>
                <p:cNvGrpSpPr/>
                <p:nvPr/>
              </p:nvGrpSpPr>
              <p:grpSpPr>
                <a:xfrm>
                  <a:off x="2473681" y="5668508"/>
                  <a:ext cx="2897008" cy="642840"/>
                  <a:chOff x="2473681" y="5668508"/>
                  <a:chExt cx="2897008" cy="642840"/>
                </a:xfrm>
              </p:grpSpPr>
              <p:sp>
                <p:nvSpPr>
                  <p:cNvPr id="30" name="Rectangle : coins arrondis 29">
                    <a:extLst>
                      <a:ext uri="{FF2B5EF4-FFF2-40B4-BE49-F238E27FC236}">
                        <a16:creationId xmlns:a16="http://schemas.microsoft.com/office/drawing/2014/main" id="{C73F81F0-B1E6-4031-8417-901824067B2D}"/>
                      </a:ext>
                    </a:extLst>
                  </p:cNvPr>
                  <p:cNvSpPr/>
                  <p:nvPr/>
                </p:nvSpPr>
                <p:spPr>
                  <a:xfrm>
                    <a:off x="2473681" y="5668508"/>
                    <a:ext cx="1172326" cy="642840"/>
                  </a:xfrm>
                  <a:prstGeom prst="roundRect">
                    <a:avLst/>
                  </a:prstGeom>
                  <a:solidFill>
                    <a:srgbClr val="090042">
                      <a:alpha val="21961"/>
                    </a:srgbClr>
                  </a:solidFill>
                  <a:ln>
                    <a:noFill/>
                    <a:extLst>
                      <a:ext uri="{C807C97D-BFC1-408E-A445-0C87EB9F89A2}">
                        <ask:lineSketchStyleProps xmlns:ask="http://schemas.microsoft.com/office/drawing/2018/sketchyshapes" xmlns="" sd="3125344535">
                          <a:custGeom>
                            <a:avLst/>
                            <a:gdLst>
                              <a:gd name="connsiteX0" fmla="*/ 0 w 7801229"/>
                              <a:gd name="connsiteY0" fmla="*/ 503024 h 3018083"/>
                              <a:gd name="connsiteX1" fmla="*/ 503024 w 7801229"/>
                              <a:gd name="connsiteY1" fmla="*/ 0 h 3018083"/>
                              <a:gd name="connsiteX2" fmla="*/ 978687 w 7801229"/>
                              <a:gd name="connsiteY2" fmla="*/ 0 h 3018083"/>
                              <a:gd name="connsiteX3" fmla="*/ 1794108 w 7801229"/>
                              <a:gd name="connsiteY3" fmla="*/ 0 h 3018083"/>
                              <a:gd name="connsiteX4" fmla="*/ 2405675 w 7801229"/>
                              <a:gd name="connsiteY4" fmla="*/ 0 h 3018083"/>
                              <a:gd name="connsiteX5" fmla="*/ 2949289 w 7801229"/>
                              <a:gd name="connsiteY5" fmla="*/ 0 h 3018083"/>
                              <a:gd name="connsiteX6" fmla="*/ 3492904 w 7801229"/>
                              <a:gd name="connsiteY6" fmla="*/ 0 h 3018083"/>
                              <a:gd name="connsiteX7" fmla="*/ 4036518 w 7801229"/>
                              <a:gd name="connsiteY7" fmla="*/ 0 h 3018083"/>
                              <a:gd name="connsiteX8" fmla="*/ 4783988 w 7801229"/>
                              <a:gd name="connsiteY8" fmla="*/ 0 h 3018083"/>
                              <a:gd name="connsiteX9" fmla="*/ 5599410 w 7801229"/>
                              <a:gd name="connsiteY9" fmla="*/ 0 h 3018083"/>
                              <a:gd name="connsiteX10" fmla="*/ 6075072 w 7801229"/>
                              <a:gd name="connsiteY10" fmla="*/ 0 h 3018083"/>
                              <a:gd name="connsiteX11" fmla="*/ 7298205 w 7801229"/>
                              <a:gd name="connsiteY11" fmla="*/ 0 h 3018083"/>
                              <a:gd name="connsiteX12" fmla="*/ 7801229 w 7801229"/>
                              <a:gd name="connsiteY12" fmla="*/ 503024 h 3018083"/>
                              <a:gd name="connsiteX13" fmla="*/ 7801229 w 7801229"/>
                              <a:gd name="connsiteY13" fmla="*/ 1153582 h 3018083"/>
                              <a:gd name="connsiteX14" fmla="*/ 7801229 w 7801229"/>
                              <a:gd name="connsiteY14" fmla="*/ 1763899 h 3018083"/>
                              <a:gd name="connsiteX15" fmla="*/ 7801229 w 7801229"/>
                              <a:gd name="connsiteY15" fmla="*/ 2515059 h 3018083"/>
                              <a:gd name="connsiteX16" fmla="*/ 7298205 w 7801229"/>
                              <a:gd name="connsiteY16" fmla="*/ 3018083 h 3018083"/>
                              <a:gd name="connsiteX17" fmla="*/ 6482783 w 7801229"/>
                              <a:gd name="connsiteY17" fmla="*/ 3018083 h 3018083"/>
                              <a:gd name="connsiteX18" fmla="*/ 5667362 w 7801229"/>
                              <a:gd name="connsiteY18" fmla="*/ 3018083 h 3018083"/>
                              <a:gd name="connsiteX19" fmla="*/ 5123747 w 7801229"/>
                              <a:gd name="connsiteY19" fmla="*/ 3018083 h 3018083"/>
                              <a:gd name="connsiteX20" fmla="*/ 4512181 w 7801229"/>
                              <a:gd name="connsiteY20" fmla="*/ 3018083 h 3018083"/>
                              <a:gd name="connsiteX21" fmla="*/ 3968566 w 7801229"/>
                              <a:gd name="connsiteY21" fmla="*/ 3018083 h 3018083"/>
                              <a:gd name="connsiteX22" fmla="*/ 3357000 w 7801229"/>
                              <a:gd name="connsiteY22" fmla="*/ 3018083 h 3018083"/>
                              <a:gd name="connsiteX23" fmla="*/ 2609530 w 7801229"/>
                              <a:gd name="connsiteY23" fmla="*/ 3018083 h 3018083"/>
                              <a:gd name="connsiteX24" fmla="*/ 1930012 w 7801229"/>
                              <a:gd name="connsiteY24" fmla="*/ 3018083 h 3018083"/>
                              <a:gd name="connsiteX25" fmla="*/ 1250494 w 7801229"/>
                              <a:gd name="connsiteY25" fmla="*/ 3018083 h 3018083"/>
                              <a:gd name="connsiteX26" fmla="*/ 503024 w 7801229"/>
                              <a:gd name="connsiteY26" fmla="*/ 3018083 h 3018083"/>
                              <a:gd name="connsiteX27" fmla="*/ 0 w 7801229"/>
                              <a:gd name="connsiteY27" fmla="*/ 2515059 h 3018083"/>
                              <a:gd name="connsiteX28" fmla="*/ 0 w 7801229"/>
                              <a:gd name="connsiteY28" fmla="*/ 1824260 h 3018083"/>
                              <a:gd name="connsiteX29" fmla="*/ 0 w 7801229"/>
                              <a:gd name="connsiteY29" fmla="*/ 1113341 h 3018083"/>
                              <a:gd name="connsiteX30" fmla="*/ 0 w 7801229"/>
                              <a:gd name="connsiteY30" fmla="*/ 503024 h 3018083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  <a:cxn ang="0">
                                <a:pos x="connsiteX15" y="connsiteY15"/>
                              </a:cxn>
                              <a:cxn ang="0">
                                <a:pos x="connsiteX16" y="connsiteY16"/>
                              </a:cxn>
                              <a:cxn ang="0">
                                <a:pos x="connsiteX17" y="connsiteY17"/>
                              </a:cxn>
                              <a:cxn ang="0">
                                <a:pos x="connsiteX18" y="connsiteY18"/>
                              </a:cxn>
                              <a:cxn ang="0">
                                <a:pos x="connsiteX19" y="connsiteY19"/>
                              </a:cxn>
                              <a:cxn ang="0">
                                <a:pos x="connsiteX20" y="connsiteY20"/>
                              </a:cxn>
                              <a:cxn ang="0">
                                <a:pos x="connsiteX21" y="connsiteY21"/>
                              </a:cxn>
                              <a:cxn ang="0">
                                <a:pos x="connsiteX22" y="connsiteY22"/>
                              </a:cxn>
                              <a:cxn ang="0">
                                <a:pos x="connsiteX23" y="connsiteY23"/>
                              </a:cxn>
                              <a:cxn ang="0">
                                <a:pos x="connsiteX24" y="connsiteY24"/>
                              </a:cxn>
                              <a:cxn ang="0">
                                <a:pos x="connsiteX25" y="connsiteY25"/>
                              </a:cxn>
                              <a:cxn ang="0">
                                <a:pos x="connsiteX26" y="connsiteY26"/>
                              </a:cxn>
                              <a:cxn ang="0">
                                <a:pos x="connsiteX27" y="connsiteY27"/>
                              </a:cxn>
                              <a:cxn ang="0">
                                <a:pos x="connsiteX28" y="connsiteY28"/>
                              </a:cxn>
                              <a:cxn ang="0">
                                <a:pos x="connsiteX29" y="connsiteY29"/>
                              </a:cxn>
                              <a:cxn ang="0">
                                <a:pos x="connsiteX30" y="connsiteY30"/>
                              </a:cxn>
                            </a:cxnLst>
                            <a:rect l="l" t="t" r="r" b="b"/>
                            <a:pathLst>
                              <a:path w="7801229" h="3018083" fill="none" extrusionOk="0">
                                <a:moveTo>
                                  <a:pt x="0" y="503024"/>
                                </a:moveTo>
                                <a:cubicBezTo>
                                  <a:pt x="-56951" y="216768"/>
                                  <a:pt x="217067" y="-20496"/>
                                  <a:pt x="503024" y="0"/>
                                </a:cubicBezTo>
                                <a:cubicBezTo>
                                  <a:pt x="721652" y="-7741"/>
                                  <a:pt x="754885" y="1127"/>
                                  <a:pt x="978687" y="0"/>
                                </a:cubicBezTo>
                                <a:cubicBezTo>
                                  <a:pt x="1202489" y="-1127"/>
                                  <a:pt x="1514168" y="-36740"/>
                                  <a:pt x="1794108" y="0"/>
                                </a:cubicBezTo>
                                <a:cubicBezTo>
                                  <a:pt x="2074048" y="36740"/>
                                  <a:pt x="2210005" y="-2767"/>
                                  <a:pt x="2405675" y="0"/>
                                </a:cubicBezTo>
                                <a:cubicBezTo>
                                  <a:pt x="2601345" y="2767"/>
                                  <a:pt x="2801160" y="1736"/>
                                  <a:pt x="2949289" y="0"/>
                                </a:cubicBezTo>
                                <a:cubicBezTo>
                                  <a:pt x="3097418" y="-1736"/>
                                  <a:pt x="3338337" y="14050"/>
                                  <a:pt x="3492904" y="0"/>
                                </a:cubicBezTo>
                                <a:cubicBezTo>
                                  <a:pt x="3647471" y="-14050"/>
                                  <a:pt x="3810897" y="-3261"/>
                                  <a:pt x="4036518" y="0"/>
                                </a:cubicBezTo>
                                <a:cubicBezTo>
                                  <a:pt x="4262139" y="3261"/>
                                  <a:pt x="4597104" y="3327"/>
                                  <a:pt x="4783988" y="0"/>
                                </a:cubicBezTo>
                                <a:cubicBezTo>
                                  <a:pt x="4970872" y="-3327"/>
                                  <a:pt x="5196884" y="9010"/>
                                  <a:pt x="5599410" y="0"/>
                                </a:cubicBezTo>
                                <a:cubicBezTo>
                                  <a:pt x="6001936" y="-9010"/>
                                  <a:pt x="5878585" y="23274"/>
                                  <a:pt x="6075072" y="0"/>
                                </a:cubicBezTo>
                                <a:cubicBezTo>
                                  <a:pt x="6271559" y="-23274"/>
                                  <a:pt x="7009242" y="-9510"/>
                                  <a:pt x="7298205" y="0"/>
                                </a:cubicBezTo>
                                <a:cubicBezTo>
                                  <a:pt x="7525638" y="38563"/>
                                  <a:pt x="7769942" y="233376"/>
                                  <a:pt x="7801229" y="503024"/>
                                </a:cubicBezTo>
                                <a:cubicBezTo>
                                  <a:pt x="7812150" y="804711"/>
                                  <a:pt x="7829203" y="894316"/>
                                  <a:pt x="7801229" y="1153582"/>
                                </a:cubicBezTo>
                                <a:cubicBezTo>
                                  <a:pt x="7773255" y="1412848"/>
                                  <a:pt x="7813946" y="1480073"/>
                                  <a:pt x="7801229" y="1763899"/>
                                </a:cubicBezTo>
                                <a:cubicBezTo>
                                  <a:pt x="7788512" y="2047725"/>
                                  <a:pt x="7774243" y="2229473"/>
                                  <a:pt x="7801229" y="2515059"/>
                                </a:cubicBezTo>
                                <a:cubicBezTo>
                                  <a:pt x="7752181" y="2814514"/>
                                  <a:pt x="7641289" y="3015417"/>
                                  <a:pt x="7298205" y="3018083"/>
                                </a:cubicBezTo>
                                <a:cubicBezTo>
                                  <a:pt x="7040680" y="3031797"/>
                                  <a:pt x="6684942" y="3014756"/>
                                  <a:pt x="6482783" y="3018083"/>
                                </a:cubicBezTo>
                                <a:cubicBezTo>
                                  <a:pt x="6280624" y="3021410"/>
                                  <a:pt x="6043282" y="3039749"/>
                                  <a:pt x="5667362" y="3018083"/>
                                </a:cubicBezTo>
                                <a:cubicBezTo>
                                  <a:pt x="5291442" y="2996417"/>
                                  <a:pt x="5244095" y="3005379"/>
                                  <a:pt x="5123747" y="3018083"/>
                                </a:cubicBezTo>
                                <a:cubicBezTo>
                                  <a:pt x="5003399" y="3030787"/>
                                  <a:pt x="4656612" y="3011794"/>
                                  <a:pt x="4512181" y="3018083"/>
                                </a:cubicBezTo>
                                <a:cubicBezTo>
                                  <a:pt x="4367750" y="3024372"/>
                                  <a:pt x="4228698" y="3029596"/>
                                  <a:pt x="3968566" y="3018083"/>
                                </a:cubicBezTo>
                                <a:cubicBezTo>
                                  <a:pt x="3708435" y="3006570"/>
                                  <a:pt x="3497789" y="3015983"/>
                                  <a:pt x="3357000" y="3018083"/>
                                </a:cubicBezTo>
                                <a:cubicBezTo>
                                  <a:pt x="3216211" y="3020183"/>
                                  <a:pt x="2880667" y="2986908"/>
                                  <a:pt x="2609530" y="3018083"/>
                                </a:cubicBezTo>
                                <a:cubicBezTo>
                                  <a:pt x="2338393" y="3049259"/>
                                  <a:pt x="2095704" y="3008605"/>
                                  <a:pt x="1930012" y="3018083"/>
                                </a:cubicBezTo>
                                <a:cubicBezTo>
                                  <a:pt x="1764320" y="3027561"/>
                                  <a:pt x="1517242" y="2995993"/>
                                  <a:pt x="1250494" y="3018083"/>
                                </a:cubicBezTo>
                                <a:cubicBezTo>
                                  <a:pt x="983746" y="3040173"/>
                                  <a:pt x="868097" y="3008027"/>
                                  <a:pt x="503024" y="3018083"/>
                                </a:cubicBezTo>
                                <a:cubicBezTo>
                                  <a:pt x="243813" y="3028784"/>
                                  <a:pt x="4447" y="2817886"/>
                                  <a:pt x="0" y="2515059"/>
                                </a:cubicBezTo>
                                <a:cubicBezTo>
                                  <a:pt x="23899" y="2304634"/>
                                  <a:pt x="20365" y="2141137"/>
                                  <a:pt x="0" y="1824260"/>
                                </a:cubicBezTo>
                                <a:cubicBezTo>
                                  <a:pt x="-20365" y="1507383"/>
                                  <a:pt x="-22349" y="1435328"/>
                                  <a:pt x="0" y="1113341"/>
                                </a:cubicBezTo>
                                <a:cubicBezTo>
                                  <a:pt x="22349" y="791354"/>
                                  <a:pt x="6497" y="671689"/>
                                  <a:pt x="0" y="503024"/>
                                </a:cubicBezTo>
                                <a:close/>
                              </a:path>
                              <a:path w="7801229" h="3018083" stroke="0" extrusionOk="0">
                                <a:moveTo>
                                  <a:pt x="0" y="503024"/>
                                </a:moveTo>
                                <a:cubicBezTo>
                                  <a:pt x="-1126" y="255427"/>
                                  <a:pt x="198367" y="57439"/>
                                  <a:pt x="503024" y="0"/>
                                </a:cubicBezTo>
                                <a:cubicBezTo>
                                  <a:pt x="717948" y="20116"/>
                                  <a:pt x="803407" y="4821"/>
                                  <a:pt x="1046638" y="0"/>
                                </a:cubicBezTo>
                                <a:cubicBezTo>
                                  <a:pt x="1289869" y="-4821"/>
                                  <a:pt x="1501645" y="-19782"/>
                                  <a:pt x="1658205" y="0"/>
                                </a:cubicBezTo>
                                <a:cubicBezTo>
                                  <a:pt x="1814765" y="19782"/>
                                  <a:pt x="2264108" y="-38801"/>
                                  <a:pt x="2473626" y="0"/>
                                </a:cubicBezTo>
                                <a:cubicBezTo>
                                  <a:pt x="2683144" y="38801"/>
                                  <a:pt x="2739879" y="15519"/>
                                  <a:pt x="2949289" y="0"/>
                                </a:cubicBezTo>
                                <a:cubicBezTo>
                                  <a:pt x="3158699" y="-15519"/>
                                  <a:pt x="3319700" y="-10444"/>
                                  <a:pt x="3560855" y="0"/>
                                </a:cubicBezTo>
                                <a:cubicBezTo>
                                  <a:pt x="3802010" y="10444"/>
                                  <a:pt x="4036839" y="-25883"/>
                                  <a:pt x="4308325" y="0"/>
                                </a:cubicBezTo>
                                <a:cubicBezTo>
                                  <a:pt x="4579811" y="25883"/>
                                  <a:pt x="4653825" y="2398"/>
                                  <a:pt x="4783988" y="0"/>
                                </a:cubicBezTo>
                                <a:cubicBezTo>
                                  <a:pt x="4914151" y="-2398"/>
                                  <a:pt x="5258270" y="20747"/>
                                  <a:pt x="5395554" y="0"/>
                                </a:cubicBezTo>
                                <a:cubicBezTo>
                                  <a:pt x="5532838" y="-20747"/>
                                  <a:pt x="5884657" y="-14294"/>
                                  <a:pt x="6210976" y="0"/>
                                </a:cubicBezTo>
                                <a:cubicBezTo>
                                  <a:pt x="6537295" y="14294"/>
                                  <a:pt x="6547207" y="-4919"/>
                                  <a:pt x="6686639" y="0"/>
                                </a:cubicBezTo>
                                <a:cubicBezTo>
                                  <a:pt x="6826071" y="4919"/>
                                  <a:pt x="7064271" y="-104"/>
                                  <a:pt x="7298205" y="0"/>
                                </a:cubicBezTo>
                                <a:cubicBezTo>
                                  <a:pt x="7587129" y="21802"/>
                                  <a:pt x="7806390" y="238359"/>
                                  <a:pt x="7801229" y="503024"/>
                                </a:cubicBezTo>
                                <a:cubicBezTo>
                                  <a:pt x="7824793" y="828736"/>
                                  <a:pt x="7781400" y="1031409"/>
                                  <a:pt x="7801229" y="1173702"/>
                                </a:cubicBezTo>
                                <a:cubicBezTo>
                                  <a:pt x="7821058" y="1315995"/>
                                  <a:pt x="7830005" y="1503343"/>
                                  <a:pt x="7801229" y="1804140"/>
                                </a:cubicBezTo>
                                <a:cubicBezTo>
                                  <a:pt x="7772453" y="2104937"/>
                                  <a:pt x="7827623" y="2297999"/>
                                  <a:pt x="7801229" y="2515059"/>
                                </a:cubicBezTo>
                                <a:cubicBezTo>
                                  <a:pt x="7763961" y="2770089"/>
                                  <a:pt x="7592012" y="3005063"/>
                                  <a:pt x="7298205" y="3018083"/>
                                </a:cubicBezTo>
                                <a:cubicBezTo>
                                  <a:pt x="7113309" y="3039400"/>
                                  <a:pt x="6999718" y="3040836"/>
                                  <a:pt x="6822542" y="3018083"/>
                                </a:cubicBezTo>
                                <a:cubicBezTo>
                                  <a:pt x="6645366" y="2995330"/>
                                  <a:pt x="6533780" y="3016445"/>
                                  <a:pt x="6278928" y="3018083"/>
                                </a:cubicBezTo>
                                <a:cubicBezTo>
                                  <a:pt x="6024076" y="3019721"/>
                                  <a:pt x="5858930" y="3020825"/>
                                  <a:pt x="5531458" y="3018083"/>
                                </a:cubicBezTo>
                                <a:cubicBezTo>
                                  <a:pt x="5203986" y="3015342"/>
                                  <a:pt x="5108544" y="3005941"/>
                                  <a:pt x="4987843" y="3018083"/>
                                </a:cubicBezTo>
                                <a:cubicBezTo>
                                  <a:pt x="4867143" y="3030225"/>
                                  <a:pt x="4385782" y="2994519"/>
                                  <a:pt x="4172422" y="3018083"/>
                                </a:cubicBezTo>
                                <a:cubicBezTo>
                                  <a:pt x="3959062" y="3041647"/>
                                  <a:pt x="3793110" y="3002825"/>
                                  <a:pt x="3628807" y="3018083"/>
                                </a:cubicBezTo>
                                <a:cubicBezTo>
                                  <a:pt x="3464505" y="3033341"/>
                                  <a:pt x="3123679" y="2985468"/>
                                  <a:pt x="2881337" y="3018083"/>
                                </a:cubicBezTo>
                                <a:cubicBezTo>
                                  <a:pt x="2638995" y="3050699"/>
                                  <a:pt x="2642772" y="3035269"/>
                                  <a:pt x="2405675" y="3018083"/>
                                </a:cubicBezTo>
                                <a:cubicBezTo>
                                  <a:pt x="2168578" y="3000897"/>
                                  <a:pt x="2122142" y="2995506"/>
                                  <a:pt x="1862060" y="3018083"/>
                                </a:cubicBezTo>
                                <a:cubicBezTo>
                                  <a:pt x="1601979" y="3040660"/>
                                  <a:pt x="1372948" y="3050368"/>
                                  <a:pt x="1182542" y="3018083"/>
                                </a:cubicBezTo>
                                <a:cubicBezTo>
                                  <a:pt x="992136" y="2985798"/>
                                  <a:pt x="714097" y="3021731"/>
                                  <a:pt x="503024" y="3018083"/>
                                </a:cubicBezTo>
                                <a:cubicBezTo>
                                  <a:pt x="262787" y="3063901"/>
                                  <a:pt x="-6831" y="2798367"/>
                                  <a:pt x="0" y="2515059"/>
                                </a:cubicBezTo>
                                <a:cubicBezTo>
                                  <a:pt x="14534" y="2299657"/>
                                  <a:pt x="-22343" y="2107125"/>
                                  <a:pt x="0" y="1884621"/>
                                </a:cubicBezTo>
                                <a:cubicBezTo>
                                  <a:pt x="22343" y="1662117"/>
                                  <a:pt x="32240" y="1503181"/>
                                  <a:pt x="0" y="1193823"/>
                                </a:cubicBezTo>
                                <a:cubicBezTo>
                                  <a:pt x="-32240" y="884465"/>
                                  <a:pt x="-20012" y="730391"/>
                                  <a:pt x="0" y="503024"/>
                                </a:cubicBezTo>
                                <a:close/>
                              </a:path>
                            </a:pathLst>
                          </a:custGeom>
                          <ask:type>
                            <ask:lineSketchNone/>
                          </ask:type>
                        </ask:lineSketchStyleProps>
                      </a:ext>
                    </a:extLst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fr-FR" sz="1600" dirty="0">
                        <a:solidFill>
                          <a:schemeClr val="tx1"/>
                        </a:solidFill>
                        <a:latin typeface="Amiri" panose="00000500000000000000" pitchFamily="2" charset="-78"/>
                        <a:ea typeface="Amiri" panose="00000500000000000000" pitchFamily="2" charset="-78"/>
                        <a:cs typeface="Amiri" panose="00000500000000000000" pitchFamily="2" charset="-78"/>
                      </a:rPr>
                      <a:t>Attention soutenue</a:t>
                    </a:r>
                  </a:p>
                </p:txBody>
              </p:sp>
              <p:sp>
                <p:nvSpPr>
                  <p:cNvPr id="31" name="Rectangle : coins arrondis 30">
                    <a:extLst>
                      <a:ext uri="{FF2B5EF4-FFF2-40B4-BE49-F238E27FC236}">
                        <a16:creationId xmlns:a16="http://schemas.microsoft.com/office/drawing/2014/main" id="{5A961671-EAF6-4DC6-8614-6B6769859523}"/>
                      </a:ext>
                    </a:extLst>
                  </p:cNvPr>
                  <p:cNvSpPr/>
                  <p:nvPr/>
                </p:nvSpPr>
                <p:spPr>
                  <a:xfrm>
                    <a:off x="4198363" y="5668508"/>
                    <a:ext cx="1172326" cy="642840"/>
                  </a:xfrm>
                  <a:prstGeom prst="roundRect">
                    <a:avLst/>
                  </a:prstGeom>
                  <a:solidFill>
                    <a:srgbClr val="090042">
                      <a:alpha val="21961"/>
                    </a:srgbClr>
                  </a:solidFill>
                  <a:ln>
                    <a:noFill/>
                    <a:extLst>
                      <a:ext uri="{C807C97D-BFC1-408E-A445-0C87EB9F89A2}">
                        <ask:lineSketchStyleProps xmlns:ask="http://schemas.microsoft.com/office/drawing/2018/sketchyshapes" xmlns="" sd="3125344535">
                          <a:custGeom>
                            <a:avLst/>
                            <a:gdLst>
                              <a:gd name="connsiteX0" fmla="*/ 0 w 7801229"/>
                              <a:gd name="connsiteY0" fmla="*/ 503024 h 3018083"/>
                              <a:gd name="connsiteX1" fmla="*/ 503024 w 7801229"/>
                              <a:gd name="connsiteY1" fmla="*/ 0 h 3018083"/>
                              <a:gd name="connsiteX2" fmla="*/ 978687 w 7801229"/>
                              <a:gd name="connsiteY2" fmla="*/ 0 h 3018083"/>
                              <a:gd name="connsiteX3" fmla="*/ 1794108 w 7801229"/>
                              <a:gd name="connsiteY3" fmla="*/ 0 h 3018083"/>
                              <a:gd name="connsiteX4" fmla="*/ 2405675 w 7801229"/>
                              <a:gd name="connsiteY4" fmla="*/ 0 h 3018083"/>
                              <a:gd name="connsiteX5" fmla="*/ 2949289 w 7801229"/>
                              <a:gd name="connsiteY5" fmla="*/ 0 h 3018083"/>
                              <a:gd name="connsiteX6" fmla="*/ 3492904 w 7801229"/>
                              <a:gd name="connsiteY6" fmla="*/ 0 h 3018083"/>
                              <a:gd name="connsiteX7" fmla="*/ 4036518 w 7801229"/>
                              <a:gd name="connsiteY7" fmla="*/ 0 h 3018083"/>
                              <a:gd name="connsiteX8" fmla="*/ 4783988 w 7801229"/>
                              <a:gd name="connsiteY8" fmla="*/ 0 h 3018083"/>
                              <a:gd name="connsiteX9" fmla="*/ 5599410 w 7801229"/>
                              <a:gd name="connsiteY9" fmla="*/ 0 h 3018083"/>
                              <a:gd name="connsiteX10" fmla="*/ 6075072 w 7801229"/>
                              <a:gd name="connsiteY10" fmla="*/ 0 h 3018083"/>
                              <a:gd name="connsiteX11" fmla="*/ 7298205 w 7801229"/>
                              <a:gd name="connsiteY11" fmla="*/ 0 h 3018083"/>
                              <a:gd name="connsiteX12" fmla="*/ 7801229 w 7801229"/>
                              <a:gd name="connsiteY12" fmla="*/ 503024 h 3018083"/>
                              <a:gd name="connsiteX13" fmla="*/ 7801229 w 7801229"/>
                              <a:gd name="connsiteY13" fmla="*/ 1153582 h 3018083"/>
                              <a:gd name="connsiteX14" fmla="*/ 7801229 w 7801229"/>
                              <a:gd name="connsiteY14" fmla="*/ 1763899 h 3018083"/>
                              <a:gd name="connsiteX15" fmla="*/ 7801229 w 7801229"/>
                              <a:gd name="connsiteY15" fmla="*/ 2515059 h 3018083"/>
                              <a:gd name="connsiteX16" fmla="*/ 7298205 w 7801229"/>
                              <a:gd name="connsiteY16" fmla="*/ 3018083 h 3018083"/>
                              <a:gd name="connsiteX17" fmla="*/ 6482783 w 7801229"/>
                              <a:gd name="connsiteY17" fmla="*/ 3018083 h 3018083"/>
                              <a:gd name="connsiteX18" fmla="*/ 5667362 w 7801229"/>
                              <a:gd name="connsiteY18" fmla="*/ 3018083 h 3018083"/>
                              <a:gd name="connsiteX19" fmla="*/ 5123747 w 7801229"/>
                              <a:gd name="connsiteY19" fmla="*/ 3018083 h 3018083"/>
                              <a:gd name="connsiteX20" fmla="*/ 4512181 w 7801229"/>
                              <a:gd name="connsiteY20" fmla="*/ 3018083 h 3018083"/>
                              <a:gd name="connsiteX21" fmla="*/ 3968566 w 7801229"/>
                              <a:gd name="connsiteY21" fmla="*/ 3018083 h 3018083"/>
                              <a:gd name="connsiteX22" fmla="*/ 3357000 w 7801229"/>
                              <a:gd name="connsiteY22" fmla="*/ 3018083 h 3018083"/>
                              <a:gd name="connsiteX23" fmla="*/ 2609530 w 7801229"/>
                              <a:gd name="connsiteY23" fmla="*/ 3018083 h 3018083"/>
                              <a:gd name="connsiteX24" fmla="*/ 1930012 w 7801229"/>
                              <a:gd name="connsiteY24" fmla="*/ 3018083 h 3018083"/>
                              <a:gd name="connsiteX25" fmla="*/ 1250494 w 7801229"/>
                              <a:gd name="connsiteY25" fmla="*/ 3018083 h 3018083"/>
                              <a:gd name="connsiteX26" fmla="*/ 503024 w 7801229"/>
                              <a:gd name="connsiteY26" fmla="*/ 3018083 h 3018083"/>
                              <a:gd name="connsiteX27" fmla="*/ 0 w 7801229"/>
                              <a:gd name="connsiteY27" fmla="*/ 2515059 h 3018083"/>
                              <a:gd name="connsiteX28" fmla="*/ 0 w 7801229"/>
                              <a:gd name="connsiteY28" fmla="*/ 1824260 h 3018083"/>
                              <a:gd name="connsiteX29" fmla="*/ 0 w 7801229"/>
                              <a:gd name="connsiteY29" fmla="*/ 1113341 h 3018083"/>
                              <a:gd name="connsiteX30" fmla="*/ 0 w 7801229"/>
                              <a:gd name="connsiteY30" fmla="*/ 503024 h 3018083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  <a:cxn ang="0">
                                <a:pos x="connsiteX15" y="connsiteY15"/>
                              </a:cxn>
                              <a:cxn ang="0">
                                <a:pos x="connsiteX16" y="connsiteY16"/>
                              </a:cxn>
                              <a:cxn ang="0">
                                <a:pos x="connsiteX17" y="connsiteY17"/>
                              </a:cxn>
                              <a:cxn ang="0">
                                <a:pos x="connsiteX18" y="connsiteY18"/>
                              </a:cxn>
                              <a:cxn ang="0">
                                <a:pos x="connsiteX19" y="connsiteY19"/>
                              </a:cxn>
                              <a:cxn ang="0">
                                <a:pos x="connsiteX20" y="connsiteY20"/>
                              </a:cxn>
                              <a:cxn ang="0">
                                <a:pos x="connsiteX21" y="connsiteY21"/>
                              </a:cxn>
                              <a:cxn ang="0">
                                <a:pos x="connsiteX22" y="connsiteY22"/>
                              </a:cxn>
                              <a:cxn ang="0">
                                <a:pos x="connsiteX23" y="connsiteY23"/>
                              </a:cxn>
                              <a:cxn ang="0">
                                <a:pos x="connsiteX24" y="connsiteY24"/>
                              </a:cxn>
                              <a:cxn ang="0">
                                <a:pos x="connsiteX25" y="connsiteY25"/>
                              </a:cxn>
                              <a:cxn ang="0">
                                <a:pos x="connsiteX26" y="connsiteY26"/>
                              </a:cxn>
                              <a:cxn ang="0">
                                <a:pos x="connsiteX27" y="connsiteY27"/>
                              </a:cxn>
                              <a:cxn ang="0">
                                <a:pos x="connsiteX28" y="connsiteY28"/>
                              </a:cxn>
                              <a:cxn ang="0">
                                <a:pos x="connsiteX29" y="connsiteY29"/>
                              </a:cxn>
                              <a:cxn ang="0">
                                <a:pos x="connsiteX30" y="connsiteY30"/>
                              </a:cxn>
                            </a:cxnLst>
                            <a:rect l="l" t="t" r="r" b="b"/>
                            <a:pathLst>
                              <a:path w="7801229" h="3018083" fill="none" extrusionOk="0">
                                <a:moveTo>
                                  <a:pt x="0" y="503024"/>
                                </a:moveTo>
                                <a:cubicBezTo>
                                  <a:pt x="-56951" y="216768"/>
                                  <a:pt x="217067" y="-20496"/>
                                  <a:pt x="503024" y="0"/>
                                </a:cubicBezTo>
                                <a:cubicBezTo>
                                  <a:pt x="721652" y="-7741"/>
                                  <a:pt x="754885" y="1127"/>
                                  <a:pt x="978687" y="0"/>
                                </a:cubicBezTo>
                                <a:cubicBezTo>
                                  <a:pt x="1202489" y="-1127"/>
                                  <a:pt x="1514168" y="-36740"/>
                                  <a:pt x="1794108" y="0"/>
                                </a:cubicBezTo>
                                <a:cubicBezTo>
                                  <a:pt x="2074048" y="36740"/>
                                  <a:pt x="2210005" y="-2767"/>
                                  <a:pt x="2405675" y="0"/>
                                </a:cubicBezTo>
                                <a:cubicBezTo>
                                  <a:pt x="2601345" y="2767"/>
                                  <a:pt x="2801160" y="1736"/>
                                  <a:pt x="2949289" y="0"/>
                                </a:cubicBezTo>
                                <a:cubicBezTo>
                                  <a:pt x="3097418" y="-1736"/>
                                  <a:pt x="3338337" y="14050"/>
                                  <a:pt x="3492904" y="0"/>
                                </a:cubicBezTo>
                                <a:cubicBezTo>
                                  <a:pt x="3647471" y="-14050"/>
                                  <a:pt x="3810897" y="-3261"/>
                                  <a:pt x="4036518" y="0"/>
                                </a:cubicBezTo>
                                <a:cubicBezTo>
                                  <a:pt x="4262139" y="3261"/>
                                  <a:pt x="4597104" y="3327"/>
                                  <a:pt x="4783988" y="0"/>
                                </a:cubicBezTo>
                                <a:cubicBezTo>
                                  <a:pt x="4970872" y="-3327"/>
                                  <a:pt x="5196884" y="9010"/>
                                  <a:pt x="5599410" y="0"/>
                                </a:cubicBezTo>
                                <a:cubicBezTo>
                                  <a:pt x="6001936" y="-9010"/>
                                  <a:pt x="5878585" y="23274"/>
                                  <a:pt x="6075072" y="0"/>
                                </a:cubicBezTo>
                                <a:cubicBezTo>
                                  <a:pt x="6271559" y="-23274"/>
                                  <a:pt x="7009242" y="-9510"/>
                                  <a:pt x="7298205" y="0"/>
                                </a:cubicBezTo>
                                <a:cubicBezTo>
                                  <a:pt x="7525638" y="38563"/>
                                  <a:pt x="7769942" y="233376"/>
                                  <a:pt x="7801229" y="503024"/>
                                </a:cubicBezTo>
                                <a:cubicBezTo>
                                  <a:pt x="7812150" y="804711"/>
                                  <a:pt x="7829203" y="894316"/>
                                  <a:pt x="7801229" y="1153582"/>
                                </a:cubicBezTo>
                                <a:cubicBezTo>
                                  <a:pt x="7773255" y="1412848"/>
                                  <a:pt x="7813946" y="1480073"/>
                                  <a:pt x="7801229" y="1763899"/>
                                </a:cubicBezTo>
                                <a:cubicBezTo>
                                  <a:pt x="7788512" y="2047725"/>
                                  <a:pt x="7774243" y="2229473"/>
                                  <a:pt x="7801229" y="2515059"/>
                                </a:cubicBezTo>
                                <a:cubicBezTo>
                                  <a:pt x="7752181" y="2814514"/>
                                  <a:pt x="7641289" y="3015417"/>
                                  <a:pt x="7298205" y="3018083"/>
                                </a:cubicBezTo>
                                <a:cubicBezTo>
                                  <a:pt x="7040680" y="3031797"/>
                                  <a:pt x="6684942" y="3014756"/>
                                  <a:pt x="6482783" y="3018083"/>
                                </a:cubicBezTo>
                                <a:cubicBezTo>
                                  <a:pt x="6280624" y="3021410"/>
                                  <a:pt x="6043282" y="3039749"/>
                                  <a:pt x="5667362" y="3018083"/>
                                </a:cubicBezTo>
                                <a:cubicBezTo>
                                  <a:pt x="5291442" y="2996417"/>
                                  <a:pt x="5244095" y="3005379"/>
                                  <a:pt x="5123747" y="3018083"/>
                                </a:cubicBezTo>
                                <a:cubicBezTo>
                                  <a:pt x="5003399" y="3030787"/>
                                  <a:pt x="4656612" y="3011794"/>
                                  <a:pt x="4512181" y="3018083"/>
                                </a:cubicBezTo>
                                <a:cubicBezTo>
                                  <a:pt x="4367750" y="3024372"/>
                                  <a:pt x="4228698" y="3029596"/>
                                  <a:pt x="3968566" y="3018083"/>
                                </a:cubicBezTo>
                                <a:cubicBezTo>
                                  <a:pt x="3708435" y="3006570"/>
                                  <a:pt x="3497789" y="3015983"/>
                                  <a:pt x="3357000" y="3018083"/>
                                </a:cubicBezTo>
                                <a:cubicBezTo>
                                  <a:pt x="3216211" y="3020183"/>
                                  <a:pt x="2880667" y="2986908"/>
                                  <a:pt x="2609530" y="3018083"/>
                                </a:cubicBezTo>
                                <a:cubicBezTo>
                                  <a:pt x="2338393" y="3049259"/>
                                  <a:pt x="2095704" y="3008605"/>
                                  <a:pt x="1930012" y="3018083"/>
                                </a:cubicBezTo>
                                <a:cubicBezTo>
                                  <a:pt x="1764320" y="3027561"/>
                                  <a:pt x="1517242" y="2995993"/>
                                  <a:pt x="1250494" y="3018083"/>
                                </a:cubicBezTo>
                                <a:cubicBezTo>
                                  <a:pt x="983746" y="3040173"/>
                                  <a:pt x="868097" y="3008027"/>
                                  <a:pt x="503024" y="3018083"/>
                                </a:cubicBezTo>
                                <a:cubicBezTo>
                                  <a:pt x="243813" y="3028784"/>
                                  <a:pt x="4447" y="2817886"/>
                                  <a:pt x="0" y="2515059"/>
                                </a:cubicBezTo>
                                <a:cubicBezTo>
                                  <a:pt x="23899" y="2304634"/>
                                  <a:pt x="20365" y="2141137"/>
                                  <a:pt x="0" y="1824260"/>
                                </a:cubicBezTo>
                                <a:cubicBezTo>
                                  <a:pt x="-20365" y="1507383"/>
                                  <a:pt x="-22349" y="1435328"/>
                                  <a:pt x="0" y="1113341"/>
                                </a:cubicBezTo>
                                <a:cubicBezTo>
                                  <a:pt x="22349" y="791354"/>
                                  <a:pt x="6497" y="671689"/>
                                  <a:pt x="0" y="503024"/>
                                </a:cubicBezTo>
                                <a:close/>
                              </a:path>
                              <a:path w="7801229" h="3018083" stroke="0" extrusionOk="0">
                                <a:moveTo>
                                  <a:pt x="0" y="503024"/>
                                </a:moveTo>
                                <a:cubicBezTo>
                                  <a:pt x="-1126" y="255427"/>
                                  <a:pt x="198367" y="57439"/>
                                  <a:pt x="503024" y="0"/>
                                </a:cubicBezTo>
                                <a:cubicBezTo>
                                  <a:pt x="717948" y="20116"/>
                                  <a:pt x="803407" y="4821"/>
                                  <a:pt x="1046638" y="0"/>
                                </a:cubicBezTo>
                                <a:cubicBezTo>
                                  <a:pt x="1289869" y="-4821"/>
                                  <a:pt x="1501645" y="-19782"/>
                                  <a:pt x="1658205" y="0"/>
                                </a:cubicBezTo>
                                <a:cubicBezTo>
                                  <a:pt x="1814765" y="19782"/>
                                  <a:pt x="2264108" y="-38801"/>
                                  <a:pt x="2473626" y="0"/>
                                </a:cubicBezTo>
                                <a:cubicBezTo>
                                  <a:pt x="2683144" y="38801"/>
                                  <a:pt x="2739879" y="15519"/>
                                  <a:pt x="2949289" y="0"/>
                                </a:cubicBezTo>
                                <a:cubicBezTo>
                                  <a:pt x="3158699" y="-15519"/>
                                  <a:pt x="3319700" y="-10444"/>
                                  <a:pt x="3560855" y="0"/>
                                </a:cubicBezTo>
                                <a:cubicBezTo>
                                  <a:pt x="3802010" y="10444"/>
                                  <a:pt x="4036839" y="-25883"/>
                                  <a:pt x="4308325" y="0"/>
                                </a:cubicBezTo>
                                <a:cubicBezTo>
                                  <a:pt x="4579811" y="25883"/>
                                  <a:pt x="4653825" y="2398"/>
                                  <a:pt x="4783988" y="0"/>
                                </a:cubicBezTo>
                                <a:cubicBezTo>
                                  <a:pt x="4914151" y="-2398"/>
                                  <a:pt x="5258270" y="20747"/>
                                  <a:pt x="5395554" y="0"/>
                                </a:cubicBezTo>
                                <a:cubicBezTo>
                                  <a:pt x="5532838" y="-20747"/>
                                  <a:pt x="5884657" y="-14294"/>
                                  <a:pt x="6210976" y="0"/>
                                </a:cubicBezTo>
                                <a:cubicBezTo>
                                  <a:pt x="6537295" y="14294"/>
                                  <a:pt x="6547207" y="-4919"/>
                                  <a:pt x="6686639" y="0"/>
                                </a:cubicBezTo>
                                <a:cubicBezTo>
                                  <a:pt x="6826071" y="4919"/>
                                  <a:pt x="7064271" y="-104"/>
                                  <a:pt x="7298205" y="0"/>
                                </a:cubicBezTo>
                                <a:cubicBezTo>
                                  <a:pt x="7587129" y="21802"/>
                                  <a:pt x="7806390" y="238359"/>
                                  <a:pt x="7801229" y="503024"/>
                                </a:cubicBezTo>
                                <a:cubicBezTo>
                                  <a:pt x="7824793" y="828736"/>
                                  <a:pt x="7781400" y="1031409"/>
                                  <a:pt x="7801229" y="1173702"/>
                                </a:cubicBezTo>
                                <a:cubicBezTo>
                                  <a:pt x="7821058" y="1315995"/>
                                  <a:pt x="7830005" y="1503343"/>
                                  <a:pt x="7801229" y="1804140"/>
                                </a:cubicBezTo>
                                <a:cubicBezTo>
                                  <a:pt x="7772453" y="2104937"/>
                                  <a:pt x="7827623" y="2297999"/>
                                  <a:pt x="7801229" y="2515059"/>
                                </a:cubicBezTo>
                                <a:cubicBezTo>
                                  <a:pt x="7763961" y="2770089"/>
                                  <a:pt x="7592012" y="3005063"/>
                                  <a:pt x="7298205" y="3018083"/>
                                </a:cubicBezTo>
                                <a:cubicBezTo>
                                  <a:pt x="7113309" y="3039400"/>
                                  <a:pt x="6999718" y="3040836"/>
                                  <a:pt x="6822542" y="3018083"/>
                                </a:cubicBezTo>
                                <a:cubicBezTo>
                                  <a:pt x="6645366" y="2995330"/>
                                  <a:pt x="6533780" y="3016445"/>
                                  <a:pt x="6278928" y="3018083"/>
                                </a:cubicBezTo>
                                <a:cubicBezTo>
                                  <a:pt x="6024076" y="3019721"/>
                                  <a:pt x="5858930" y="3020825"/>
                                  <a:pt x="5531458" y="3018083"/>
                                </a:cubicBezTo>
                                <a:cubicBezTo>
                                  <a:pt x="5203986" y="3015342"/>
                                  <a:pt x="5108544" y="3005941"/>
                                  <a:pt x="4987843" y="3018083"/>
                                </a:cubicBezTo>
                                <a:cubicBezTo>
                                  <a:pt x="4867143" y="3030225"/>
                                  <a:pt x="4385782" y="2994519"/>
                                  <a:pt x="4172422" y="3018083"/>
                                </a:cubicBezTo>
                                <a:cubicBezTo>
                                  <a:pt x="3959062" y="3041647"/>
                                  <a:pt x="3793110" y="3002825"/>
                                  <a:pt x="3628807" y="3018083"/>
                                </a:cubicBezTo>
                                <a:cubicBezTo>
                                  <a:pt x="3464505" y="3033341"/>
                                  <a:pt x="3123679" y="2985468"/>
                                  <a:pt x="2881337" y="3018083"/>
                                </a:cubicBezTo>
                                <a:cubicBezTo>
                                  <a:pt x="2638995" y="3050699"/>
                                  <a:pt x="2642772" y="3035269"/>
                                  <a:pt x="2405675" y="3018083"/>
                                </a:cubicBezTo>
                                <a:cubicBezTo>
                                  <a:pt x="2168578" y="3000897"/>
                                  <a:pt x="2122142" y="2995506"/>
                                  <a:pt x="1862060" y="3018083"/>
                                </a:cubicBezTo>
                                <a:cubicBezTo>
                                  <a:pt x="1601979" y="3040660"/>
                                  <a:pt x="1372948" y="3050368"/>
                                  <a:pt x="1182542" y="3018083"/>
                                </a:cubicBezTo>
                                <a:cubicBezTo>
                                  <a:pt x="992136" y="2985798"/>
                                  <a:pt x="714097" y="3021731"/>
                                  <a:pt x="503024" y="3018083"/>
                                </a:cubicBezTo>
                                <a:cubicBezTo>
                                  <a:pt x="262787" y="3063901"/>
                                  <a:pt x="-6831" y="2798367"/>
                                  <a:pt x="0" y="2515059"/>
                                </a:cubicBezTo>
                                <a:cubicBezTo>
                                  <a:pt x="14534" y="2299657"/>
                                  <a:pt x="-22343" y="2107125"/>
                                  <a:pt x="0" y="1884621"/>
                                </a:cubicBezTo>
                                <a:cubicBezTo>
                                  <a:pt x="22343" y="1662117"/>
                                  <a:pt x="32240" y="1503181"/>
                                  <a:pt x="0" y="1193823"/>
                                </a:cubicBezTo>
                                <a:cubicBezTo>
                                  <a:pt x="-32240" y="884465"/>
                                  <a:pt x="-20012" y="730391"/>
                                  <a:pt x="0" y="503024"/>
                                </a:cubicBezTo>
                                <a:close/>
                              </a:path>
                            </a:pathLst>
                          </a:custGeom>
                          <ask:type>
                            <ask:lineSketchNone/>
                          </ask:type>
                        </ask:lineSketchStyleProps>
                      </a:ext>
                    </a:extLst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fr-FR" sz="1600" dirty="0">
                        <a:solidFill>
                          <a:schemeClr val="tx1"/>
                        </a:solidFill>
                        <a:latin typeface="Amiri" panose="00000500000000000000" pitchFamily="2" charset="-78"/>
                        <a:ea typeface="Amiri" panose="00000500000000000000" pitchFamily="2" charset="-78"/>
                        <a:cs typeface="Amiri" panose="00000500000000000000" pitchFamily="2" charset="-78"/>
                      </a:rPr>
                      <a:t>Alerte</a:t>
                    </a:r>
                  </a:p>
                </p:txBody>
              </p:sp>
            </p:grpSp>
            <p:grpSp>
              <p:nvGrpSpPr>
                <p:cNvPr id="58" name="Groupe 57">
                  <a:extLst>
                    <a:ext uri="{FF2B5EF4-FFF2-40B4-BE49-F238E27FC236}">
                      <a16:creationId xmlns:a16="http://schemas.microsoft.com/office/drawing/2014/main" id="{732DE3A0-72AE-474E-86A9-7C531018A00B}"/>
                    </a:ext>
                  </a:extLst>
                </p:cNvPr>
                <p:cNvGrpSpPr/>
                <p:nvPr/>
              </p:nvGrpSpPr>
              <p:grpSpPr>
                <a:xfrm>
                  <a:off x="3336022" y="5010910"/>
                  <a:ext cx="5112944" cy="495395"/>
                  <a:chOff x="3336022" y="5010910"/>
                  <a:chExt cx="5112944" cy="495395"/>
                </a:xfrm>
              </p:grpSpPr>
              <p:sp>
                <p:nvSpPr>
                  <p:cNvPr id="29" name="Rectangle : coins arrondis 28">
                    <a:extLst>
                      <a:ext uri="{FF2B5EF4-FFF2-40B4-BE49-F238E27FC236}">
                        <a16:creationId xmlns:a16="http://schemas.microsoft.com/office/drawing/2014/main" id="{9C0A1793-2419-4C9E-AB9C-EA89A3C92F24}"/>
                      </a:ext>
                    </a:extLst>
                  </p:cNvPr>
                  <p:cNvSpPr/>
                  <p:nvPr/>
                </p:nvSpPr>
                <p:spPr>
                  <a:xfrm>
                    <a:off x="3336022" y="5010910"/>
                    <a:ext cx="1172326" cy="495395"/>
                  </a:xfrm>
                  <a:prstGeom prst="roundRect">
                    <a:avLst/>
                  </a:prstGeom>
                  <a:solidFill>
                    <a:srgbClr val="090042">
                      <a:alpha val="21961"/>
                    </a:srgbClr>
                  </a:solidFill>
                  <a:ln>
                    <a:noFill/>
                    <a:extLst>
                      <a:ext uri="{C807C97D-BFC1-408E-A445-0C87EB9F89A2}">
                        <ask:lineSketchStyleProps xmlns:ask="http://schemas.microsoft.com/office/drawing/2018/sketchyshapes" xmlns="" sd="3125344535">
                          <a:custGeom>
                            <a:avLst/>
                            <a:gdLst>
                              <a:gd name="connsiteX0" fmla="*/ 0 w 7801229"/>
                              <a:gd name="connsiteY0" fmla="*/ 503024 h 3018083"/>
                              <a:gd name="connsiteX1" fmla="*/ 503024 w 7801229"/>
                              <a:gd name="connsiteY1" fmla="*/ 0 h 3018083"/>
                              <a:gd name="connsiteX2" fmla="*/ 978687 w 7801229"/>
                              <a:gd name="connsiteY2" fmla="*/ 0 h 3018083"/>
                              <a:gd name="connsiteX3" fmla="*/ 1794108 w 7801229"/>
                              <a:gd name="connsiteY3" fmla="*/ 0 h 3018083"/>
                              <a:gd name="connsiteX4" fmla="*/ 2405675 w 7801229"/>
                              <a:gd name="connsiteY4" fmla="*/ 0 h 3018083"/>
                              <a:gd name="connsiteX5" fmla="*/ 2949289 w 7801229"/>
                              <a:gd name="connsiteY5" fmla="*/ 0 h 3018083"/>
                              <a:gd name="connsiteX6" fmla="*/ 3492904 w 7801229"/>
                              <a:gd name="connsiteY6" fmla="*/ 0 h 3018083"/>
                              <a:gd name="connsiteX7" fmla="*/ 4036518 w 7801229"/>
                              <a:gd name="connsiteY7" fmla="*/ 0 h 3018083"/>
                              <a:gd name="connsiteX8" fmla="*/ 4783988 w 7801229"/>
                              <a:gd name="connsiteY8" fmla="*/ 0 h 3018083"/>
                              <a:gd name="connsiteX9" fmla="*/ 5599410 w 7801229"/>
                              <a:gd name="connsiteY9" fmla="*/ 0 h 3018083"/>
                              <a:gd name="connsiteX10" fmla="*/ 6075072 w 7801229"/>
                              <a:gd name="connsiteY10" fmla="*/ 0 h 3018083"/>
                              <a:gd name="connsiteX11" fmla="*/ 7298205 w 7801229"/>
                              <a:gd name="connsiteY11" fmla="*/ 0 h 3018083"/>
                              <a:gd name="connsiteX12" fmla="*/ 7801229 w 7801229"/>
                              <a:gd name="connsiteY12" fmla="*/ 503024 h 3018083"/>
                              <a:gd name="connsiteX13" fmla="*/ 7801229 w 7801229"/>
                              <a:gd name="connsiteY13" fmla="*/ 1153582 h 3018083"/>
                              <a:gd name="connsiteX14" fmla="*/ 7801229 w 7801229"/>
                              <a:gd name="connsiteY14" fmla="*/ 1763899 h 3018083"/>
                              <a:gd name="connsiteX15" fmla="*/ 7801229 w 7801229"/>
                              <a:gd name="connsiteY15" fmla="*/ 2515059 h 3018083"/>
                              <a:gd name="connsiteX16" fmla="*/ 7298205 w 7801229"/>
                              <a:gd name="connsiteY16" fmla="*/ 3018083 h 3018083"/>
                              <a:gd name="connsiteX17" fmla="*/ 6482783 w 7801229"/>
                              <a:gd name="connsiteY17" fmla="*/ 3018083 h 3018083"/>
                              <a:gd name="connsiteX18" fmla="*/ 5667362 w 7801229"/>
                              <a:gd name="connsiteY18" fmla="*/ 3018083 h 3018083"/>
                              <a:gd name="connsiteX19" fmla="*/ 5123747 w 7801229"/>
                              <a:gd name="connsiteY19" fmla="*/ 3018083 h 3018083"/>
                              <a:gd name="connsiteX20" fmla="*/ 4512181 w 7801229"/>
                              <a:gd name="connsiteY20" fmla="*/ 3018083 h 3018083"/>
                              <a:gd name="connsiteX21" fmla="*/ 3968566 w 7801229"/>
                              <a:gd name="connsiteY21" fmla="*/ 3018083 h 3018083"/>
                              <a:gd name="connsiteX22" fmla="*/ 3357000 w 7801229"/>
                              <a:gd name="connsiteY22" fmla="*/ 3018083 h 3018083"/>
                              <a:gd name="connsiteX23" fmla="*/ 2609530 w 7801229"/>
                              <a:gd name="connsiteY23" fmla="*/ 3018083 h 3018083"/>
                              <a:gd name="connsiteX24" fmla="*/ 1930012 w 7801229"/>
                              <a:gd name="connsiteY24" fmla="*/ 3018083 h 3018083"/>
                              <a:gd name="connsiteX25" fmla="*/ 1250494 w 7801229"/>
                              <a:gd name="connsiteY25" fmla="*/ 3018083 h 3018083"/>
                              <a:gd name="connsiteX26" fmla="*/ 503024 w 7801229"/>
                              <a:gd name="connsiteY26" fmla="*/ 3018083 h 3018083"/>
                              <a:gd name="connsiteX27" fmla="*/ 0 w 7801229"/>
                              <a:gd name="connsiteY27" fmla="*/ 2515059 h 3018083"/>
                              <a:gd name="connsiteX28" fmla="*/ 0 w 7801229"/>
                              <a:gd name="connsiteY28" fmla="*/ 1824260 h 3018083"/>
                              <a:gd name="connsiteX29" fmla="*/ 0 w 7801229"/>
                              <a:gd name="connsiteY29" fmla="*/ 1113341 h 3018083"/>
                              <a:gd name="connsiteX30" fmla="*/ 0 w 7801229"/>
                              <a:gd name="connsiteY30" fmla="*/ 503024 h 3018083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  <a:cxn ang="0">
                                <a:pos x="connsiteX15" y="connsiteY15"/>
                              </a:cxn>
                              <a:cxn ang="0">
                                <a:pos x="connsiteX16" y="connsiteY16"/>
                              </a:cxn>
                              <a:cxn ang="0">
                                <a:pos x="connsiteX17" y="connsiteY17"/>
                              </a:cxn>
                              <a:cxn ang="0">
                                <a:pos x="connsiteX18" y="connsiteY18"/>
                              </a:cxn>
                              <a:cxn ang="0">
                                <a:pos x="connsiteX19" y="connsiteY19"/>
                              </a:cxn>
                              <a:cxn ang="0">
                                <a:pos x="connsiteX20" y="connsiteY20"/>
                              </a:cxn>
                              <a:cxn ang="0">
                                <a:pos x="connsiteX21" y="connsiteY21"/>
                              </a:cxn>
                              <a:cxn ang="0">
                                <a:pos x="connsiteX22" y="connsiteY22"/>
                              </a:cxn>
                              <a:cxn ang="0">
                                <a:pos x="connsiteX23" y="connsiteY23"/>
                              </a:cxn>
                              <a:cxn ang="0">
                                <a:pos x="connsiteX24" y="connsiteY24"/>
                              </a:cxn>
                              <a:cxn ang="0">
                                <a:pos x="connsiteX25" y="connsiteY25"/>
                              </a:cxn>
                              <a:cxn ang="0">
                                <a:pos x="connsiteX26" y="connsiteY26"/>
                              </a:cxn>
                              <a:cxn ang="0">
                                <a:pos x="connsiteX27" y="connsiteY27"/>
                              </a:cxn>
                              <a:cxn ang="0">
                                <a:pos x="connsiteX28" y="connsiteY28"/>
                              </a:cxn>
                              <a:cxn ang="0">
                                <a:pos x="connsiteX29" y="connsiteY29"/>
                              </a:cxn>
                              <a:cxn ang="0">
                                <a:pos x="connsiteX30" y="connsiteY30"/>
                              </a:cxn>
                            </a:cxnLst>
                            <a:rect l="l" t="t" r="r" b="b"/>
                            <a:pathLst>
                              <a:path w="7801229" h="3018083" fill="none" extrusionOk="0">
                                <a:moveTo>
                                  <a:pt x="0" y="503024"/>
                                </a:moveTo>
                                <a:cubicBezTo>
                                  <a:pt x="-56951" y="216768"/>
                                  <a:pt x="217067" y="-20496"/>
                                  <a:pt x="503024" y="0"/>
                                </a:cubicBezTo>
                                <a:cubicBezTo>
                                  <a:pt x="721652" y="-7741"/>
                                  <a:pt x="754885" y="1127"/>
                                  <a:pt x="978687" y="0"/>
                                </a:cubicBezTo>
                                <a:cubicBezTo>
                                  <a:pt x="1202489" y="-1127"/>
                                  <a:pt x="1514168" y="-36740"/>
                                  <a:pt x="1794108" y="0"/>
                                </a:cubicBezTo>
                                <a:cubicBezTo>
                                  <a:pt x="2074048" y="36740"/>
                                  <a:pt x="2210005" y="-2767"/>
                                  <a:pt x="2405675" y="0"/>
                                </a:cubicBezTo>
                                <a:cubicBezTo>
                                  <a:pt x="2601345" y="2767"/>
                                  <a:pt x="2801160" y="1736"/>
                                  <a:pt x="2949289" y="0"/>
                                </a:cubicBezTo>
                                <a:cubicBezTo>
                                  <a:pt x="3097418" y="-1736"/>
                                  <a:pt x="3338337" y="14050"/>
                                  <a:pt x="3492904" y="0"/>
                                </a:cubicBezTo>
                                <a:cubicBezTo>
                                  <a:pt x="3647471" y="-14050"/>
                                  <a:pt x="3810897" y="-3261"/>
                                  <a:pt x="4036518" y="0"/>
                                </a:cubicBezTo>
                                <a:cubicBezTo>
                                  <a:pt x="4262139" y="3261"/>
                                  <a:pt x="4597104" y="3327"/>
                                  <a:pt x="4783988" y="0"/>
                                </a:cubicBezTo>
                                <a:cubicBezTo>
                                  <a:pt x="4970872" y="-3327"/>
                                  <a:pt x="5196884" y="9010"/>
                                  <a:pt x="5599410" y="0"/>
                                </a:cubicBezTo>
                                <a:cubicBezTo>
                                  <a:pt x="6001936" y="-9010"/>
                                  <a:pt x="5878585" y="23274"/>
                                  <a:pt x="6075072" y="0"/>
                                </a:cubicBezTo>
                                <a:cubicBezTo>
                                  <a:pt x="6271559" y="-23274"/>
                                  <a:pt x="7009242" y="-9510"/>
                                  <a:pt x="7298205" y="0"/>
                                </a:cubicBezTo>
                                <a:cubicBezTo>
                                  <a:pt x="7525638" y="38563"/>
                                  <a:pt x="7769942" y="233376"/>
                                  <a:pt x="7801229" y="503024"/>
                                </a:cubicBezTo>
                                <a:cubicBezTo>
                                  <a:pt x="7812150" y="804711"/>
                                  <a:pt x="7829203" y="894316"/>
                                  <a:pt x="7801229" y="1153582"/>
                                </a:cubicBezTo>
                                <a:cubicBezTo>
                                  <a:pt x="7773255" y="1412848"/>
                                  <a:pt x="7813946" y="1480073"/>
                                  <a:pt x="7801229" y="1763899"/>
                                </a:cubicBezTo>
                                <a:cubicBezTo>
                                  <a:pt x="7788512" y="2047725"/>
                                  <a:pt x="7774243" y="2229473"/>
                                  <a:pt x="7801229" y="2515059"/>
                                </a:cubicBezTo>
                                <a:cubicBezTo>
                                  <a:pt x="7752181" y="2814514"/>
                                  <a:pt x="7641289" y="3015417"/>
                                  <a:pt x="7298205" y="3018083"/>
                                </a:cubicBezTo>
                                <a:cubicBezTo>
                                  <a:pt x="7040680" y="3031797"/>
                                  <a:pt x="6684942" y="3014756"/>
                                  <a:pt x="6482783" y="3018083"/>
                                </a:cubicBezTo>
                                <a:cubicBezTo>
                                  <a:pt x="6280624" y="3021410"/>
                                  <a:pt x="6043282" y="3039749"/>
                                  <a:pt x="5667362" y="3018083"/>
                                </a:cubicBezTo>
                                <a:cubicBezTo>
                                  <a:pt x="5291442" y="2996417"/>
                                  <a:pt x="5244095" y="3005379"/>
                                  <a:pt x="5123747" y="3018083"/>
                                </a:cubicBezTo>
                                <a:cubicBezTo>
                                  <a:pt x="5003399" y="3030787"/>
                                  <a:pt x="4656612" y="3011794"/>
                                  <a:pt x="4512181" y="3018083"/>
                                </a:cubicBezTo>
                                <a:cubicBezTo>
                                  <a:pt x="4367750" y="3024372"/>
                                  <a:pt x="4228698" y="3029596"/>
                                  <a:pt x="3968566" y="3018083"/>
                                </a:cubicBezTo>
                                <a:cubicBezTo>
                                  <a:pt x="3708435" y="3006570"/>
                                  <a:pt x="3497789" y="3015983"/>
                                  <a:pt x="3357000" y="3018083"/>
                                </a:cubicBezTo>
                                <a:cubicBezTo>
                                  <a:pt x="3216211" y="3020183"/>
                                  <a:pt x="2880667" y="2986908"/>
                                  <a:pt x="2609530" y="3018083"/>
                                </a:cubicBezTo>
                                <a:cubicBezTo>
                                  <a:pt x="2338393" y="3049259"/>
                                  <a:pt x="2095704" y="3008605"/>
                                  <a:pt x="1930012" y="3018083"/>
                                </a:cubicBezTo>
                                <a:cubicBezTo>
                                  <a:pt x="1764320" y="3027561"/>
                                  <a:pt x="1517242" y="2995993"/>
                                  <a:pt x="1250494" y="3018083"/>
                                </a:cubicBezTo>
                                <a:cubicBezTo>
                                  <a:pt x="983746" y="3040173"/>
                                  <a:pt x="868097" y="3008027"/>
                                  <a:pt x="503024" y="3018083"/>
                                </a:cubicBezTo>
                                <a:cubicBezTo>
                                  <a:pt x="243813" y="3028784"/>
                                  <a:pt x="4447" y="2817886"/>
                                  <a:pt x="0" y="2515059"/>
                                </a:cubicBezTo>
                                <a:cubicBezTo>
                                  <a:pt x="23899" y="2304634"/>
                                  <a:pt x="20365" y="2141137"/>
                                  <a:pt x="0" y="1824260"/>
                                </a:cubicBezTo>
                                <a:cubicBezTo>
                                  <a:pt x="-20365" y="1507383"/>
                                  <a:pt x="-22349" y="1435328"/>
                                  <a:pt x="0" y="1113341"/>
                                </a:cubicBezTo>
                                <a:cubicBezTo>
                                  <a:pt x="22349" y="791354"/>
                                  <a:pt x="6497" y="671689"/>
                                  <a:pt x="0" y="503024"/>
                                </a:cubicBezTo>
                                <a:close/>
                              </a:path>
                              <a:path w="7801229" h="3018083" stroke="0" extrusionOk="0">
                                <a:moveTo>
                                  <a:pt x="0" y="503024"/>
                                </a:moveTo>
                                <a:cubicBezTo>
                                  <a:pt x="-1126" y="255427"/>
                                  <a:pt x="198367" y="57439"/>
                                  <a:pt x="503024" y="0"/>
                                </a:cubicBezTo>
                                <a:cubicBezTo>
                                  <a:pt x="717948" y="20116"/>
                                  <a:pt x="803407" y="4821"/>
                                  <a:pt x="1046638" y="0"/>
                                </a:cubicBezTo>
                                <a:cubicBezTo>
                                  <a:pt x="1289869" y="-4821"/>
                                  <a:pt x="1501645" y="-19782"/>
                                  <a:pt x="1658205" y="0"/>
                                </a:cubicBezTo>
                                <a:cubicBezTo>
                                  <a:pt x="1814765" y="19782"/>
                                  <a:pt x="2264108" y="-38801"/>
                                  <a:pt x="2473626" y="0"/>
                                </a:cubicBezTo>
                                <a:cubicBezTo>
                                  <a:pt x="2683144" y="38801"/>
                                  <a:pt x="2739879" y="15519"/>
                                  <a:pt x="2949289" y="0"/>
                                </a:cubicBezTo>
                                <a:cubicBezTo>
                                  <a:pt x="3158699" y="-15519"/>
                                  <a:pt x="3319700" y="-10444"/>
                                  <a:pt x="3560855" y="0"/>
                                </a:cubicBezTo>
                                <a:cubicBezTo>
                                  <a:pt x="3802010" y="10444"/>
                                  <a:pt x="4036839" y="-25883"/>
                                  <a:pt x="4308325" y="0"/>
                                </a:cubicBezTo>
                                <a:cubicBezTo>
                                  <a:pt x="4579811" y="25883"/>
                                  <a:pt x="4653825" y="2398"/>
                                  <a:pt x="4783988" y="0"/>
                                </a:cubicBezTo>
                                <a:cubicBezTo>
                                  <a:pt x="4914151" y="-2398"/>
                                  <a:pt x="5258270" y="20747"/>
                                  <a:pt x="5395554" y="0"/>
                                </a:cubicBezTo>
                                <a:cubicBezTo>
                                  <a:pt x="5532838" y="-20747"/>
                                  <a:pt x="5884657" y="-14294"/>
                                  <a:pt x="6210976" y="0"/>
                                </a:cubicBezTo>
                                <a:cubicBezTo>
                                  <a:pt x="6537295" y="14294"/>
                                  <a:pt x="6547207" y="-4919"/>
                                  <a:pt x="6686639" y="0"/>
                                </a:cubicBezTo>
                                <a:cubicBezTo>
                                  <a:pt x="6826071" y="4919"/>
                                  <a:pt x="7064271" y="-104"/>
                                  <a:pt x="7298205" y="0"/>
                                </a:cubicBezTo>
                                <a:cubicBezTo>
                                  <a:pt x="7587129" y="21802"/>
                                  <a:pt x="7806390" y="238359"/>
                                  <a:pt x="7801229" y="503024"/>
                                </a:cubicBezTo>
                                <a:cubicBezTo>
                                  <a:pt x="7824793" y="828736"/>
                                  <a:pt x="7781400" y="1031409"/>
                                  <a:pt x="7801229" y="1173702"/>
                                </a:cubicBezTo>
                                <a:cubicBezTo>
                                  <a:pt x="7821058" y="1315995"/>
                                  <a:pt x="7830005" y="1503343"/>
                                  <a:pt x="7801229" y="1804140"/>
                                </a:cubicBezTo>
                                <a:cubicBezTo>
                                  <a:pt x="7772453" y="2104937"/>
                                  <a:pt x="7827623" y="2297999"/>
                                  <a:pt x="7801229" y="2515059"/>
                                </a:cubicBezTo>
                                <a:cubicBezTo>
                                  <a:pt x="7763961" y="2770089"/>
                                  <a:pt x="7592012" y="3005063"/>
                                  <a:pt x="7298205" y="3018083"/>
                                </a:cubicBezTo>
                                <a:cubicBezTo>
                                  <a:pt x="7113309" y="3039400"/>
                                  <a:pt x="6999718" y="3040836"/>
                                  <a:pt x="6822542" y="3018083"/>
                                </a:cubicBezTo>
                                <a:cubicBezTo>
                                  <a:pt x="6645366" y="2995330"/>
                                  <a:pt x="6533780" y="3016445"/>
                                  <a:pt x="6278928" y="3018083"/>
                                </a:cubicBezTo>
                                <a:cubicBezTo>
                                  <a:pt x="6024076" y="3019721"/>
                                  <a:pt x="5858930" y="3020825"/>
                                  <a:pt x="5531458" y="3018083"/>
                                </a:cubicBezTo>
                                <a:cubicBezTo>
                                  <a:pt x="5203986" y="3015342"/>
                                  <a:pt x="5108544" y="3005941"/>
                                  <a:pt x="4987843" y="3018083"/>
                                </a:cubicBezTo>
                                <a:cubicBezTo>
                                  <a:pt x="4867143" y="3030225"/>
                                  <a:pt x="4385782" y="2994519"/>
                                  <a:pt x="4172422" y="3018083"/>
                                </a:cubicBezTo>
                                <a:cubicBezTo>
                                  <a:pt x="3959062" y="3041647"/>
                                  <a:pt x="3793110" y="3002825"/>
                                  <a:pt x="3628807" y="3018083"/>
                                </a:cubicBezTo>
                                <a:cubicBezTo>
                                  <a:pt x="3464505" y="3033341"/>
                                  <a:pt x="3123679" y="2985468"/>
                                  <a:pt x="2881337" y="3018083"/>
                                </a:cubicBezTo>
                                <a:cubicBezTo>
                                  <a:pt x="2638995" y="3050699"/>
                                  <a:pt x="2642772" y="3035269"/>
                                  <a:pt x="2405675" y="3018083"/>
                                </a:cubicBezTo>
                                <a:cubicBezTo>
                                  <a:pt x="2168578" y="3000897"/>
                                  <a:pt x="2122142" y="2995506"/>
                                  <a:pt x="1862060" y="3018083"/>
                                </a:cubicBezTo>
                                <a:cubicBezTo>
                                  <a:pt x="1601979" y="3040660"/>
                                  <a:pt x="1372948" y="3050368"/>
                                  <a:pt x="1182542" y="3018083"/>
                                </a:cubicBezTo>
                                <a:cubicBezTo>
                                  <a:pt x="992136" y="2985798"/>
                                  <a:pt x="714097" y="3021731"/>
                                  <a:pt x="503024" y="3018083"/>
                                </a:cubicBezTo>
                                <a:cubicBezTo>
                                  <a:pt x="262787" y="3063901"/>
                                  <a:pt x="-6831" y="2798367"/>
                                  <a:pt x="0" y="2515059"/>
                                </a:cubicBezTo>
                                <a:cubicBezTo>
                                  <a:pt x="14534" y="2299657"/>
                                  <a:pt x="-22343" y="2107125"/>
                                  <a:pt x="0" y="1884621"/>
                                </a:cubicBezTo>
                                <a:cubicBezTo>
                                  <a:pt x="22343" y="1662117"/>
                                  <a:pt x="32240" y="1503181"/>
                                  <a:pt x="0" y="1193823"/>
                                </a:cubicBezTo>
                                <a:cubicBezTo>
                                  <a:pt x="-32240" y="884465"/>
                                  <a:pt x="-20012" y="730391"/>
                                  <a:pt x="0" y="503024"/>
                                </a:cubicBezTo>
                                <a:close/>
                              </a:path>
                            </a:pathLst>
                          </a:custGeom>
                          <ask:type>
                            <ask:lineSketchNone/>
                          </ask:type>
                        </ask:lineSketchStyleProps>
                      </a:ext>
                    </a:extLst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fr-FR" sz="1600" dirty="0">
                        <a:solidFill>
                          <a:schemeClr val="tx1"/>
                        </a:solidFill>
                        <a:latin typeface="Amiri" panose="00000500000000000000" pitchFamily="2" charset="-78"/>
                        <a:ea typeface="Amiri" panose="00000500000000000000" pitchFamily="2" charset="-78"/>
                        <a:cs typeface="Amiri" panose="00000500000000000000" pitchFamily="2" charset="-78"/>
                      </a:rPr>
                      <a:t>Intensité</a:t>
                    </a:r>
                  </a:p>
                </p:txBody>
              </p:sp>
              <p:sp>
                <p:nvSpPr>
                  <p:cNvPr id="37" name="Rectangle : coins arrondis 36">
                    <a:extLst>
                      <a:ext uri="{FF2B5EF4-FFF2-40B4-BE49-F238E27FC236}">
                        <a16:creationId xmlns:a16="http://schemas.microsoft.com/office/drawing/2014/main" id="{584FDB0F-8490-431A-A09C-ECB9FF9D96CB}"/>
                      </a:ext>
                    </a:extLst>
                  </p:cNvPr>
                  <p:cNvSpPr/>
                  <p:nvPr/>
                </p:nvSpPr>
                <p:spPr>
                  <a:xfrm>
                    <a:off x="7276640" y="5010910"/>
                    <a:ext cx="1172326" cy="495395"/>
                  </a:xfrm>
                  <a:prstGeom prst="roundRect">
                    <a:avLst/>
                  </a:prstGeom>
                  <a:solidFill>
                    <a:srgbClr val="090042">
                      <a:alpha val="21961"/>
                    </a:srgbClr>
                  </a:solidFill>
                  <a:ln>
                    <a:noFill/>
                    <a:extLst>
                      <a:ext uri="{C807C97D-BFC1-408E-A445-0C87EB9F89A2}">
                        <ask:lineSketchStyleProps xmlns:ask="http://schemas.microsoft.com/office/drawing/2018/sketchyshapes" xmlns="" sd="3125344535">
                          <a:custGeom>
                            <a:avLst/>
                            <a:gdLst>
                              <a:gd name="connsiteX0" fmla="*/ 0 w 7801229"/>
                              <a:gd name="connsiteY0" fmla="*/ 503024 h 3018083"/>
                              <a:gd name="connsiteX1" fmla="*/ 503024 w 7801229"/>
                              <a:gd name="connsiteY1" fmla="*/ 0 h 3018083"/>
                              <a:gd name="connsiteX2" fmla="*/ 978687 w 7801229"/>
                              <a:gd name="connsiteY2" fmla="*/ 0 h 3018083"/>
                              <a:gd name="connsiteX3" fmla="*/ 1794108 w 7801229"/>
                              <a:gd name="connsiteY3" fmla="*/ 0 h 3018083"/>
                              <a:gd name="connsiteX4" fmla="*/ 2405675 w 7801229"/>
                              <a:gd name="connsiteY4" fmla="*/ 0 h 3018083"/>
                              <a:gd name="connsiteX5" fmla="*/ 2949289 w 7801229"/>
                              <a:gd name="connsiteY5" fmla="*/ 0 h 3018083"/>
                              <a:gd name="connsiteX6" fmla="*/ 3492904 w 7801229"/>
                              <a:gd name="connsiteY6" fmla="*/ 0 h 3018083"/>
                              <a:gd name="connsiteX7" fmla="*/ 4036518 w 7801229"/>
                              <a:gd name="connsiteY7" fmla="*/ 0 h 3018083"/>
                              <a:gd name="connsiteX8" fmla="*/ 4783988 w 7801229"/>
                              <a:gd name="connsiteY8" fmla="*/ 0 h 3018083"/>
                              <a:gd name="connsiteX9" fmla="*/ 5599410 w 7801229"/>
                              <a:gd name="connsiteY9" fmla="*/ 0 h 3018083"/>
                              <a:gd name="connsiteX10" fmla="*/ 6075072 w 7801229"/>
                              <a:gd name="connsiteY10" fmla="*/ 0 h 3018083"/>
                              <a:gd name="connsiteX11" fmla="*/ 7298205 w 7801229"/>
                              <a:gd name="connsiteY11" fmla="*/ 0 h 3018083"/>
                              <a:gd name="connsiteX12" fmla="*/ 7801229 w 7801229"/>
                              <a:gd name="connsiteY12" fmla="*/ 503024 h 3018083"/>
                              <a:gd name="connsiteX13" fmla="*/ 7801229 w 7801229"/>
                              <a:gd name="connsiteY13" fmla="*/ 1153582 h 3018083"/>
                              <a:gd name="connsiteX14" fmla="*/ 7801229 w 7801229"/>
                              <a:gd name="connsiteY14" fmla="*/ 1763899 h 3018083"/>
                              <a:gd name="connsiteX15" fmla="*/ 7801229 w 7801229"/>
                              <a:gd name="connsiteY15" fmla="*/ 2515059 h 3018083"/>
                              <a:gd name="connsiteX16" fmla="*/ 7298205 w 7801229"/>
                              <a:gd name="connsiteY16" fmla="*/ 3018083 h 3018083"/>
                              <a:gd name="connsiteX17" fmla="*/ 6482783 w 7801229"/>
                              <a:gd name="connsiteY17" fmla="*/ 3018083 h 3018083"/>
                              <a:gd name="connsiteX18" fmla="*/ 5667362 w 7801229"/>
                              <a:gd name="connsiteY18" fmla="*/ 3018083 h 3018083"/>
                              <a:gd name="connsiteX19" fmla="*/ 5123747 w 7801229"/>
                              <a:gd name="connsiteY19" fmla="*/ 3018083 h 3018083"/>
                              <a:gd name="connsiteX20" fmla="*/ 4512181 w 7801229"/>
                              <a:gd name="connsiteY20" fmla="*/ 3018083 h 3018083"/>
                              <a:gd name="connsiteX21" fmla="*/ 3968566 w 7801229"/>
                              <a:gd name="connsiteY21" fmla="*/ 3018083 h 3018083"/>
                              <a:gd name="connsiteX22" fmla="*/ 3357000 w 7801229"/>
                              <a:gd name="connsiteY22" fmla="*/ 3018083 h 3018083"/>
                              <a:gd name="connsiteX23" fmla="*/ 2609530 w 7801229"/>
                              <a:gd name="connsiteY23" fmla="*/ 3018083 h 3018083"/>
                              <a:gd name="connsiteX24" fmla="*/ 1930012 w 7801229"/>
                              <a:gd name="connsiteY24" fmla="*/ 3018083 h 3018083"/>
                              <a:gd name="connsiteX25" fmla="*/ 1250494 w 7801229"/>
                              <a:gd name="connsiteY25" fmla="*/ 3018083 h 3018083"/>
                              <a:gd name="connsiteX26" fmla="*/ 503024 w 7801229"/>
                              <a:gd name="connsiteY26" fmla="*/ 3018083 h 3018083"/>
                              <a:gd name="connsiteX27" fmla="*/ 0 w 7801229"/>
                              <a:gd name="connsiteY27" fmla="*/ 2515059 h 3018083"/>
                              <a:gd name="connsiteX28" fmla="*/ 0 w 7801229"/>
                              <a:gd name="connsiteY28" fmla="*/ 1824260 h 3018083"/>
                              <a:gd name="connsiteX29" fmla="*/ 0 w 7801229"/>
                              <a:gd name="connsiteY29" fmla="*/ 1113341 h 3018083"/>
                              <a:gd name="connsiteX30" fmla="*/ 0 w 7801229"/>
                              <a:gd name="connsiteY30" fmla="*/ 503024 h 3018083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  <a:cxn ang="0">
                                <a:pos x="connsiteX15" y="connsiteY15"/>
                              </a:cxn>
                              <a:cxn ang="0">
                                <a:pos x="connsiteX16" y="connsiteY16"/>
                              </a:cxn>
                              <a:cxn ang="0">
                                <a:pos x="connsiteX17" y="connsiteY17"/>
                              </a:cxn>
                              <a:cxn ang="0">
                                <a:pos x="connsiteX18" y="connsiteY18"/>
                              </a:cxn>
                              <a:cxn ang="0">
                                <a:pos x="connsiteX19" y="connsiteY19"/>
                              </a:cxn>
                              <a:cxn ang="0">
                                <a:pos x="connsiteX20" y="connsiteY20"/>
                              </a:cxn>
                              <a:cxn ang="0">
                                <a:pos x="connsiteX21" y="connsiteY21"/>
                              </a:cxn>
                              <a:cxn ang="0">
                                <a:pos x="connsiteX22" y="connsiteY22"/>
                              </a:cxn>
                              <a:cxn ang="0">
                                <a:pos x="connsiteX23" y="connsiteY23"/>
                              </a:cxn>
                              <a:cxn ang="0">
                                <a:pos x="connsiteX24" y="connsiteY24"/>
                              </a:cxn>
                              <a:cxn ang="0">
                                <a:pos x="connsiteX25" y="connsiteY25"/>
                              </a:cxn>
                              <a:cxn ang="0">
                                <a:pos x="connsiteX26" y="connsiteY26"/>
                              </a:cxn>
                              <a:cxn ang="0">
                                <a:pos x="connsiteX27" y="connsiteY27"/>
                              </a:cxn>
                              <a:cxn ang="0">
                                <a:pos x="connsiteX28" y="connsiteY28"/>
                              </a:cxn>
                              <a:cxn ang="0">
                                <a:pos x="connsiteX29" y="connsiteY29"/>
                              </a:cxn>
                              <a:cxn ang="0">
                                <a:pos x="connsiteX30" y="connsiteY30"/>
                              </a:cxn>
                            </a:cxnLst>
                            <a:rect l="l" t="t" r="r" b="b"/>
                            <a:pathLst>
                              <a:path w="7801229" h="3018083" fill="none" extrusionOk="0">
                                <a:moveTo>
                                  <a:pt x="0" y="503024"/>
                                </a:moveTo>
                                <a:cubicBezTo>
                                  <a:pt x="-56951" y="216768"/>
                                  <a:pt x="217067" y="-20496"/>
                                  <a:pt x="503024" y="0"/>
                                </a:cubicBezTo>
                                <a:cubicBezTo>
                                  <a:pt x="721652" y="-7741"/>
                                  <a:pt x="754885" y="1127"/>
                                  <a:pt x="978687" y="0"/>
                                </a:cubicBezTo>
                                <a:cubicBezTo>
                                  <a:pt x="1202489" y="-1127"/>
                                  <a:pt x="1514168" y="-36740"/>
                                  <a:pt x="1794108" y="0"/>
                                </a:cubicBezTo>
                                <a:cubicBezTo>
                                  <a:pt x="2074048" y="36740"/>
                                  <a:pt x="2210005" y="-2767"/>
                                  <a:pt x="2405675" y="0"/>
                                </a:cubicBezTo>
                                <a:cubicBezTo>
                                  <a:pt x="2601345" y="2767"/>
                                  <a:pt x="2801160" y="1736"/>
                                  <a:pt x="2949289" y="0"/>
                                </a:cubicBezTo>
                                <a:cubicBezTo>
                                  <a:pt x="3097418" y="-1736"/>
                                  <a:pt x="3338337" y="14050"/>
                                  <a:pt x="3492904" y="0"/>
                                </a:cubicBezTo>
                                <a:cubicBezTo>
                                  <a:pt x="3647471" y="-14050"/>
                                  <a:pt x="3810897" y="-3261"/>
                                  <a:pt x="4036518" y="0"/>
                                </a:cubicBezTo>
                                <a:cubicBezTo>
                                  <a:pt x="4262139" y="3261"/>
                                  <a:pt x="4597104" y="3327"/>
                                  <a:pt x="4783988" y="0"/>
                                </a:cubicBezTo>
                                <a:cubicBezTo>
                                  <a:pt x="4970872" y="-3327"/>
                                  <a:pt x="5196884" y="9010"/>
                                  <a:pt x="5599410" y="0"/>
                                </a:cubicBezTo>
                                <a:cubicBezTo>
                                  <a:pt x="6001936" y="-9010"/>
                                  <a:pt x="5878585" y="23274"/>
                                  <a:pt x="6075072" y="0"/>
                                </a:cubicBezTo>
                                <a:cubicBezTo>
                                  <a:pt x="6271559" y="-23274"/>
                                  <a:pt x="7009242" y="-9510"/>
                                  <a:pt x="7298205" y="0"/>
                                </a:cubicBezTo>
                                <a:cubicBezTo>
                                  <a:pt x="7525638" y="38563"/>
                                  <a:pt x="7769942" y="233376"/>
                                  <a:pt x="7801229" y="503024"/>
                                </a:cubicBezTo>
                                <a:cubicBezTo>
                                  <a:pt x="7812150" y="804711"/>
                                  <a:pt x="7829203" y="894316"/>
                                  <a:pt x="7801229" y="1153582"/>
                                </a:cubicBezTo>
                                <a:cubicBezTo>
                                  <a:pt x="7773255" y="1412848"/>
                                  <a:pt x="7813946" y="1480073"/>
                                  <a:pt x="7801229" y="1763899"/>
                                </a:cubicBezTo>
                                <a:cubicBezTo>
                                  <a:pt x="7788512" y="2047725"/>
                                  <a:pt x="7774243" y="2229473"/>
                                  <a:pt x="7801229" y="2515059"/>
                                </a:cubicBezTo>
                                <a:cubicBezTo>
                                  <a:pt x="7752181" y="2814514"/>
                                  <a:pt x="7641289" y="3015417"/>
                                  <a:pt x="7298205" y="3018083"/>
                                </a:cubicBezTo>
                                <a:cubicBezTo>
                                  <a:pt x="7040680" y="3031797"/>
                                  <a:pt x="6684942" y="3014756"/>
                                  <a:pt x="6482783" y="3018083"/>
                                </a:cubicBezTo>
                                <a:cubicBezTo>
                                  <a:pt x="6280624" y="3021410"/>
                                  <a:pt x="6043282" y="3039749"/>
                                  <a:pt x="5667362" y="3018083"/>
                                </a:cubicBezTo>
                                <a:cubicBezTo>
                                  <a:pt x="5291442" y="2996417"/>
                                  <a:pt x="5244095" y="3005379"/>
                                  <a:pt x="5123747" y="3018083"/>
                                </a:cubicBezTo>
                                <a:cubicBezTo>
                                  <a:pt x="5003399" y="3030787"/>
                                  <a:pt x="4656612" y="3011794"/>
                                  <a:pt x="4512181" y="3018083"/>
                                </a:cubicBezTo>
                                <a:cubicBezTo>
                                  <a:pt x="4367750" y="3024372"/>
                                  <a:pt x="4228698" y="3029596"/>
                                  <a:pt x="3968566" y="3018083"/>
                                </a:cubicBezTo>
                                <a:cubicBezTo>
                                  <a:pt x="3708435" y="3006570"/>
                                  <a:pt x="3497789" y="3015983"/>
                                  <a:pt x="3357000" y="3018083"/>
                                </a:cubicBezTo>
                                <a:cubicBezTo>
                                  <a:pt x="3216211" y="3020183"/>
                                  <a:pt x="2880667" y="2986908"/>
                                  <a:pt x="2609530" y="3018083"/>
                                </a:cubicBezTo>
                                <a:cubicBezTo>
                                  <a:pt x="2338393" y="3049259"/>
                                  <a:pt x="2095704" y="3008605"/>
                                  <a:pt x="1930012" y="3018083"/>
                                </a:cubicBezTo>
                                <a:cubicBezTo>
                                  <a:pt x="1764320" y="3027561"/>
                                  <a:pt x="1517242" y="2995993"/>
                                  <a:pt x="1250494" y="3018083"/>
                                </a:cubicBezTo>
                                <a:cubicBezTo>
                                  <a:pt x="983746" y="3040173"/>
                                  <a:pt x="868097" y="3008027"/>
                                  <a:pt x="503024" y="3018083"/>
                                </a:cubicBezTo>
                                <a:cubicBezTo>
                                  <a:pt x="243813" y="3028784"/>
                                  <a:pt x="4447" y="2817886"/>
                                  <a:pt x="0" y="2515059"/>
                                </a:cubicBezTo>
                                <a:cubicBezTo>
                                  <a:pt x="23899" y="2304634"/>
                                  <a:pt x="20365" y="2141137"/>
                                  <a:pt x="0" y="1824260"/>
                                </a:cubicBezTo>
                                <a:cubicBezTo>
                                  <a:pt x="-20365" y="1507383"/>
                                  <a:pt x="-22349" y="1435328"/>
                                  <a:pt x="0" y="1113341"/>
                                </a:cubicBezTo>
                                <a:cubicBezTo>
                                  <a:pt x="22349" y="791354"/>
                                  <a:pt x="6497" y="671689"/>
                                  <a:pt x="0" y="503024"/>
                                </a:cubicBezTo>
                                <a:close/>
                              </a:path>
                              <a:path w="7801229" h="3018083" stroke="0" extrusionOk="0">
                                <a:moveTo>
                                  <a:pt x="0" y="503024"/>
                                </a:moveTo>
                                <a:cubicBezTo>
                                  <a:pt x="-1126" y="255427"/>
                                  <a:pt x="198367" y="57439"/>
                                  <a:pt x="503024" y="0"/>
                                </a:cubicBezTo>
                                <a:cubicBezTo>
                                  <a:pt x="717948" y="20116"/>
                                  <a:pt x="803407" y="4821"/>
                                  <a:pt x="1046638" y="0"/>
                                </a:cubicBezTo>
                                <a:cubicBezTo>
                                  <a:pt x="1289869" y="-4821"/>
                                  <a:pt x="1501645" y="-19782"/>
                                  <a:pt x="1658205" y="0"/>
                                </a:cubicBezTo>
                                <a:cubicBezTo>
                                  <a:pt x="1814765" y="19782"/>
                                  <a:pt x="2264108" y="-38801"/>
                                  <a:pt x="2473626" y="0"/>
                                </a:cubicBezTo>
                                <a:cubicBezTo>
                                  <a:pt x="2683144" y="38801"/>
                                  <a:pt x="2739879" y="15519"/>
                                  <a:pt x="2949289" y="0"/>
                                </a:cubicBezTo>
                                <a:cubicBezTo>
                                  <a:pt x="3158699" y="-15519"/>
                                  <a:pt x="3319700" y="-10444"/>
                                  <a:pt x="3560855" y="0"/>
                                </a:cubicBezTo>
                                <a:cubicBezTo>
                                  <a:pt x="3802010" y="10444"/>
                                  <a:pt x="4036839" y="-25883"/>
                                  <a:pt x="4308325" y="0"/>
                                </a:cubicBezTo>
                                <a:cubicBezTo>
                                  <a:pt x="4579811" y="25883"/>
                                  <a:pt x="4653825" y="2398"/>
                                  <a:pt x="4783988" y="0"/>
                                </a:cubicBezTo>
                                <a:cubicBezTo>
                                  <a:pt x="4914151" y="-2398"/>
                                  <a:pt x="5258270" y="20747"/>
                                  <a:pt x="5395554" y="0"/>
                                </a:cubicBezTo>
                                <a:cubicBezTo>
                                  <a:pt x="5532838" y="-20747"/>
                                  <a:pt x="5884657" y="-14294"/>
                                  <a:pt x="6210976" y="0"/>
                                </a:cubicBezTo>
                                <a:cubicBezTo>
                                  <a:pt x="6537295" y="14294"/>
                                  <a:pt x="6547207" y="-4919"/>
                                  <a:pt x="6686639" y="0"/>
                                </a:cubicBezTo>
                                <a:cubicBezTo>
                                  <a:pt x="6826071" y="4919"/>
                                  <a:pt x="7064271" y="-104"/>
                                  <a:pt x="7298205" y="0"/>
                                </a:cubicBezTo>
                                <a:cubicBezTo>
                                  <a:pt x="7587129" y="21802"/>
                                  <a:pt x="7806390" y="238359"/>
                                  <a:pt x="7801229" y="503024"/>
                                </a:cubicBezTo>
                                <a:cubicBezTo>
                                  <a:pt x="7824793" y="828736"/>
                                  <a:pt x="7781400" y="1031409"/>
                                  <a:pt x="7801229" y="1173702"/>
                                </a:cubicBezTo>
                                <a:cubicBezTo>
                                  <a:pt x="7821058" y="1315995"/>
                                  <a:pt x="7830005" y="1503343"/>
                                  <a:pt x="7801229" y="1804140"/>
                                </a:cubicBezTo>
                                <a:cubicBezTo>
                                  <a:pt x="7772453" y="2104937"/>
                                  <a:pt x="7827623" y="2297999"/>
                                  <a:pt x="7801229" y="2515059"/>
                                </a:cubicBezTo>
                                <a:cubicBezTo>
                                  <a:pt x="7763961" y="2770089"/>
                                  <a:pt x="7592012" y="3005063"/>
                                  <a:pt x="7298205" y="3018083"/>
                                </a:cubicBezTo>
                                <a:cubicBezTo>
                                  <a:pt x="7113309" y="3039400"/>
                                  <a:pt x="6999718" y="3040836"/>
                                  <a:pt x="6822542" y="3018083"/>
                                </a:cubicBezTo>
                                <a:cubicBezTo>
                                  <a:pt x="6645366" y="2995330"/>
                                  <a:pt x="6533780" y="3016445"/>
                                  <a:pt x="6278928" y="3018083"/>
                                </a:cubicBezTo>
                                <a:cubicBezTo>
                                  <a:pt x="6024076" y="3019721"/>
                                  <a:pt x="5858930" y="3020825"/>
                                  <a:pt x="5531458" y="3018083"/>
                                </a:cubicBezTo>
                                <a:cubicBezTo>
                                  <a:pt x="5203986" y="3015342"/>
                                  <a:pt x="5108544" y="3005941"/>
                                  <a:pt x="4987843" y="3018083"/>
                                </a:cubicBezTo>
                                <a:cubicBezTo>
                                  <a:pt x="4867143" y="3030225"/>
                                  <a:pt x="4385782" y="2994519"/>
                                  <a:pt x="4172422" y="3018083"/>
                                </a:cubicBezTo>
                                <a:cubicBezTo>
                                  <a:pt x="3959062" y="3041647"/>
                                  <a:pt x="3793110" y="3002825"/>
                                  <a:pt x="3628807" y="3018083"/>
                                </a:cubicBezTo>
                                <a:cubicBezTo>
                                  <a:pt x="3464505" y="3033341"/>
                                  <a:pt x="3123679" y="2985468"/>
                                  <a:pt x="2881337" y="3018083"/>
                                </a:cubicBezTo>
                                <a:cubicBezTo>
                                  <a:pt x="2638995" y="3050699"/>
                                  <a:pt x="2642772" y="3035269"/>
                                  <a:pt x="2405675" y="3018083"/>
                                </a:cubicBezTo>
                                <a:cubicBezTo>
                                  <a:pt x="2168578" y="3000897"/>
                                  <a:pt x="2122142" y="2995506"/>
                                  <a:pt x="1862060" y="3018083"/>
                                </a:cubicBezTo>
                                <a:cubicBezTo>
                                  <a:pt x="1601979" y="3040660"/>
                                  <a:pt x="1372948" y="3050368"/>
                                  <a:pt x="1182542" y="3018083"/>
                                </a:cubicBezTo>
                                <a:cubicBezTo>
                                  <a:pt x="992136" y="2985798"/>
                                  <a:pt x="714097" y="3021731"/>
                                  <a:pt x="503024" y="3018083"/>
                                </a:cubicBezTo>
                                <a:cubicBezTo>
                                  <a:pt x="262787" y="3063901"/>
                                  <a:pt x="-6831" y="2798367"/>
                                  <a:pt x="0" y="2515059"/>
                                </a:cubicBezTo>
                                <a:cubicBezTo>
                                  <a:pt x="14534" y="2299657"/>
                                  <a:pt x="-22343" y="2107125"/>
                                  <a:pt x="0" y="1884621"/>
                                </a:cubicBezTo>
                                <a:cubicBezTo>
                                  <a:pt x="22343" y="1662117"/>
                                  <a:pt x="32240" y="1503181"/>
                                  <a:pt x="0" y="1193823"/>
                                </a:cubicBezTo>
                                <a:cubicBezTo>
                                  <a:pt x="-32240" y="884465"/>
                                  <a:pt x="-20012" y="730391"/>
                                  <a:pt x="0" y="503024"/>
                                </a:cubicBezTo>
                                <a:close/>
                              </a:path>
                            </a:pathLst>
                          </a:custGeom>
                          <ask:type>
                            <ask:lineSketchNone/>
                          </ask:type>
                        </ask:lineSketchStyleProps>
                      </a:ext>
                    </a:extLst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fr-FR" sz="1600" dirty="0">
                        <a:solidFill>
                          <a:schemeClr val="tx1"/>
                        </a:solidFill>
                        <a:latin typeface="Amiri" panose="00000500000000000000" pitchFamily="2" charset="-78"/>
                        <a:ea typeface="Amiri" panose="00000500000000000000" pitchFamily="2" charset="-78"/>
                        <a:cs typeface="Amiri" panose="00000500000000000000" pitchFamily="2" charset="-78"/>
                      </a:rPr>
                      <a:t>Sélectivité</a:t>
                    </a:r>
                  </a:p>
                </p:txBody>
              </p:sp>
            </p:grpSp>
            <p:grpSp>
              <p:nvGrpSpPr>
                <p:cNvPr id="38" name="Groupe 37">
                  <a:extLst>
                    <a:ext uri="{FF2B5EF4-FFF2-40B4-BE49-F238E27FC236}">
                      <a16:creationId xmlns:a16="http://schemas.microsoft.com/office/drawing/2014/main" id="{43A3A505-B604-4095-8CC7-7B60A45BCB8F}"/>
                    </a:ext>
                  </a:extLst>
                </p:cNvPr>
                <p:cNvGrpSpPr/>
                <p:nvPr/>
              </p:nvGrpSpPr>
              <p:grpSpPr>
                <a:xfrm>
                  <a:off x="6414299" y="5671683"/>
                  <a:ext cx="2897008" cy="642840"/>
                  <a:chOff x="2473681" y="5668508"/>
                  <a:chExt cx="2897008" cy="642840"/>
                </a:xfrm>
              </p:grpSpPr>
              <p:sp>
                <p:nvSpPr>
                  <p:cNvPr id="39" name="Rectangle : coins arrondis 38">
                    <a:extLst>
                      <a:ext uri="{FF2B5EF4-FFF2-40B4-BE49-F238E27FC236}">
                        <a16:creationId xmlns:a16="http://schemas.microsoft.com/office/drawing/2014/main" id="{A09F3C09-EEE2-4616-B6A3-C0E2508C651E}"/>
                      </a:ext>
                    </a:extLst>
                  </p:cNvPr>
                  <p:cNvSpPr/>
                  <p:nvPr/>
                </p:nvSpPr>
                <p:spPr>
                  <a:xfrm>
                    <a:off x="2473681" y="5668508"/>
                    <a:ext cx="1172326" cy="642840"/>
                  </a:xfrm>
                  <a:prstGeom prst="roundRect">
                    <a:avLst/>
                  </a:prstGeom>
                  <a:solidFill>
                    <a:srgbClr val="090042">
                      <a:alpha val="21961"/>
                    </a:srgbClr>
                  </a:solidFill>
                  <a:ln>
                    <a:noFill/>
                    <a:extLst>
                      <a:ext uri="{C807C97D-BFC1-408E-A445-0C87EB9F89A2}">
                        <ask:lineSketchStyleProps xmlns:ask="http://schemas.microsoft.com/office/drawing/2018/sketchyshapes" xmlns="" sd="3125344535">
                          <a:custGeom>
                            <a:avLst/>
                            <a:gdLst>
                              <a:gd name="connsiteX0" fmla="*/ 0 w 7801229"/>
                              <a:gd name="connsiteY0" fmla="*/ 503024 h 3018083"/>
                              <a:gd name="connsiteX1" fmla="*/ 503024 w 7801229"/>
                              <a:gd name="connsiteY1" fmla="*/ 0 h 3018083"/>
                              <a:gd name="connsiteX2" fmla="*/ 978687 w 7801229"/>
                              <a:gd name="connsiteY2" fmla="*/ 0 h 3018083"/>
                              <a:gd name="connsiteX3" fmla="*/ 1794108 w 7801229"/>
                              <a:gd name="connsiteY3" fmla="*/ 0 h 3018083"/>
                              <a:gd name="connsiteX4" fmla="*/ 2405675 w 7801229"/>
                              <a:gd name="connsiteY4" fmla="*/ 0 h 3018083"/>
                              <a:gd name="connsiteX5" fmla="*/ 2949289 w 7801229"/>
                              <a:gd name="connsiteY5" fmla="*/ 0 h 3018083"/>
                              <a:gd name="connsiteX6" fmla="*/ 3492904 w 7801229"/>
                              <a:gd name="connsiteY6" fmla="*/ 0 h 3018083"/>
                              <a:gd name="connsiteX7" fmla="*/ 4036518 w 7801229"/>
                              <a:gd name="connsiteY7" fmla="*/ 0 h 3018083"/>
                              <a:gd name="connsiteX8" fmla="*/ 4783988 w 7801229"/>
                              <a:gd name="connsiteY8" fmla="*/ 0 h 3018083"/>
                              <a:gd name="connsiteX9" fmla="*/ 5599410 w 7801229"/>
                              <a:gd name="connsiteY9" fmla="*/ 0 h 3018083"/>
                              <a:gd name="connsiteX10" fmla="*/ 6075072 w 7801229"/>
                              <a:gd name="connsiteY10" fmla="*/ 0 h 3018083"/>
                              <a:gd name="connsiteX11" fmla="*/ 7298205 w 7801229"/>
                              <a:gd name="connsiteY11" fmla="*/ 0 h 3018083"/>
                              <a:gd name="connsiteX12" fmla="*/ 7801229 w 7801229"/>
                              <a:gd name="connsiteY12" fmla="*/ 503024 h 3018083"/>
                              <a:gd name="connsiteX13" fmla="*/ 7801229 w 7801229"/>
                              <a:gd name="connsiteY13" fmla="*/ 1153582 h 3018083"/>
                              <a:gd name="connsiteX14" fmla="*/ 7801229 w 7801229"/>
                              <a:gd name="connsiteY14" fmla="*/ 1763899 h 3018083"/>
                              <a:gd name="connsiteX15" fmla="*/ 7801229 w 7801229"/>
                              <a:gd name="connsiteY15" fmla="*/ 2515059 h 3018083"/>
                              <a:gd name="connsiteX16" fmla="*/ 7298205 w 7801229"/>
                              <a:gd name="connsiteY16" fmla="*/ 3018083 h 3018083"/>
                              <a:gd name="connsiteX17" fmla="*/ 6482783 w 7801229"/>
                              <a:gd name="connsiteY17" fmla="*/ 3018083 h 3018083"/>
                              <a:gd name="connsiteX18" fmla="*/ 5667362 w 7801229"/>
                              <a:gd name="connsiteY18" fmla="*/ 3018083 h 3018083"/>
                              <a:gd name="connsiteX19" fmla="*/ 5123747 w 7801229"/>
                              <a:gd name="connsiteY19" fmla="*/ 3018083 h 3018083"/>
                              <a:gd name="connsiteX20" fmla="*/ 4512181 w 7801229"/>
                              <a:gd name="connsiteY20" fmla="*/ 3018083 h 3018083"/>
                              <a:gd name="connsiteX21" fmla="*/ 3968566 w 7801229"/>
                              <a:gd name="connsiteY21" fmla="*/ 3018083 h 3018083"/>
                              <a:gd name="connsiteX22" fmla="*/ 3357000 w 7801229"/>
                              <a:gd name="connsiteY22" fmla="*/ 3018083 h 3018083"/>
                              <a:gd name="connsiteX23" fmla="*/ 2609530 w 7801229"/>
                              <a:gd name="connsiteY23" fmla="*/ 3018083 h 3018083"/>
                              <a:gd name="connsiteX24" fmla="*/ 1930012 w 7801229"/>
                              <a:gd name="connsiteY24" fmla="*/ 3018083 h 3018083"/>
                              <a:gd name="connsiteX25" fmla="*/ 1250494 w 7801229"/>
                              <a:gd name="connsiteY25" fmla="*/ 3018083 h 3018083"/>
                              <a:gd name="connsiteX26" fmla="*/ 503024 w 7801229"/>
                              <a:gd name="connsiteY26" fmla="*/ 3018083 h 3018083"/>
                              <a:gd name="connsiteX27" fmla="*/ 0 w 7801229"/>
                              <a:gd name="connsiteY27" fmla="*/ 2515059 h 3018083"/>
                              <a:gd name="connsiteX28" fmla="*/ 0 w 7801229"/>
                              <a:gd name="connsiteY28" fmla="*/ 1824260 h 3018083"/>
                              <a:gd name="connsiteX29" fmla="*/ 0 w 7801229"/>
                              <a:gd name="connsiteY29" fmla="*/ 1113341 h 3018083"/>
                              <a:gd name="connsiteX30" fmla="*/ 0 w 7801229"/>
                              <a:gd name="connsiteY30" fmla="*/ 503024 h 3018083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  <a:cxn ang="0">
                                <a:pos x="connsiteX15" y="connsiteY15"/>
                              </a:cxn>
                              <a:cxn ang="0">
                                <a:pos x="connsiteX16" y="connsiteY16"/>
                              </a:cxn>
                              <a:cxn ang="0">
                                <a:pos x="connsiteX17" y="connsiteY17"/>
                              </a:cxn>
                              <a:cxn ang="0">
                                <a:pos x="connsiteX18" y="connsiteY18"/>
                              </a:cxn>
                              <a:cxn ang="0">
                                <a:pos x="connsiteX19" y="connsiteY19"/>
                              </a:cxn>
                              <a:cxn ang="0">
                                <a:pos x="connsiteX20" y="connsiteY20"/>
                              </a:cxn>
                              <a:cxn ang="0">
                                <a:pos x="connsiteX21" y="connsiteY21"/>
                              </a:cxn>
                              <a:cxn ang="0">
                                <a:pos x="connsiteX22" y="connsiteY22"/>
                              </a:cxn>
                              <a:cxn ang="0">
                                <a:pos x="connsiteX23" y="connsiteY23"/>
                              </a:cxn>
                              <a:cxn ang="0">
                                <a:pos x="connsiteX24" y="connsiteY24"/>
                              </a:cxn>
                              <a:cxn ang="0">
                                <a:pos x="connsiteX25" y="connsiteY25"/>
                              </a:cxn>
                              <a:cxn ang="0">
                                <a:pos x="connsiteX26" y="connsiteY26"/>
                              </a:cxn>
                              <a:cxn ang="0">
                                <a:pos x="connsiteX27" y="connsiteY27"/>
                              </a:cxn>
                              <a:cxn ang="0">
                                <a:pos x="connsiteX28" y="connsiteY28"/>
                              </a:cxn>
                              <a:cxn ang="0">
                                <a:pos x="connsiteX29" y="connsiteY29"/>
                              </a:cxn>
                              <a:cxn ang="0">
                                <a:pos x="connsiteX30" y="connsiteY30"/>
                              </a:cxn>
                            </a:cxnLst>
                            <a:rect l="l" t="t" r="r" b="b"/>
                            <a:pathLst>
                              <a:path w="7801229" h="3018083" fill="none" extrusionOk="0">
                                <a:moveTo>
                                  <a:pt x="0" y="503024"/>
                                </a:moveTo>
                                <a:cubicBezTo>
                                  <a:pt x="-56951" y="216768"/>
                                  <a:pt x="217067" y="-20496"/>
                                  <a:pt x="503024" y="0"/>
                                </a:cubicBezTo>
                                <a:cubicBezTo>
                                  <a:pt x="721652" y="-7741"/>
                                  <a:pt x="754885" y="1127"/>
                                  <a:pt x="978687" y="0"/>
                                </a:cubicBezTo>
                                <a:cubicBezTo>
                                  <a:pt x="1202489" y="-1127"/>
                                  <a:pt x="1514168" y="-36740"/>
                                  <a:pt x="1794108" y="0"/>
                                </a:cubicBezTo>
                                <a:cubicBezTo>
                                  <a:pt x="2074048" y="36740"/>
                                  <a:pt x="2210005" y="-2767"/>
                                  <a:pt x="2405675" y="0"/>
                                </a:cubicBezTo>
                                <a:cubicBezTo>
                                  <a:pt x="2601345" y="2767"/>
                                  <a:pt x="2801160" y="1736"/>
                                  <a:pt x="2949289" y="0"/>
                                </a:cubicBezTo>
                                <a:cubicBezTo>
                                  <a:pt x="3097418" y="-1736"/>
                                  <a:pt x="3338337" y="14050"/>
                                  <a:pt x="3492904" y="0"/>
                                </a:cubicBezTo>
                                <a:cubicBezTo>
                                  <a:pt x="3647471" y="-14050"/>
                                  <a:pt x="3810897" y="-3261"/>
                                  <a:pt x="4036518" y="0"/>
                                </a:cubicBezTo>
                                <a:cubicBezTo>
                                  <a:pt x="4262139" y="3261"/>
                                  <a:pt x="4597104" y="3327"/>
                                  <a:pt x="4783988" y="0"/>
                                </a:cubicBezTo>
                                <a:cubicBezTo>
                                  <a:pt x="4970872" y="-3327"/>
                                  <a:pt x="5196884" y="9010"/>
                                  <a:pt x="5599410" y="0"/>
                                </a:cubicBezTo>
                                <a:cubicBezTo>
                                  <a:pt x="6001936" y="-9010"/>
                                  <a:pt x="5878585" y="23274"/>
                                  <a:pt x="6075072" y="0"/>
                                </a:cubicBezTo>
                                <a:cubicBezTo>
                                  <a:pt x="6271559" y="-23274"/>
                                  <a:pt x="7009242" y="-9510"/>
                                  <a:pt x="7298205" y="0"/>
                                </a:cubicBezTo>
                                <a:cubicBezTo>
                                  <a:pt x="7525638" y="38563"/>
                                  <a:pt x="7769942" y="233376"/>
                                  <a:pt x="7801229" y="503024"/>
                                </a:cubicBezTo>
                                <a:cubicBezTo>
                                  <a:pt x="7812150" y="804711"/>
                                  <a:pt x="7829203" y="894316"/>
                                  <a:pt x="7801229" y="1153582"/>
                                </a:cubicBezTo>
                                <a:cubicBezTo>
                                  <a:pt x="7773255" y="1412848"/>
                                  <a:pt x="7813946" y="1480073"/>
                                  <a:pt x="7801229" y="1763899"/>
                                </a:cubicBezTo>
                                <a:cubicBezTo>
                                  <a:pt x="7788512" y="2047725"/>
                                  <a:pt x="7774243" y="2229473"/>
                                  <a:pt x="7801229" y="2515059"/>
                                </a:cubicBezTo>
                                <a:cubicBezTo>
                                  <a:pt x="7752181" y="2814514"/>
                                  <a:pt x="7641289" y="3015417"/>
                                  <a:pt x="7298205" y="3018083"/>
                                </a:cubicBezTo>
                                <a:cubicBezTo>
                                  <a:pt x="7040680" y="3031797"/>
                                  <a:pt x="6684942" y="3014756"/>
                                  <a:pt x="6482783" y="3018083"/>
                                </a:cubicBezTo>
                                <a:cubicBezTo>
                                  <a:pt x="6280624" y="3021410"/>
                                  <a:pt x="6043282" y="3039749"/>
                                  <a:pt x="5667362" y="3018083"/>
                                </a:cubicBezTo>
                                <a:cubicBezTo>
                                  <a:pt x="5291442" y="2996417"/>
                                  <a:pt x="5244095" y="3005379"/>
                                  <a:pt x="5123747" y="3018083"/>
                                </a:cubicBezTo>
                                <a:cubicBezTo>
                                  <a:pt x="5003399" y="3030787"/>
                                  <a:pt x="4656612" y="3011794"/>
                                  <a:pt x="4512181" y="3018083"/>
                                </a:cubicBezTo>
                                <a:cubicBezTo>
                                  <a:pt x="4367750" y="3024372"/>
                                  <a:pt x="4228698" y="3029596"/>
                                  <a:pt x="3968566" y="3018083"/>
                                </a:cubicBezTo>
                                <a:cubicBezTo>
                                  <a:pt x="3708435" y="3006570"/>
                                  <a:pt x="3497789" y="3015983"/>
                                  <a:pt x="3357000" y="3018083"/>
                                </a:cubicBezTo>
                                <a:cubicBezTo>
                                  <a:pt x="3216211" y="3020183"/>
                                  <a:pt x="2880667" y="2986908"/>
                                  <a:pt x="2609530" y="3018083"/>
                                </a:cubicBezTo>
                                <a:cubicBezTo>
                                  <a:pt x="2338393" y="3049259"/>
                                  <a:pt x="2095704" y="3008605"/>
                                  <a:pt x="1930012" y="3018083"/>
                                </a:cubicBezTo>
                                <a:cubicBezTo>
                                  <a:pt x="1764320" y="3027561"/>
                                  <a:pt x="1517242" y="2995993"/>
                                  <a:pt x="1250494" y="3018083"/>
                                </a:cubicBezTo>
                                <a:cubicBezTo>
                                  <a:pt x="983746" y="3040173"/>
                                  <a:pt x="868097" y="3008027"/>
                                  <a:pt x="503024" y="3018083"/>
                                </a:cubicBezTo>
                                <a:cubicBezTo>
                                  <a:pt x="243813" y="3028784"/>
                                  <a:pt x="4447" y="2817886"/>
                                  <a:pt x="0" y="2515059"/>
                                </a:cubicBezTo>
                                <a:cubicBezTo>
                                  <a:pt x="23899" y="2304634"/>
                                  <a:pt x="20365" y="2141137"/>
                                  <a:pt x="0" y="1824260"/>
                                </a:cubicBezTo>
                                <a:cubicBezTo>
                                  <a:pt x="-20365" y="1507383"/>
                                  <a:pt x="-22349" y="1435328"/>
                                  <a:pt x="0" y="1113341"/>
                                </a:cubicBezTo>
                                <a:cubicBezTo>
                                  <a:pt x="22349" y="791354"/>
                                  <a:pt x="6497" y="671689"/>
                                  <a:pt x="0" y="503024"/>
                                </a:cubicBezTo>
                                <a:close/>
                              </a:path>
                              <a:path w="7801229" h="3018083" stroke="0" extrusionOk="0">
                                <a:moveTo>
                                  <a:pt x="0" y="503024"/>
                                </a:moveTo>
                                <a:cubicBezTo>
                                  <a:pt x="-1126" y="255427"/>
                                  <a:pt x="198367" y="57439"/>
                                  <a:pt x="503024" y="0"/>
                                </a:cubicBezTo>
                                <a:cubicBezTo>
                                  <a:pt x="717948" y="20116"/>
                                  <a:pt x="803407" y="4821"/>
                                  <a:pt x="1046638" y="0"/>
                                </a:cubicBezTo>
                                <a:cubicBezTo>
                                  <a:pt x="1289869" y="-4821"/>
                                  <a:pt x="1501645" y="-19782"/>
                                  <a:pt x="1658205" y="0"/>
                                </a:cubicBezTo>
                                <a:cubicBezTo>
                                  <a:pt x="1814765" y="19782"/>
                                  <a:pt x="2264108" y="-38801"/>
                                  <a:pt x="2473626" y="0"/>
                                </a:cubicBezTo>
                                <a:cubicBezTo>
                                  <a:pt x="2683144" y="38801"/>
                                  <a:pt x="2739879" y="15519"/>
                                  <a:pt x="2949289" y="0"/>
                                </a:cubicBezTo>
                                <a:cubicBezTo>
                                  <a:pt x="3158699" y="-15519"/>
                                  <a:pt x="3319700" y="-10444"/>
                                  <a:pt x="3560855" y="0"/>
                                </a:cubicBezTo>
                                <a:cubicBezTo>
                                  <a:pt x="3802010" y="10444"/>
                                  <a:pt x="4036839" y="-25883"/>
                                  <a:pt x="4308325" y="0"/>
                                </a:cubicBezTo>
                                <a:cubicBezTo>
                                  <a:pt x="4579811" y="25883"/>
                                  <a:pt x="4653825" y="2398"/>
                                  <a:pt x="4783988" y="0"/>
                                </a:cubicBezTo>
                                <a:cubicBezTo>
                                  <a:pt x="4914151" y="-2398"/>
                                  <a:pt x="5258270" y="20747"/>
                                  <a:pt x="5395554" y="0"/>
                                </a:cubicBezTo>
                                <a:cubicBezTo>
                                  <a:pt x="5532838" y="-20747"/>
                                  <a:pt x="5884657" y="-14294"/>
                                  <a:pt x="6210976" y="0"/>
                                </a:cubicBezTo>
                                <a:cubicBezTo>
                                  <a:pt x="6537295" y="14294"/>
                                  <a:pt x="6547207" y="-4919"/>
                                  <a:pt x="6686639" y="0"/>
                                </a:cubicBezTo>
                                <a:cubicBezTo>
                                  <a:pt x="6826071" y="4919"/>
                                  <a:pt x="7064271" y="-104"/>
                                  <a:pt x="7298205" y="0"/>
                                </a:cubicBezTo>
                                <a:cubicBezTo>
                                  <a:pt x="7587129" y="21802"/>
                                  <a:pt x="7806390" y="238359"/>
                                  <a:pt x="7801229" y="503024"/>
                                </a:cubicBezTo>
                                <a:cubicBezTo>
                                  <a:pt x="7824793" y="828736"/>
                                  <a:pt x="7781400" y="1031409"/>
                                  <a:pt x="7801229" y="1173702"/>
                                </a:cubicBezTo>
                                <a:cubicBezTo>
                                  <a:pt x="7821058" y="1315995"/>
                                  <a:pt x="7830005" y="1503343"/>
                                  <a:pt x="7801229" y="1804140"/>
                                </a:cubicBezTo>
                                <a:cubicBezTo>
                                  <a:pt x="7772453" y="2104937"/>
                                  <a:pt x="7827623" y="2297999"/>
                                  <a:pt x="7801229" y="2515059"/>
                                </a:cubicBezTo>
                                <a:cubicBezTo>
                                  <a:pt x="7763961" y="2770089"/>
                                  <a:pt x="7592012" y="3005063"/>
                                  <a:pt x="7298205" y="3018083"/>
                                </a:cubicBezTo>
                                <a:cubicBezTo>
                                  <a:pt x="7113309" y="3039400"/>
                                  <a:pt x="6999718" y="3040836"/>
                                  <a:pt x="6822542" y="3018083"/>
                                </a:cubicBezTo>
                                <a:cubicBezTo>
                                  <a:pt x="6645366" y="2995330"/>
                                  <a:pt x="6533780" y="3016445"/>
                                  <a:pt x="6278928" y="3018083"/>
                                </a:cubicBezTo>
                                <a:cubicBezTo>
                                  <a:pt x="6024076" y="3019721"/>
                                  <a:pt x="5858930" y="3020825"/>
                                  <a:pt x="5531458" y="3018083"/>
                                </a:cubicBezTo>
                                <a:cubicBezTo>
                                  <a:pt x="5203986" y="3015342"/>
                                  <a:pt x="5108544" y="3005941"/>
                                  <a:pt x="4987843" y="3018083"/>
                                </a:cubicBezTo>
                                <a:cubicBezTo>
                                  <a:pt x="4867143" y="3030225"/>
                                  <a:pt x="4385782" y="2994519"/>
                                  <a:pt x="4172422" y="3018083"/>
                                </a:cubicBezTo>
                                <a:cubicBezTo>
                                  <a:pt x="3959062" y="3041647"/>
                                  <a:pt x="3793110" y="3002825"/>
                                  <a:pt x="3628807" y="3018083"/>
                                </a:cubicBezTo>
                                <a:cubicBezTo>
                                  <a:pt x="3464505" y="3033341"/>
                                  <a:pt x="3123679" y="2985468"/>
                                  <a:pt x="2881337" y="3018083"/>
                                </a:cubicBezTo>
                                <a:cubicBezTo>
                                  <a:pt x="2638995" y="3050699"/>
                                  <a:pt x="2642772" y="3035269"/>
                                  <a:pt x="2405675" y="3018083"/>
                                </a:cubicBezTo>
                                <a:cubicBezTo>
                                  <a:pt x="2168578" y="3000897"/>
                                  <a:pt x="2122142" y="2995506"/>
                                  <a:pt x="1862060" y="3018083"/>
                                </a:cubicBezTo>
                                <a:cubicBezTo>
                                  <a:pt x="1601979" y="3040660"/>
                                  <a:pt x="1372948" y="3050368"/>
                                  <a:pt x="1182542" y="3018083"/>
                                </a:cubicBezTo>
                                <a:cubicBezTo>
                                  <a:pt x="992136" y="2985798"/>
                                  <a:pt x="714097" y="3021731"/>
                                  <a:pt x="503024" y="3018083"/>
                                </a:cubicBezTo>
                                <a:cubicBezTo>
                                  <a:pt x="262787" y="3063901"/>
                                  <a:pt x="-6831" y="2798367"/>
                                  <a:pt x="0" y="2515059"/>
                                </a:cubicBezTo>
                                <a:cubicBezTo>
                                  <a:pt x="14534" y="2299657"/>
                                  <a:pt x="-22343" y="2107125"/>
                                  <a:pt x="0" y="1884621"/>
                                </a:cubicBezTo>
                                <a:cubicBezTo>
                                  <a:pt x="22343" y="1662117"/>
                                  <a:pt x="32240" y="1503181"/>
                                  <a:pt x="0" y="1193823"/>
                                </a:cubicBezTo>
                                <a:cubicBezTo>
                                  <a:pt x="-32240" y="884465"/>
                                  <a:pt x="-20012" y="730391"/>
                                  <a:pt x="0" y="503024"/>
                                </a:cubicBezTo>
                                <a:close/>
                              </a:path>
                            </a:pathLst>
                          </a:custGeom>
                          <ask:type>
                            <ask:lineSketchNone/>
                          </ask:type>
                        </ask:lineSketchStyleProps>
                      </a:ext>
                    </a:extLst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fr-FR" sz="1600" dirty="0">
                        <a:solidFill>
                          <a:schemeClr val="tx1"/>
                        </a:solidFill>
                        <a:latin typeface="Amiri" panose="00000500000000000000" pitchFamily="2" charset="-78"/>
                        <a:ea typeface="Amiri" panose="00000500000000000000" pitchFamily="2" charset="-78"/>
                        <a:cs typeface="Amiri" panose="00000500000000000000" pitchFamily="2" charset="-78"/>
                      </a:rPr>
                      <a:t>Attention sélective</a:t>
                    </a:r>
                  </a:p>
                </p:txBody>
              </p:sp>
              <p:sp>
                <p:nvSpPr>
                  <p:cNvPr id="40" name="Rectangle : coins arrondis 39">
                    <a:extLst>
                      <a:ext uri="{FF2B5EF4-FFF2-40B4-BE49-F238E27FC236}">
                        <a16:creationId xmlns:a16="http://schemas.microsoft.com/office/drawing/2014/main" id="{D4216211-50BF-4CFD-98DB-349287D50EC3}"/>
                      </a:ext>
                    </a:extLst>
                  </p:cNvPr>
                  <p:cNvSpPr/>
                  <p:nvPr/>
                </p:nvSpPr>
                <p:spPr>
                  <a:xfrm>
                    <a:off x="4198363" y="5668508"/>
                    <a:ext cx="1172326" cy="642840"/>
                  </a:xfrm>
                  <a:prstGeom prst="roundRect">
                    <a:avLst/>
                  </a:prstGeom>
                  <a:solidFill>
                    <a:srgbClr val="090042">
                      <a:alpha val="21961"/>
                    </a:srgbClr>
                  </a:solidFill>
                  <a:ln>
                    <a:noFill/>
                    <a:extLst>
                      <a:ext uri="{C807C97D-BFC1-408E-A445-0C87EB9F89A2}">
                        <ask:lineSketchStyleProps xmlns:ask="http://schemas.microsoft.com/office/drawing/2018/sketchyshapes" xmlns="" sd="3125344535">
                          <a:custGeom>
                            <a:avLst/>
                            <a:gdLst>
                              <a:gd name="connsiteX0" fmla="*/ 0 w 7801229"/>
                              <a:gd name="connsiteY0" fmla="*/ 503024 h 3018083"/>
                              <a:gd name="connsiteX1" fmla="*/ 503024 w 7801229"/>
                              <a:gd name="connsiteY1" fmla="*/ 0 h 3018083"/>
                              <a:gd name="connsiteX2" fmla="*/ 978687 w 7801229"/>
                              <a:gd name="connsiteY2" fmla="*/ 0 h 3018083"/>
                              <a:gd name="connsiteX3" fmla="*/ 1794108 w 7801229"/>
                              <a:gd name="connsiteY3" fmla="*/ 0 h 3018083"/>
                              <a:gd name="connsiteX4" fmla="*/ 2405675 w 7801229"/>
                              <a:gd name="connsiteY4" fmla="*/ 0 h 3018083"/>
                              <a:gd name="connsiteX5" fmla="*/ 2949289 w 7801229"/>
                              <a:gd name="connsiteY5" fmla="*/ 0 h 3018083"/>
                              <a:gd name="connsiteX6" fmla="*/ 3492904 w 7801229"/>
                              <a:gd name="connsiteY6" fmla="*/ 0 h 3018083"/>
                              <a:gd name="connsiteX7" fmla="*/ 4036518 w 7801229"/>
                              <a:gd name="connsiteY7" fmla="*/ 0 h 3018083"/>
                              <a:gd name="connsiteX8" fmla="*/ 4783988 w 7801229"/>
                              <a:gd name="connsiteY8" fmla="*/ 0 h 3018083"/>
                              <a:gd name="connsiteX9" fmla="*/ 5599410 w 7801229"/>
                              <a:gd name="connsiteY9" fmla="*/ 0 h 3018083"/>
                              <a:gd name="connsiteX10" fmla="*/ 6075072 w 7801229"/>
                              <a:gd name="connsiteY10" fmla="*/ 0 h 3018083"/>
                              <a:gd name="connsiteX11" fmla="*/ 7298205 w 7801229"/>
                              <a:gd name="connsiteY11" fmla="*/ 0 h 3018083"/>
                              <a:gd name="connsiteX12" fmla="*/ 7801229 w 7801229"/>
                              <a:gd name="connsiteY12" fmla="*/ 503024 h 3018083"/>
                              <a:gd name="connsiteX13" fmla="*/ 7801229 w 7801229"/>
                              <a:gd name="connsiteY13" fmla="*/ 1153582 h 3018083"/>
                              <a:gd name="connsiteX14" fmla="*/ 7801229 w 7801229"/>
                              <a:gd name="connsiteY14" fmla="*/ 1763899 h 3018083"/>
                              <a:gd name="connsiteX15" fmla="*/ 7801229 w 7801229"/>
                              <a:gd name="connsiteY15" fmla="*/ 2515059 h 3018083"/>
                              <a:gd name="connsiteX16" fmla="*/ 7298205 w 7801229"/>
                              <a:gd name="connsiteY16" fmla="*/ 3018083 h 3018083"/>
                              <a:gd name="connsiteX17" fmla="*/ 6482783 w 7801229"/>
                              <a:gd name="connsiteY17" fmla="*/ 3018083 h 3018083"/>
                              <a:gd name="connsiteX18" fmla="*/ 5667362 w 7801229"/>
                              <a:gd name="connsiteY18" fmla="*/ 3018083 h 3018083"/>
                              <a:gd name="connsiteX19" fmla="*/ 5123747 w 7801229"/>
                              <a:gd name="connsiteY19" fmla="*/ 3018083 h 3018083"/>
                              <a:gd name="connsiteX20" fmla="*/ 4512181 w 7801229"/>
                              <a:gd name="connsiteY20" fmla="*/ 3018083 h 3018083"/>
                              <a:gd name="connsiteX21" fmla="*/ 3968566 w 7801229"/>
                              <a:gd name="connsiteY21" fmla="*/ 3018083 h 3018083"/>
                              <a:gd name="connsiteX22" fmla="*/ 3357000 w 7801229"/>
                              <a:gd name="connsiteY22" fmla="*/ 3018083 h 3018083"/>
                              <a:gd name="connsiteX23" fmla="*/ 2609530 w 7801229"/>
                              <a:gd name="connsiteY23" fmla="*/ 3018083 h 3018083"/>
                              <a:gd name="connsiteX24" fmla="*/ 1930012 w 7801229"/>
                              <a:gd name="connsiteY24" fmla="*/ 3018083 h 3018083"/>
                              <a:gd name="connsiteX25" fmla="*/ 1250494 w 7801229"/>
                              <a:gd name="connsiteY25" fmla="*/ 3018083 h 3018083"/>
                              <a:gd name="connsiteX26" fmla="*/ 503024 w 7801229"/>
                              <a:gd name="connsiteY26" fmla="*/ 3018083 h 3018083"/>
                              <a:gd name="connsiteX27" fmla="*/ 0 w 7801229"/>
                              <a:gd name="connsiteY27" fmla="*/ 2515059 h 3018083"/>
                              <a:gd name="connsiteX28" fmla="*/ 0 w 7801229"/>
                              <a:gd name="connsiteY28" fmla="*/ 1824260 h 3018083"/>
                              <a:gd name="connsiteX29" fmla="*/ 0 w 7801229"/>
                              <a:gd name="connsiteY29" fmla="*/ 1113341 h 3018083"/>
                              <a:gd name="connsiteX30" fmla="*/ 0 w 7801229"/>
                              <a:gd name="connsiteY30" fmla="*/ 503024 h 3018083"/>
                            </a:gdLst>
                            <a:ahLst/>
                            <a:cxnLst>
                              <a:cxn ang="0">
                                <a:pos x="connsiteX0" y="connsiteY0"/>
                              </a:cxn>
                              <a:cxn ang="0">
                                <a:pos x="connsiteX1" y="connsiteY1"/>
                              </a:cxn>
                              <a:cxn ang="0">
                                <a:pos x="connsiteX2" y="connsiteY2"/>
                              </a:cxn>
                              <a:cxn ang="0">
                                <a:pos x="connsiteX3" y="connsiteY3"/>
                              </a:cxn>
                              <a:cxn ang="0">
                                <a:pos x="connsiteX4" y="connsiteY4"/>
                              </a:cxn>
                              <a:cxn ang="0">
                                <a:pos x="connsiteX5" y="connsiteY5"/>
                              </a:cxn>
                              <a:cxn ang="0">
                                <a:pos x="connsiteX6" y="connsiteY6"/>
                              </a:cxn>
                              <a:cxn ang="0">
                                <a:pos x="connsiteX7" y="connsiteY7"/>
                              </a:cxn>
                              <a:cxn ang="0">
                                <a:pos x="connsiteX8" y="connsiteY8"/>
                              </a:cxn>
                              <a:cxn ang="0">
                                <a:pos x="connsiteX9" y="connsiteY9"/>
                              </a:cxn>
                              <a:cxn ang="0">
                                <a:pos x="connsiteX10" y="connsiteY10"/>
                              </a:cxn>
                              <a:cxn ang="0">
                                <a:pos x="connsiteX11" y="connsiteY11"/>
                              </a:cxn>
                              <a:cxn ang="0">
                                <a:pos x="connsiteX12" y="connsiteY12"/>
                              </a:cxn>
                              <a:cxn ang="0">
                                <a:pos x="connsiteX13" y="connsiteY13"/>
                              </a:cxn>
                              <a:cxn ang="0">
                                <a:pos x="connsiteX14" y="connsiteY14"/>
                              </a:cxn>
                              <a:cxn ang="0">
                                <a:pos x="connsiteX15" y="connsiteY15"/>
                              </a:cxn>
                              <a:cxn ang="0">
                                <a:pos x="connsiteX16" y="connsiteY16"/>
                              </a:cxn>
                              <a:cxn ang="0">
                                <a:pos x="connsiteX17" y="connsiteY17"/>
                              </a:cxn>
                              <a:cxn ang="0">
                                <a:pos x="connsiteX18" y="connsiteY18"/>
                              </a:cxn>
                              <a:cxn ang="0">
                                <a:pos x="connsiteX19" y="connsiteY19"/>
                              </a:cxn>
                              <a:cxn ang="0">
                                <a:pos x="connsiteX20" y="connsiteY20"/>
                              </a:cxn>
                              <a:cxn ang="0">
                                <a:pos x="connsiteX21" y="connsiteY21"/>
                              </a:cxn>
                              <a:cxn ang="0">
                                <a:pos x="connsiteX22" y="connsiteY22"/>
                              </a:cxn>
                              <a:cxn ang="0">
                                <a:pos x="connsiteX23" y="connsiteY23"/>
                              </a:cxn>
                              <a:cxn ang="0">
                                <a:pos x="connsiteX24" y="connsiteY24"/>
                              </a:cxn>
                              <a:cxn ang="0">
                                <a:pos x="connsiteX25" y="connsiteY25"/>
                              </a:cxn>
                              <a:cxn ang="0">
                                <a:pos x="connsiteX26" y="connsiteY26"/>
                              </a:cxn>
                              <a:cxn ang="0">
                                <a:pos x="connsiteX27" y="connsiteY27"/>
                              </a:cxn>
                              <a:cxn ang="0">
                                <a:pos x="connsiteX28" y="connsiteY28"/>
                              </a:cxn>
                              <a:cxn ang="0">
                                <a:pos x="connsiteX29" y="connsiteY29"/>
                              </a:cxn>
                              <a:cxn ang="0">
                                <a:pos x="connsiteX30" y="connsiteY30"/>
                              </a:cxn>
                            </a:cxnLst>
                            <a:rect l="l" t="t" r="r" b="b"/>
                            <a:pathLst>
                              <a:path w="7801229" h="3018083" fill="none" extrusionOk="0">
                                <a:moveTo>
                                  <a:pt x="0" y="503024"/>
                                </a:moveTo>
                                <a:cubicBezTo>
                                  <a:pt x="-56951" y="216768"/>
                                  <a:pt x="217067" y="-20496"/>
                                  <a:pt x="503024" y="0"/>
                                </a:cubicBezTo>
                                <a:cubicBezTo>
                                  <a:pt x="721652" y="-7741"/>
                                  <a:pt x="754885" y="1127"/>
                                  <a:pt x="978687" y="0"/>
                                </a:cubicBezTo>
                                <a:cubicBezTo>
                                  <a:pt x="1202489" y="-1127"/>
                                  <a:pt x="1514168" y="-36740"/>
                                  <a:pt x="1794108" y="0"/>
                                </a:cubicBezTo>
                                <a:cubicBezTo>
                                  <a:pt x="2074048" y="36740"/>
                                  <a:pt x="2210005" y="-2767"/>
                                  <a:pt x="2405675" y="0"/>
                                </a:cubicBezTo>
                                <a:cubicBezTo>
                                  <a:pt x="2601345" y="2767"/>
                                  <a:pt x="2801160" y="1736"/>
                                  <a:pt x="2949289" y="0"/>
                                </a:cubicBezTo>
                                <a:cubicBezTo>
                                  <a:pt x="3097418" y="-1736"/>
                                  <a:pt x="3338337" y="14050"/>
                                  <a:pt x="3492904" y="0"/>
                                </a:cubicBezTo>
                                <a:cubicBezTo>
                                  <a:pt x="3647471" y="-14050"/>
                                  <a:pt x="3810897" y="-3261"/>
                                  <a:pt x="4036518" y="0"/>
                                </a:cubicBezTo>
                                <a:cubicBezTo>
                                  <a:pt x="4262139" y="3261"/>
                                  <a:pt x="4597104" y="3327"/>
                                  <a:pt x="4783988" y="0"/>
                                </a:cubicBezTo>
                                <a:cubicBezTo>
                                  <a:pt x="4970872" y="-3327"/>
                                  <a:pt x="5196884" y="9010"/>
                                  <a:pt x="5599410" y="0"/>
                                </a:cubicBezTo>
                                <a:cubicBezTo>
                                  <a:pt x="6001936" y="-9010"/>
                                  <a:pt x="5878585" y="23274"/>
                                  <a:pt x="6075072" y="0"/>
                                </a:cubicBezTo>
                                <a:cubicBezTo>
                                  <a:pt x="6271559" y="-23274"/>
                                  <a:pt x="7009242" y="-9510"/>
                                  <a:pt x="7298205" y="0"/>
                                </a:cubicBezTo>
                                <a:cubicBezTo>
                                  <a:pt x="7525638" y="38563"/>
                                  <a:pt x="7769942" y="233376"/>
                                  <a:pt x="7801229" y="503024"/>
                                </a:cubicBezTo>
                                <a:cubicBezTo>
                                  <a:pt x="7812150" y="804711"/>
                                  <a:pt x="7829203" y="894316"/>
                                  <a:pt x="7801229" y="1153582"/>
                                </a:cubicBezTo>
                                <a:cubicBezTo>
                                  <a:pt x="7773255" y="1412848"/>
                                  <a:pt x="7813946" y="1480073"/>
                                  <a:pt x="7801229" y="1763899"/>
                                </a:cubicBezTo>
                                <a:cubicBezTo>
                                  <a:pt x="7788512" y="2047725"/>
                                  <a:pt x="7774243" y="2229473"/>
                                  <a:pt x="7801229" y="2515059"/>
                                </a:cubicBezTo>
                                <a:cubicBezTo>
                                  <a:pt x="7752181" y="2814514"/>
                                  <a:pt x="7641289" y="3015417"/>
                                  <a:pt x="7298205" y="3018083"/>
                                </a:cubicBezTo>
                                <a:cubicBezTo>
                                  <a:pt x="7040680" y="3031797"/>
                                  <a:pt x="6684942" y="3014756"/>
                                  <a:pt x="6482783" y="3018083"/>
                                </a:cubicBezTo>
                                <a:cubicBezTo>
                                  <a:pt x="6280624" y="3021410"/>
                                  <a:pt x="6043282" y="3039749"/>
                                  <a:pt x="5667362" y="3018083"/>
                                </a:cubicBezTo>
                                <a:cubicBezTo>
                                  <a:pt x="5291442" y="2996417"/>
                                  <a:pt x="5244095" y="3005379"/>
                                  <a:pt x="5123747" y="3018083"/>
                                </a:cubicBezTo>
                                <a:cubicBezTo>
                                  <a:pt x="5003399" y="3030787"/>
                                  <a:pt x="4656612" y="3011794"/>
                                  <a:pt x="4512181" y="3018083"/>
                                </a:cubicBezTo>
                                <a:cubicBezTo>
                                  <a:pt x="4367750" y="3024372"/>
                                  <a:pt x="4228698" y="3029596"/>
                                  <a:pt x="3968566" y="3018083"/>
                                </a:cubicBezTo>
                                <a:cubicBezTo>
                                  <a:pt x="3708435" y="3006570"/>
                                  <a:pt x="3497789" y="3015983"/>
                                  <a:pt x="3357000" y="3018083"/>
                                </a:cubicBezTo>
                                <a:cubicBezTo>
                                  <a:pt x="3216211" y="3020183"/>
                                  <a:pt x="2880667" y="2986908"/>
                                  <a:pt x="2609530" y="3018083"/>
                                </a:cubicBezTo>
                                <a:cubicBezTo>
                                  <a:pt x="2338393" y="3049259"/>
                                  <a:pt x="2095704" y="3008605"/>
                                  <a:pt x="1930012" y="3018083"/>
                                </a:cubicBezTo>
                                <a:cubicBezTo>
                                  <a:pt x="1764320" y="3027561"/>
                                  <a:pt x="1517242" y="2995993"/>
                                  <a:pt x="1250494" y="3018083"/>
                                </a:cubicBezTo>
                                <a:cubicBezTo>
                                  <a:pt x="983746" y="3040173"/>
                                  <a:pt x="868097" y="3008027"/>
                                  <a:pt x="503024" y="3018083"/>
                                </a:cubicBezTo>
                                <a:cubicBezTo>
                                  <a:pt x="243813" y="3028784"/>
                                  <a:pt x="4447" y="2817886"/>
                                  <a:pt x="0" y="2515059"/>
                                </a:cubicBezTo>
                                <a:cubicBezTo>
                                  <a:pt x="23899" y="2304634"/>
                                  <a:pt x="20365" y="2141137"/>
                                  <a:pt x="0" y="1824260"/>
                                </a:cubicBezTo>
                                <a:cubicBezTo>
                                  <a:pt x="-20365" y="1507383"/>
                                  <a:pt x="-22349" y="1435328"/>
                                  <a:pt x="0" y="1113341"/>
                                </a:cubicBezTo>
                                <a:cubicBezTo>
                                  <a:pt x="22349" y="791354"/>
                                  <a:pt x="6497" y="671689"/>
                                  <a:pt x="0" y="503024"/>
                                </a:cubicBezTo>
                                <a:close/>
                              </a:path>
                              <a:path w="7801229" h="3018083" stroke="0" extrusionOk="0">
                                <a:moveTo>
                                  <a:pt x="0" y="503024"/>
                                </a:moveTo>
                                <a:cubicBezTo>
                                  <a:pt x="-1126" y="255427"/>
                                  <a:pt x="198367" y="57439"/>
                                  <a:pt x="503024" y="0"/>
                                </a:cubicBezTo>
                                <a:cubicBezTo>
                                  <a:pt x="717948" y="20116"/>
                                  <a:pt x="803407" y="4821"/>
                                  <a:pt x="1046638" y="0"/>
                                </a:cubicBezTo>
                                <a:cubicBezTo>
                                  <a:pt x="1289869" y="-4821"/>
                                  <a:pt x="1501645" y="-19782"/>
                                  <a:pt x="1658205" y="0"/>
                                </a:cubicBezTo>
                                <a:cubicBezTo>
                                  <a:pt x="1814765" y="19782"/>
                                  <a:pt x="2264108" y="-38801"/>
                                  <a:pt x="2473626" y="0"/>
                                </a:cubicBezTo>
                                <a:cubicBezTo>
                                  <a:pt x="2683144" y="38801"/>
                                  <a:pt x="2739879" y="15519"/>
                                  <a:pt x="2949289" y="0"/>
                                </a:cubicBezTo>
                                <a:cubicBezTo>
                                  <a:pt x="3158699" y="-15519"/>
                                  <a:pt x="3319700" y="-10444"/>
                                  <a:pt x="3560855" y="0"/>
                                </a:cubicBezTo>
                                <a:cubicBezTo>
                                  <a:pt x="3802010" y="10444"/>
                                  <a:pt x="4036839" y="-25883"/>
                                  <a:pt x="4308325" y="0"/>
                                </a:cubicBezTo>
                                <a:cubicBezTo>
                                  <a:pt x="4579811" y="25883"/>
                                  <a:pt x="4653825" y="2398"/>
                                  <a:pt x="4783988" y="0"/>
                                </a:cubicBezTo>
                                <a:cubicBezTo>
                                  <a:pt x="4914151" y="-2398"/>
                                  <a:pt x="5258270" y="20747"/>
                                  <a:pt x="5395554" y="0"/>
                                </a:cubicBezTo>
                                <a:cubicBezTo>
                                  <a:pt x="5532838" y="-20747"/>
                                  <a:pt x="5884657" y="-14294"/>
                                  <a:pt x="6210976" y="0"/>
                                </a:cubicBezTo>
                                <a:cubicBezTo>
                                  <a:pt x="6537295" y="14294"/>
                                  <a:pt x="6547207" y="-4919"/>
                                  <a:pt x="6686639" y="0"/>
                                </a:cubicBezTo>
                                <a:cubicBezTo>
                                  <a:pt x="6826071" y="4919"/>
                                  <a:pt x="7064271" y="-104"/>
                                  <a:pt x="7298205" y="0"/>
                                </a:cubicBezTo>
                                <a:cubicBezTo>
                                  <a:pt x="7587129" y="21802"/>
                                  <a:pt x="7806390" y="238359"/>
                                  <a:pt x="7801229" y="503024"/>
                                </a:cubicBezTo>
                                <a:cubicBezTo>
                                  <a:pt x="7824793" y="828736"/>
                                  <a:pt x="7781400" y="1031409"/>
                                  <a:pt x="7801229" y="1173702"/>
                                </a:cubicBezTo>
                                <a:cubicBezTo>
                                  <a:pt x="7821058" y="1315995"/>
                                  <a:pt x="7830005" y="1503343"/>
                                  <a:pt x="7801229" y="1804140"/>
                                </a:cubicBezTo>
                                <a:cubicBezTo>
                                  <a:pt x="7772453" y="2104937"/>
                                  <a:pt x="7827623" y="2297999"/>
                                  <a:pt x="7801229" y="2515059"/>
                                </a:cubicBezTo>
                                <a:cubicBezTo>
                                  <a:pt x="7763961" y="2770089"/>
                                  <a:pt x="7592012" y="3005063"/>
                                  <a:pt x="7298205" y="3018083"/>
                                </a:cubicBezTo>
                                <a:cubicBezTo>
                                  <a:pt x="7113309" y="3039400"/>
                                  <a:pt x="6999718" y="3040836"/>
                                  <a:pt x="6822542" y="3018083"/>
                                </a:cubicBezTo>
                                <a:cubicBezTo>
                                  <a:pt x="6645366" y="2995330"/>
                                  <a:pt x="6533780" y="3016445"/>
                                  <a:pt x="6278928" y="3018083"/>
                                </a:cubicBezTo>
                                <a:cubicBezTo>
                                  <a:pt x="6024076" y="3019721"/>
                                  <a:pt x="5858930" y="3020825"/>
                                  <a:pt x="5531458" y="3018083"/>
                                </a:cubicBezTo>
                                <a:cubicBezTo>
                                  <a:pt x="5203986" y="3015342"/>
                                  <a:pt x="5108544" y="3005941"/>
                                  <a:pt x="4987843" y="3018083"/>
                                </a:cubicBezTo>
                                <a:cubicBezTo>
                                  <a:pt x="4867143" y="3030225"/>
                                  <a:pt x="4385782" y="2994519"/>
                                  <a:pt x="4172422" y="3018083"/>
                                </a:cubicBezTo>
                                <a:cubicBezTo>
                                  <a:pt x="3959062" y="3041647"/>
                                  <a:pt x="3793110" y="3002825"/>
                                  <a:pt x="3628807" y="3018083"/>
                                </a:cubicBezTo>
                                <a:cubicBezTo>
                                  <a:pt x="3464505" y="3033341"/>
                                  <a:pt x="3123679" y="2985468"/>
                                  <a:pt x="2881337" y="3018083"/>
                                </a:cubicBezTo>
                                <a:cubicBezTo>
                                  <a:pt x="2638995" y="3050699"/>
                                  <a:pt x="2642772" y="3035269"/>
                                  <a:pt x="2405675" y="3018083"/>
                                </a:cubicBezTo>
                                <a:cubicBezTo>
                                  <a:pt x="2168578" y="3000897"/>
                                  <a:pt x="2122142" y="2995506"/>
                                  <a:pt x="1862060" y="3018083"/>
                                </a:cubicBezTo>
                                <a:cubicBezTo>
                                  <a:pt x="1601979" y="3040660"/>
                                  <a:pt x="1372948" y="3050368"/>
                                  <a:pt x="1182542" y="3018083"/>
                                </a:cubicBezTo>
                                <a:cubicBezTo>
                                  <a:pt x="992136" y="2985798"/>
                                  <a:pt x="714097" y="3021731"/>
                                  <a:pt x="503024" y="3018083"/>
                                </a:cubicBezTo>
                                <a:cubicBezTo>
                                  <a:pt x="262787" y="3063901"/>
                                  <a:pt x="-6831" y="2798367"/>
                                  <a:pt x="0" y="2515059"/>
                                </a:cubicBezTo>
                                <a:cubicBezTo>
                                  <a:pt x="14534" y="2299657"/>
                                  <a:pt x="-22343" y="2107125"/>
                                  <a:pt x="0" y="1884621"/>
                                </a:cubicBezTo>
                                <a:cubicBezTo>
                                  <a:pt x="22343" y="1662117"/>
                                  <a:pt x="32240" y="1503181"/>
                                  <a:pt x="0" y="1193823"/>
                                </a:cubicBezTo>
                                <a:cubicBezTo>
                                  <a:pt x="-32240" y="884465"/>
                                  <a:pt x="-20012" y="730391"/>
                                  <a:pt x="0" y="503024"/>
                                </a:cubicBezTo>
                                <a:close/>
                              </a:path>
                            </a:pathLst>
                          </a:custGeom>
                          <ask:type>
                            <ask:lineSketchNone/>
                          </ask:type>
                        </ask:lineSketchStyleProps>
                      </a:ext>
                    </a:extLst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fr-FR" sz="1600" dirty="0">
                        <a:solidFill>
                          <a:schemeClr val="tx1"/>
                        </a:solidFill>
                        <a:latin typeface="Amiri" panose="00000500000000000000" pitchFamily="2" charset="-78"/>
                        <a:ea typeface="Amiri" panose="00000500000000000000" pitchFamily="2" charset="-78"/>
                        <a:cs typeface="Amiri" panose="00000500000000000000" pitchFamily="2" charset="-78"/>
                      </a:rPr>
                      <a:t>Attention divisée</a:t>
                    </a:r>
                  </a:p>
                </p:txBody>
              </p:sp>
            </p:grpSp>
            <p:cxnSp>
              <p:nvCxnSpPr>
                <p:cNvPr id="46" name="Connecteur : en angle 45">
                  <a:extLst>
                    <a:ext uri="{FF2B5EF4-FFF2-40B4-BE49-F238E27FC236}">
                      <a16:creationId xmlns:a16="http://schemas.microsoft.com/office/drawing/2014/main" id="{49147AC0-5944-427B-8D15-5E0DE257B902}"/>
                    </a:ext>
                  </a:extLst>
                </p:cNvPr>
                <p:cNvCxnSpPr>
                  <a:cxnSpLocks/>
                  <a:stCxn id="28" idx="1"/>
                  <a:endCxn id="29" idx="0"/>
                </p:cNvCxnSpPr>
                <p:nvPr/>
              </p:nvCxnSpPr>
              <p:spPr>
                <a:xfrm rot="10800000" flipV="1">
                  <a:off x="3922185" y="4761624"/>
                  <a:ext cx="1384146" cy="249285"/>
                </a:xfrm>
                <a:prstGeom prst="bentConnector2">
                  <a:avLst/>
                </a:prstGeom>
                <a:ln>
                  <a:solidFill>
                    <a:schemeClr val="tx1"/>
                  </a:solidFill>
                  <a:headEnd type="none" w="med" len="med"/>
                  <a:tailEnd type="arrow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Connecteur : en angle 51">
                  <a:extLst>
                    <a:ext uri="{FF2B5EF4-FFF2-40B4-BE49-F238E27FC236}">
                      <a16:creationId xmlns:a16="http://schemas.microsoft.com/office/drawing/2014/main" id="{9BA29740-C3A2-4E7C-B3B4-2B19B984A380}"/>
                    </a:ext>
                  </a:extLst>
                </p:cNvPr>
                <p:cNvCxnSpPr>
                  <a:cxnSpLocks/>
                  <a:stCxn id="29" idx="1"/>
                </p:cNvCxnSpPr>
                <p:nvPr/>
              </p:nvCxnSpPr>
              <p:spPr>
                <a:xfrm rot="10800000" flipV="1">
                  <a:off x="3059844" y="5258608"/>
                  <a:ext cx="276178" cy="409900"/>
                </a:xfrm>
                <a:prstGeom prst="bentConnector2">
                  <a:avLst/>
                </a:prstGeom>
                <a:ln>
                  <a:solidFill>
                    <a:schemeClr val="tx1"/>
                  </a:solidFill>
                  <a:headEnd type="none" w="med" len="med"/>
                  <a:tailEnd type="arrow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Connecteur : en angle 53">
                  <a:extLst>
                    <a:ext uri="{FF2B5EF4-FFF2-40B4-BE49-F238E27FC236}">
                      <a16:creationId xmlns:a16="http://schemas.microsoft.com/office/drawing/2014/main" id="{10FF9BD9-635D-4677-971C-F122C112866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V="1">
                  <a:off x="7000462" y="5255272"/>
                  <a:ext cx="276178" cy="411488"/>
                </a:xfrm>
                <a:prstGeom prst="bentConnector2">
                  <a:avLst/>
                </a:prstGeom>
                <a:ln>
                  <a:solidFill>
                    <a:schemeClr val="tx1"/>
                  </a:solidFill>
                  <a:headEnd type="none" w="med" len="med"/>
                  <a:tailEnd type="arrow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Connecteur : en angle 54">
                  <a:extLst>
                    <a:ext uri="{FF2B5EF4-FFF2-40B4-BE49-F238E27FC236}">
                      <a16:creationId xmlns:a16="http://schemas.microsoft.com/office/drawing/2014/main" id="{3EEB4277-AF27-430F-9068-BE8C6F31F12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H="1" flipV="1">
                  <a:off x="4508348" y="5252097"/>
                  <a:ext cx="276178" cy="411488"/>
                </a:xfrm>
                <a:prstGeom prst="bentConnector2">
                  <a:avLst/>
                </a:prstGeom>
                <a:ln>
                  <a:solidFill>
                    <a:schemeClr val="tx1"/>
                  </a:solidFill>
                  <a:headEnd type="none" w="med" len="med"/>
                  <a:tailEnd type="arrow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Connecteur : en angle 55">
                  <a:extLst>
                    <a:ext uri="{FF2B5EF4-FFF2-40B4-BE49-F238E27FC236}">
                      <a16:creationId xmlns:a16="http://schemas.microsoft.com/office/drawing/2014/main" id="{83550BC5-E864-46A6-AA83-7B7D3DDBDC6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H="1" flipV="1">
                  <a:off x="8449160" y="5252097"/>
                  <a:ext cx="276178" cy="411488"/>
                </a:xfrm>
                <a:prstGeom prst="bentConnector2">
                  <a:avLst/>
                </a:prstGeom>
                <a:ln>
                  <a:solidFill>
                    <a:schemeClr val="tx1"/>
                  </a:solidFill>
                  <a:headEnd type="none" w="med" len="med"/>
                  <a:tailEnd type="arrow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Connecteur : en angle 56">
                  <a:extLst>
                    <a:ext uri="{FF2B5EF4-FFF2-40B4-BE49-F238E27FC236}">
                      <a16:creationId xmlns:a16="http://schemas.microsoft.com/office/drawing/2014/main" id="{5CC8BCF9-F8F6-41FA-A397-09F4E753DC5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H="1" flipV="1">
                  <a:off x="6478657" y="4758291"/>
                  <a:ext cx="1319788" cy="247697"/>
                </a:xfrm>
                <a:prstGeom prst="bentConnector2">
                  <a:avLst/>
                </a:prstGeom>
                <a:ln>
                  <a:solidFill>
                    <a:schemeClr val="tx1"/>
                  </a:solidFill>
                  <a:headEnd type="none" w="med" len="med"/>
                  <a:tailEnd type="arrow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59" name="ZoneTexte 58">
              <a:extLst>
                <a:ext uri="{FF2B5EF4-FFF2-40B4-BE49-F238E27FC236}">
                  <a16:creationId xmlns:a16="http://schemas.microsoft.com/office/drawing/2014/main" id="{09445CFE-A27C-4932-99AE-0917EE988044}"/>
                </a:ext>
              </a:extLst>
            </p:cNvPr>
            <p:cNvSpPr txBox="1"/>
            <p:nvPr/>
          </p:nvSpPr>
          <p:spPr>
            <a:xfrm>
              <a:off x="648342" y="5273228"/>
              <a:ext cx="376943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b="1" dirty="0">
                  <a:latin typeface="Amiri" panose="00000500000000000000" pitchFamily="2" charset="-78"/>
                  <a:ea typeface="Amiri" panose="00000500000000000000" pitchFamily="2" charset="-78"/>
                  <a:cs typeface="Amiri" panose="00000500000000000000" pitchFamily="2" charset="-78"/>
                </a:rPr>
                <a:t>Modèle de van </a:t>
              </a:r>
              <a:r>
                <a:rPr lang="fr-FR" sz="1400" b="1" dirty="0" err="1">
                  <a:latin typeface="Amiri" panose="00000500000000000000" pitchFamily="2" charset="-78"/>
                  <a:ea typeface="Amiri" panose="00000500000000000000" pitchFamily="2" charset="-78"/>
                  <a:cs typeface="Amiri" panose="00000500000000000000" pitchFamily="2" charset="-78"/>
                </a:rPr>
                <a:t>Zomeren</a:t>
              </a:r>
              <a:r>
                <a:rPr lang="fr-FR" sz="1400" b="1" dirty="0">
                  <a:latin typeface="Amiri" panose="00000500000000000000" pitchFamily="2" charset="-78"/>
                  <a:ea typeface="Amiri" panose="00000500000000000000" pitchFamily="2" charset="-78"/>
                  <a:cs typeface="Amiri" panose="00000500000000000000" pitchFamily="2" charset="-78"/>
                </a:rPr>
                <a:t> et Brouwer, 1994 </a:t>
              </a:r>
              <a:r>
                <a:rPr lang="fr-FR" sz="1400" baseline="30000" dirty="0">
                  <a:latin typeface="Amiri" panose="00000500000000000000" pitchFamily="2" charset="-78"/>
                  <a:ea typeface="Amiri" panose="00000500000000000000" pitchFamily="2" charset="-78"/>
                  <a:cs typeface="Amiri" panose="00000500000000000000" pitchFamily="2" charset="-78"/>
                </a:rPr>
                <a:t>4</a:t>
              </a:r>
              <a:endParaRPr lang="fr-FR" sz="14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endParaRPr>
            </a:p>
            <a:p>
              <a:endParaRPr lang="fr-FR" dirty="0"/>
            </a:p>
          </p:txBody>
        </p:sp>
      </p:grpSp>
      <p:sp>
        <p:nvSpPr>
          <p:cNvPr id="33" name="ZoneTexte 32">
            <a:extLst>
              <a:ext uri="{FF2B5EF4-FFF2-40B4-BE49-F238E27FC236}">
                <a16:creationId xmlns:a16="http://schemas.microsoft.com/office/drawing/2014/main" id="{600C8F5A-3AB2-4DAD-AF57-41CE6F9DBA12}"/>
              </a:ext>
            </a:extLst>
          </p:cNvPr>
          <p:cNvSpPr txBox="1"/>
          <p:nvPr/>
        </p:nvSpPr>
        <p:spPr>
          <a:xfrm>
            <a:off x="1024286" y="6499353"/>
            <a:ext cx="112240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1 </a:t>
            </a:r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Witt &amp; </a:t>
            </a:r>
            <a:r>
              <a:rPr lang="fr-FR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Helmstaedter</a:t>
            </a:r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, 2012, </a:t>
            </a:r>
            <a:r>
              <a:rPr lang="fr-FR" sz="1400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2 </a:t>
            </a:r>
            <a:r>
              <a:rPr lang="fr-FR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Brissard</a:t>
            </a:r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 et al., 2019, </a:t>
            </a:r>
            <a:r>
              <a:rPr lang="fr-FR" sz="1400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3</a:t>
            </a:r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 Brouwer, 2002, </a:t>
            </a:r>
            <a:r>
              <a:rPr lang="fr-FR" sz="1400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4</a:t>
            </a:r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 van </a:t>
            </a:r>
            <a:r>
              <a:rPr lang="fr-FR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Zomeren</a:t>
            </a:r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 et Brouwer, 1994</a:t>
            </a:r>
          </a:p>
        </p:txBody>
      </p:sp>
    </p:spTree>
    <p:extLst>
      <p:ext uri="{BB962C8B-B14F-4D97-AF65-F5344CB8AC3E}">
        <p14:creationId xmlns:p14="http://schemas.microsoft.com/office/powerpoint/2010/main" val="4227529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902202D-E24D-42E7-A088-3F6086CBB8D9}"/>
              </a:ext>
            </a:extLst>
          </p:cNvPr>
          <p:cNvSpPr/>
          <p:nvPr/>
        </p:nvSpPr>
        <p:spPr>
          <a:xfrm>
            <a:off x="-74645" y="0"/>
            <a:ext cx="12344400" cy="1080000"/>
          </a:xfrm>
          <a:prstGeom prst="rect">
            <a:avLst/>
          </a:prstGeom>
          <a:solidFill>
            <a:srgbClr val="09004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/>
            <a:r>
              <a:rPr lang="fr-FR" sz="24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Contexte théorique : le simulateur de conduite et l’épilepsie </a:t>
            </a: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D59956A1-0C55-4096-B012-5B82B7B8CD6E}"/>
              </a:ext>
            </a:extLst>
          </p:cNvPr>
          <p:cNvSpPr/>
          <p:nvPr/>
        </p:nvSpPr>
        <p:spPr>
          <a:xfrm>
            <a:off x="1070121" y="1409465"/>
            <a:ext cx="9871363" cy="702552"/>
          </a:xfrm>
          <a:custGeom>
            <a:avLst/>
            <a:gdLst>
              <a:gd name="connsiteX0" fmla="*/ 0 w 9871363"/>
              <a:gd name="connsiteY0" fmla="*/ 117094 h 702552"/>
              <a:gd name="connsiteX1" fmla="*/ 117094 w 9871363"/>
              <a:gd name="connsiteY1" fmla="*/ 0 h 702552"/>
              <a:gd name="connsiteX2" fmla="*/ 9754269 w 9871363"/>
              <a:gd name="connsiteY2" fmla="*/ 0 h 702552"/>
              <a:gd name="connsiteX3" fmla="*/ 9871363 w 9871363"/>
              <a:gd name="connsiteY3" fmla="*/ 117094 h 702552"/>
              <a:gd name="connsiteX4" fmla="*/ 9871363 w 9871363"/>
              <a:gd name="connsiteY4" fmla="*/ 585458 h 702552"/>
              <a:gd name="connsiteX5" fmla="*/ 9754269 w 9871363"/>
              <a:gd name="connsiteY5" fmla="*/ 702552 h 702552"/>
              <a:gd name="connsiteX6" fmla="*/ 117094 w 9871363"/>
              <a:gd name="connsiteY6" fmla="*/ 702552 h 702552"/>
              <a:gd name="connsiteX7" fmla="*/ 0 w 9871363"/>
              <a:gd name="connsiteY7" fmla="*/ 585458 h 702552"/>
              <a:gd name="connsiteX8" fmla="*/ 0 w 9871363"/>
              <a:gd name="connsiteY8" fmla="*/ 117094 h 702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71363" h="702552" fill="none" extrusionOk="0">
                <a:moveTo>
                  <a:pt x="0" y="117094"/>
                </a:moveTo>
                <a:cubicBezTo>
                  <a:pt x="-5750" y="62306"/>
                  <a:pt x="47574" y="-3452"/>
                  <a:pt x="117094" y="0"/>
                </a:cubicBezTo>
                <a:cubicBezTo>
                  <a:pt x="1875237" y="130351"/>
                  <a:pt x="7337198" y="18930"/>
                  <a:pt x="9754269" y="0"/>
                </a:cubicBezTo>
                <a:cubicBezTo>
                  <a:pt x="9818593" y="1243"/>
                  <a:pt x="9868994" y="65113"/>
                  <a:pt x="9871363" y="117094"/>
                </a:cubicBezTo>
                <a:cubicBezTo>
                  <a:pt x="9845973" y="321596"/>
                  <a:pt x="9878580" y="461404"/>
                  <a:pt x="9871363" y="585458"/>
                </a:cubicBezTo>
                <a:cubicBezTo>
                  <a:pt x="9873792" y="654861"/>
                  <a:pt x="9821395" y="699826"/>
                  <a:pt x="9754269" y="702552"/>
                </a:cubicBezTo>
                <a:cubicBezTo>
                  <a:pt x="6869642" y="650767"/>
                  <a:pt x="2342987" y="849076"/>
                  <a:pt x="117094" y="702552"/>
                </a:cubicBezTo>
                <a:cubicBezTo>
                  <a:pt x="50415" y="689866"/>
                  <a:pt x="-7428" y="652021"/>
                  <a:pt x="0" y="585458"/>
                </a:cubicBezTo>
                <a:cubicBezTo>
                  <a:pt x="-34945" y="438060"/>
                  <a:pt x="-23896" y="346645"/>
                  <a:pt x="0" y="117094"/>
                </a:cubicBezTo>
                <a:close/>
              </a:path>
              <a:path w="9871363" h="702552" stroke="0" extrusionOk="0">
                <a:moveTo>
                  <a:pt x="0" y="117094"/>
                </a:moveTo>
                <a:cubicBezTo>
                  <a:pt x="8796" y="59252"/>
                  <a:pt x="51869" y="-5518"/>
                  <a:pt x="117094" y="0"/>
                </a:cubicBezTo>
                <a:cubicBezTo>
                  <a:pt x="4010668" y="-84049"/>
                  <a:pt x="5440504" y="54107"/>
                  <a:pt x="9754269" y="0"/>
                </a:cubicBezTo>
                <a:cubicBezTo>
                  <a:pt x="9826642" y="-1712"/>
                  <a:pt x="9875596" y="49220"/>
                  <a:pt x="9871363" y="117094"/>
                </a:cubicBezTo>
                <a:cubicBezTo>
                  <a:pt x="9878323" y="315752"/>
                  <a:pt x="9903982" y="469490"/>
                  <a:pt x="9871363" y="585458"/>
                </a:cubicBezTo>
                <a:cubicBezTo>
                  <a:pt x="9869479" y="639432"/>
                  <a:pt x="9817424" y="706160"/>
                  <a:pt x="9754269" y="702552"/>
                </a:cubicBezTo>
                <a:cubicBezTo>
                  <a:pt x="8263163" y="697004"/>
                  <a:pt x="1539064" y="820406"/>
                  <a:pt x="117094" y="702552"/>
                </a:cubicBezTo>
                <a:cubicBezTo>
                  <a:pt x="51260" y="699023"/>
                  <a:pt x="-2014" y="639470"/>
                  <a:pt x="0" y="585458"/>
                </a:cubicBezTo>
                <a:cubicBezTo>
                  <a:pt x="-31498" y="367997"/>
                  <a:pt x="9638" y="170607"/>
                  <a:pt x="0" y="117094"/>
                </a:cubicBezTo>
                <a:close/>
              </a:path>
            </a:pathLst>
          </a:custGeom>
          <a:solidFill>
            <a:srgbClr val="E8E7D0"/>
          </a:solidFill>
          <a:ln>
            <a:noFill/>
            <a:extLst>
              <a:ext uri="{C807C97D-BFC1-408E-A445-0C87EB9F89A2}">
                <ask:lineSketchStyleProps xmlns:ask="http://schemas.microsoft.com/office/drawing/2018/sketchyshapes" xmlns="" sd="1009114612">
                  <a:prstGeom prst="round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solidFill>
                  <a:sysClr val="windowText" lastClr="000000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7 études ayant une problématique relative à l’épilepsie et la conduite ont utilisé un simulateur </a:t>
            </a: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DB95E289-BEF5-4487-8038-6A150A96272E}"/>
              </a:ext>
            </a:extLst>
          </p:cNvPr>
          <p:cNvSpPr/>
          <p:nvPr/>
        </p:nvSpPr>
        <p:spPr>
          <a:xfrm>
            <a:off x="332470" y="2578610"/>
            <a:ext cx="2382736" cy="1789898"/>
          </a:xfrm>
          <a:custGeom>
            <a:avLst/>
            <a:gdLst>
              <a:gd name="connsiteX0" fmla="*/ 0 w 2382736"/>
              <a:gd name="connsiteY0" fmla="*/ 298322 h 1789898"/>
              <a:gd name="connsiteX1" fmla="*/ 298322 w 2382736"/>
              <a:gd name="connsiteY1" fmla="*/ 0 h 1789898"/>
              <a:gd name="connsiteX2" fmla="*/ 840103 w 2382736"/>
              <a:gd name="connsiteY2" fmla="*/ 0 h 1789898"/>
              <a:gd name="connsiteX3" fmla="*/ 1399745 w 2382736"/>
              <a:gd name="connsiteY3" fmla="*/ 0 h 1789898"/>
              <a:gd name="connsiteX4" fmla="*/ 2084414 w 2382736"/>
              <a:gd name="connsiteY4" fmla="*/ 0 h 1789898"/>
              <a:gd name="connsiteX5" fmla="*/ 2382736 w 2382736"/>
              <a:gd name="connsiteY5" fmla="*/ 298322 h 1789898"/>
              <a:gd name="connsiteX6" fmla="*/ 2382736 w 2382736"/>
              <a:gd name="connsiteY6" fmla="*/ 894949 h 1789898"/>
              <a:gd name="connsiteX7" fmla="*/ 2382736 w 2382736"/>
              <a:gd name="connsiteY7" fmla="*/ 1491576 h 1789898"/>
              <a:gd name="connsiteX8" fmla="*/ 2084414 w 2382736"/>
              <a:gd name="connsiteY8" fmla="*/ 1789898 h 1789898"/>
              <a:gd name="connsiteX9" fmla="*/ 1542633 w 2382736"/>
              <a:gd name="connsiteY9" fmla="*/ 1789898 h 1789898"/>
              <a:gd name="connsiteX10" fmla="*/ 1000852 w 2382736"/>
              <a:gd name="connsiteY10" fmla="*/ 1789898 h 1789898"/>
              <a:gd name="connsiteX11" fmla="*/ 298322 w 2382736"/>
              <a:gd name="connsiteY11" fmla="*/ 1789898 h 1789898"/>
              <a:gd name="connsiteX12" fmla="*/ 0 w 2382736"/>
              <a:gd name="connsiteY12" fmla="*/ 1491576 h 1789898"/>
              <a:gd name="connsiteX13" fmla="*/ 0 w 2382736"/>
              <a:gd name="connsiteY13" fmla="*/ 906882 h 1789898"/>
              <a:gd name="connsiteX14" fmla="*/ 0 w 2382736"/>
              <a:gd name="connsiteY14" fmla="*/ 298322 h 1789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382736" h="1789898" fill="none" extrusionOk="0">
                <a:moveTo>
                  <a:pt x="0" y="298322"/>
                </a:moveTo>
                <a:cubicBezTo>
                  <a:pt x="-34512" y="112466"/>
                  <a:pt x="153611" y="-16319"/>
                  <a:pt x="298322" y="0"/>
                </a:cubicBezTo>
                <a:cubicBezTo>
                  <a:pt x="428150" y="24834"/>
                  <a:pt x="575652" y="-65"/>
                  <a:pt x="840103" y="0"/>
                </a:cubicBezTo>
                <a:cubicBezTo>
                  <a:pt x="1104554" y="65"/>
                  <a:pt x="1241679" y="-25223"/>
                  <a:pt x="1399745" y="0"/>
                </a:cubicBezTo>
                <a:cubicBezTo>
                  <a:pt x="1557811" y="25223"/>
                  <a:pt x="1815036" y="-6658"/>
                  <a:pt x="2084414" y="0"/>
                </a:cubicBezTo>
                <a:cubicBezTo>
                  <a:pt x="2249653" y="-4651"/>
                  <a:pt x="2382185" y="147009"/>
                  <a:pt x="2382736" y="298322"/>
                </a:cubicBezTo>
                <a:cubicBezTo>
                  <a:pt x="2391975" y="467919"/>
                  <a:pt x="2393093" y="708346"/>
                  <a:pt x="2382736" y="894949"/>
                </a:cubicBezTo>
                <a:cubicBezTo>
                  <a:pt x="2372379" y="1081552"/>
                  <a:pt x="2370298" y="1235462"/>
                  <a:pt x="2382736" y="1491576"/>
                </a:cubicBezTo>
                <a:cubicBezTo>
                  <a:pt x="2408294" y="1629737"/>
                  <a:pt x="2252264" y="1792615"/>
                  <a:pt x="2084414" y="1789898"/>
                </a:cubicBezTo>
                <a:cubicBezTo>
                  <a:pt x="1881080" y="1788357"/>
                  <a:pt x="1745421" y="1794589"/>
                  <a:pt x="1542633" y="1789898"/>
                </a:cubicBezTo>
                <a:cubicBezTo>
                  <a:pt x="1339845" y="1785207"/>
                  <a:pt x="1204175" y="1776632"/>
                  <a:pt x="1000852" y="1789898"/>
                </a:cubicBezTo>
                <a:cubicBezTo>
                  <a:pt x="797529" y="1803164"/>
                  <a:pt x="575073" y="1803732"/>
                  <a:pt x="298322" y="1789898"/>
                </a:cubicBezTo>
                <a:cubicBezTo>
                  <a:pt x="137275" y="1783475"/>
                  <a:pt x="19677" y="1639696"/>
                  <a:pt x="0" y="1491576"/>
                </a:cubicBezTo>
                <a:cubicBezTo>
                  <a:pt x="21472" y="1338588"/>
                  <a:pt x="3442" y="1064258"/>
                  <a:pt x="0" y="906882"/>
                </a:cubicBezTo>
                <a:cubicBezTo>
                  <a:pt x="-3442" y="749506"/>
                  <a:pt x="-16988" y="578911"/>
                  <a:pt x="0" y="298322"/>
                </a:cubicBezTo>
                <a:close/>
              </a:path>
              <a:path w="2382736" h="1789898" stroke="0" extrusionOk="0">
                <a:moveTo>
                  <a:pt x="0" y="298322"/>
                </a:moveTo>
                <a:cubicBezTo>
                  <a:pt x="-1452" y="172545"/>
                  <a:pt x="118836" y="31512"/>
                  <a:pt x="298322" y="0"/>
                </a:cubicBezTo>
                <a:cubicBezTo>
                  <a:pt x="446735" y="-20190"/>
                  <a:pt x="684945" y="-18912"/>
                  <a:pt x="857964" y="0"/>
                </a:cubicBezTo>
                <a:cubicBezTo>
                  <a:pt x="1030983" y="18912"/>
                  <a:pt x="1278093" y="22533"/>
                  <a:pt x="1435467" y="0"/>
                </a:cubicBezTo>
                <a:cubicBezTo>
                  <a:pt x="1592841" y="-22533"/>
                  <a:pt x="1803437" y="-18575"/>
                  <a:pt x="2084414" y="0"/>
                </a:cubicBezTo>
                <a:cubicBezTo>
                  <a:pt x="2237787" y="-29558"/>
                  <a:pt x="2369699" y="135431"/>
                  <a:pt x="2382736" y="298322"/>
                </a:cubicBezTo>
                <a:cubicBezTo>
                  <a:pt x="2409303" y="419459"/>
                  <a:pt x="2403612" y="626973"/>
                  <a:pt x="2382736" y="859151"/>
                </a:cubicBezTo>
                <a:cubicBezTo>
                  <a:pt x="2361860" y="1091329"/>
                  <a:pt x="2360595" y="1317740"/>
                  <a:pt x="2382736" y="1491576"/>
                </a:cubicBezTo>
                <a:cubicBezTo>
                  <a:pt x="2411523" y="1665065"/>
                  <a:pt x="2229533" y="1782645"/>
                  <a:pt x="2084414" y="1789898"/>
                </a:cubicBezTo>
                <a:cubicBezTo>
                  <a:pt x="1777266" y="1818298"/>
                  <a:pt x="1606265" y="1786414"/>
                  <a:pt x="1453328" y="1789898"/>
                </a:cubicBezTo>
                <a:cubicBezTo>
                  <a:pt x="1300391" y="1793382"/>
                  <a:pt x="1054385" y="1772218"/>
                  <a:pt x="840103" y="1789898"/>
                </a:cubicBezTo>
                <a:cubicBezTo>
                  <a:pt x="625821" y="1807578"/>
                  <a:pt x="559418" y="1803741"/>
                  <a:pt x="298322" y="1789898"/>
                </a:cubicBezTo>
                <a:cubicBezTo>
                  <a:pt x="102814" y="1775837"/>
                  <a:pt x="-9894" y="1637325"/>
                  <a:pt x="0" y="1491576"/>
                </a:cubicBezTo>
                <a:cubicBezTo>
                  <a:pt x="-14461" y="1275187"/>
                  <a:pt x="23261" y="1144525"/>
                  <a:pt x="0" y="883016"/>
                </a:cubicBezTo>
                <a:cubicBezTo>
                  <a:pt x="-23261" y="621507"/>
                  <a:pt x="4756" y="465754"/>
                  <a:pt x="0" y="298322"/>
                </a:cubicBezTo>
                <a:close/>
              </a:path>
            </a:pathLst>
          </a:custGeom>
          <a:solidFill>
            <a:srgbClr val="090042">
              <a:alpha val="21961"/>
            </a:srgbClr>
          </a:solidFill>
          <a:ln>
            <a:solidFill>
              <a:srgbClr val="C9C7D5"/>
            </a:solidFill>
            <a:extLst>
              <a:ext uri="{C807C97D-BFC1-408E-A445-0C87EB9F89A2}">
                <ask:lineSketchStyleProps xmlns:ask="http://schemas.microsoft.com/office/drawing/2018/sketchyshapes" xmlns="" sd="3125344535">
                  <a:prstGeom prst="round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solidFill>
                  <a:schemeClr val="tx1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Yang et al., 2010</a:t>
            </a:r>
          </a:p>
          <a:p>
            <a:pPr algn="ctr"/>
            <a:endParaRPr lang="fr-FR" sz="1300" b="1" dirty="0">
              <a:solidFill>
                <a:schemeClr val="tx1"/>
              </a:solidFill>
              <a:latin typeface="Amiri" panose="00000500000000000000" pitchFamily="2" charset="-78"/>
              <a:ea typeface="Amiri" panose="00000500000000000000" pitchFamily="2" charset="-78"/>
              <a:cs typeface="Amiri" panose="00000500000000000000" pitchFamily="2" charset="-78"/>
            </a:endParaRPr>
          </a:p>
          <a:p>
            <a:pPr algn="ctr"/>
            <a:r>
              <a:rPr lang="fr-FR" sz="1300" dirty="0">
                <a:solidFill>
                  <a:schemeClr val="tx1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n = 22</a:t>
            </a:r>
          </a:p>
          <a:p>
            <a:pPr algn="ctr"/>
            <a:endParaRPr lang="fr-FR" sz="1300" dirty="0">
              <a:solidFill>
                <a:schemeClr val="tx1"/>
              </a:solidFill>
              <a:latin typeface="Amiri" panose="00000500000000000000" pitchFamily="2" charset="-78"/>
              <a:ea typeface="Amiri" panose="00000500000000000000" pitchFamily="2" charset="-78"/>
              <a:cs typeface="Amiri" panose="00000500000000000000" pitchFamily="2" charset="-78"/>
            </a:endParaRPr>
          </a:p>
          <a:p>
            <a:pPr algn="ctr"/>
            <a:r>
              <a:rPr lang="fr-FR" sz="1300" dirty="0" err="1">
                <a:solidFill>
                  <a:schemeClr val="tx1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Étdue</a:t>
            </a:r>
            <a:r>
              <a:rPr lang="fr-FR" sz="1300" dirty="0">
                <a:solidFill>
                  <a:schemeClr val="tx1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 des performances en période </a:t>
            </a:r>
            <a:r>
              <a:rPr lang="fr-FR" sz="1300" dirty="0" err="1">
                <a:solidFill>
                  <a:schemeClr val="tx1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ictale</a:t>
            </a:r>
            <a:r>
              <a:rPr lang="fr-FR" sz="1300" dirty="0">
                <a:solidFill>
                  <a:schemeClr val="tx1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 </a:t>
            </a:r>
          </a:p>
          <a:p>
            <a:endParaRPr lang="fr-FR" sz="1300" dirty="0">
              <a:solidFill>
                <a:schemeClr val="tx1"/>
              </a:solidFill>
              <a:latin typeface="Amiri" panose="00000500000000000000" pitchFamily="2" charset="-78"/>
              <a:ea typeface="Amiri" panose="00000500000000000000" pitchFamily="2" charset="-78"/>
              <a:cs typeface="Amiri" panose="00000500000000000000" pitchFamily="2" charset="-78"/>
            </a:endParaRP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5A79C6E4-319B-4C76-A004-306E88CAB7F4}"/>
              </a:ext>
            </a:extLst>
          </p:cNvPr>
          <p:cNvSpPr/>
          <p:nvPr/>
        </p:nvSpPr>
        <p:spPr>
          <a:xfrm>
            <a:off x="4700135" y="4745983"/>
            <a:ext cx="2382736" cy="1789898"/>
          </a:xfrm>
          <a:custGeom>
            <a:avLst/>
            <a:gdLst>
              <a:gd name="connsiteX0" fmla="*/ 0 w 2382736"/>
              <a:gd name="connsiteY0" fmla="*/ 298322 h 1789898"/>
              <a:gd name="connsiteX1" fmla="*/ 298322 w 2382736"/>
              <a:gd name="connsiteY1" fmla="*/ 0 h 1789898"/>
              <a:gd name="connsiteX2" fmla="*/ 840103 w 2382736"/>
              <a:gd name="connsiteY2" fmla="*/ 0 h 1789898"/>
              <a:gd name="connsiteX3" fmla="*/ 1399745 w 2382736"/>
              <a:gd name="connsiteY3" fmla="*/ 0 h 1789898"/>
              <a:gd name="connsiteX4" fmla="*/ 2084414 w 2382736"/>
              <a:gd name="connsiteY4" fmla="*/ 0 h 1789898"/>
              <a:gd name="connsiteX5" fmla="*/ 2382736 w 2382736"/>
              <a:gd name="connsiteY5" fmla="*/ 298322 h 1789898"/>
              <a:gd name="connsiteX6" fmla="*/ 2382736 w 2382736"/>
              <a:gd name="connsiteY6" fmla="*/ 894949 h 1789898"/>
              <a:gd name="connsiteX7" fmla="*/ 2382736 w 2382736"/>
              <a:gd name="connsiteY7" fmla="*/ 1491576 h 1789898"/>
              <a:gd name="connsiteX8" fmla="*/ 2084414 w 2382736"/>
              <a:gd name="connsiteY8" fmla="*/ 1789898 h 1789898"/>
              <a:gd name="connsiteX9" fmla="*/ 1542633 w 2382736"/>
              <a:gd name="connsiteY9" fmla="*/ 1789898 h 1789898"/>
              <a:gd name="connsiteX10" fmla="*/ 1000852 w 2382736"/>
              <a:gd name="connsiteY10" fmla="*/ 1789898 h 1789898"/>
              <a:gd name="connsiteX11" fmla="*/ 298322 w 2382736"/>
              <a:gd name="connsiteY11" fmla="*/ 1789898 h 1789898"/>
              <a:gd name="connsiteX12" fmla="*/ 0 w 2382736"/>
              <a:gd name="connsiteY12" fmla="*/ 1491576 h 1789898"/>
              <a:gd name="connsiteX13" fmla="*/ 0 w 2382736"/>
              <a:gd name="connsiteY13" fmla="*/ 906882 h 1789898"/>
              <a:gd name="connsiteX14" fmla="*/ 0 w 2382736"/>
              <a:gd name="connsiteY14" fmla="*/ 298322 h 1789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382736" h="1789898" fill="none" extrusionOk="0">
                <a:moveTo>
                  <a:pt x="0" y="298322"/>
                </a:moveTo>
                <a:cubicBezTo>
                  <a:pt x="-34512" y="112466"/>
                  <a:pt x="153611" y="-16319"/>
                  <a:pt x="298322" y="0"/>
                </a:cubicBezTo>
                <a:cubicBezTo>
                  <a:pt x="428150" y="24834"/>
                  <a:pt x="575652" y="-65"/>
                  <a:pt x="840103" y="0"/>
                </a:cubicBezTo>
                <a:cubicBezTo>
                  <a:pt x="1104554" y="65"/>
                  <a:pt x="1241679" y="-25223"/>
                  <a:pt x="1399745" y="0"/>
                </a:cubicBezTo>
                <a:cubicBezTo>
                  <a:pt x="1557811" y="25223"/>
                  <a:pt x="1815036" y="-6658"/>
                  <a:pt x="2084414" y="0"/>
                </a:cubicBezTo>
                <a:cubicBezTo>
                  <a:pt x="2249653" y="-4651"/>
                  <a:pt x="2382185" y="147009"/>
                  <a:pt x="2382736" y="298322"/>
                </a:cubicBezTo>
                <a:cubicBezTo>
                  <a:pt x="2391975" y="467919"/>
                  <a:pt x="2393093" y="708346"/>
                  <a:pt x="2382736" y="894949"/>
                </a:cubicBezTo>
                <a:cubicBezTo>
                  <a:pt x="2372379" y="1081552"/>
                  <a:pt x="2370298" y="1235462"/>
                  <a:pt x="2382736" y="1491576"/>
                </a:cubicBezTo>
                <a:cubicBezTo>
                  <a:pt x="2408294" y="1629737"/>
                  <a:pt x="2252264" y="1792615"/>
                  <a:pt x="2084414" y="1789898"/>
                </a:cubicBezTo>
                <a:cubicBezTo>
                  <a:pt x="1881080" y="1788357"/>
                  <a:pt x="1745421" y="1794589"/>
                  <a:pt x="1542633" y="1789898"/>
                </a:cubicBezTo>
                <a:cubicBezTo>
                  <a:pt x="1339845" y="1785207"/>
                  <a:pt x="1204175" y="1776632"/>
                  <a:pt x="1000852" y="1789898"/>
                </a:cubicBezTo>
                <a:cubicBezTo>
                  <a:pt x="797529" y="1803164"/>
                  <a:pt x="575073" y="1803732"/>
                  <a:pt x="298322" y="1789898"/>
                </a:cubicBezTo>
                <a:cubicBezTo>
                  <a:pt x="137275" y="1783475"/>
                  <a:pt x="19677" y="1639696"/>
                  <a:pt x="0" y="1491576"/>
                </a:cubicBezTo>
                <a:cubicBezTo>
                  <a:pt x="21472" y="1338588"/>
                  <a:pt x="3442" y="1064258"/>
                  <a:pt x="0" y="906882"/>
                </a:cubicBezTo>
                <a:cubicBezTo>
                  <a:pt x="-3442" y="749506"/>
                  <a:pt x="-16988" y="578911"/>
                  <a:pt x="0" y="298322"/>
                </a:cubicBezTo>
                <a:close/>
              </a:path>
              <a:path w="2382736" h="1789898" stroke="0" extrusionOk="0">
                <a:moveTo>
                  <a:pt x="0" y="298322"/>
                </a:moveTo>
                <a:cubicBezTo>
                  <a:pt x="-1452" y="172545"/>
                  <a:pt x="118836" y="31512"/>
                  <a:pt x="298322" y="0"/>
                </a:cubicBezTo>
                <a:cubicBezTo>
                  <a:pt x="446735" y="-20190"/>
                  <a:pt x="684945" y="-18912"/>
                  <a:pt x="857964" y="0"/>
                </a:cubicBezTo>
                <a:cubicBezTo>
                  <a:pt x="1030983" y="18912"/>
                  <a:pt x="1278093" y="22533"/>
                  <a:pt x="1435467" y="0"/>
                </a:cubicBezTo>
                <a:cubicBezTo>
                  <a:pt x="1592841" y="-22533"/>
                  <a:pt x="1803437" y="-18575"/>
                  <a:pt x="2084414" y="0"/>
                </a:cubicBezTo>
                <a:cubicBezTo>
                  <a:pt x="2237787" y="-29558"/>
                  <a:pt x="2369699" y="135431"/>
                  <a:pt x="2382736" y="298322"/>
                </a:cubicBezTo>
                <a:cubicBezTo>
                  <a:pt x="2409303" y="419459"/>
                  <a:pt x="2403612" y="626973"/>
                  <a:pt x="2382736" y="859151"/>
                </a:cubicBezTo>
                <a:cubicBezTo>
                  <a:pt x="2361860" y="1091329"/>
                  <a:pt x="2360595" y="1317740"/>
                  <a:pt x="2382736" y="1491576"/>
                </a:cubicBezTo>
                <a:cubicBezTo>
                  <a:pt x="2411523" y="1665065"/>
                  <a:pt x="2229533" y="1782645"/>
                  <a:pt x="2084414" y="1789898"/>
                </a:cubicBezTo>
                <a:cubicBezTo>
                  <a:pt x="1777266" y="1818298"/>
                  <a:pt x="1606265" y="1786414"/>
                  <a:pt x="1453328" y="1789898"/>
                </a:cubicBezTo>
                <a:cubicBezTo>
                  <a:pt x="1300391" y="1793382"/>
                  <a:pt x="1054385" y="1772218"/>
                  <a:pt x="840103" y="1789898"/>
                </a:cubicBezTo>
                <a:cubicBezTo>
                  <a:pt x="625821" y="1807578"/>
                  <a:pt x="559418" y="1803741"/>
                  <a:pt x="298322" y="1789898"/>
                </a:cubicBezTo>
                <a:cubicBezTo>
                  <a:pt x="102814" y="1775837"/>
                  <a:pt x="-9894" y="1637325"/>
                  <a:pt x="0" y="1491576"/>
                </a:cubicBezTo>
                <a:cubicBezTo>
                  <a:pt x="-14461" y="1275187"/>
                  <a:pt x="23261" y="1144525"/>
                  <a:pt x="0" y="883016"/>
                </a:cubicBezTo>
                <a:cubicBezTo>
                  <a:pt x="-23261" y="621507"/>
                  <a:pt x="4756" y="465754"/>
                  <a:pt x="0" y="298322"/>
                </a:cubicBezTo>
                <a:close/>
              </a:path>
            </a:pathLst>
          </a:custGeom>
          <a:solidFill>
            <a:srgbClr val="090042">
              <a:alpha val="21961"/>
            </a:srgbClr>
          </a:solidFill>
          <a:ln>
            <a:solidFill>
              <a:srgbClr val="C9C7D5"/>
            </a:solidFill>
            <a:extLst>
              <a:ext uri="{C807C97D-BFC1-408E-A445-0C87EB9F89A2}">
                <ask:lineSketchStyleProps xmlns:ask="http://schemas.microsoft.com/office/drawing/2018/sketchyshapes" xmlns="" sd="3125344535">
                  <a:prstGeom prst="round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1400" b="1" dirty="0">
                <a:solidFill>
                  <a:schemeClr val="tx1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Cohen et al. 2020</a:t>
            </a:r>
          </a:p>
          <a:p>
            <a:pPr marL="285750" indent="-285750">
              <a:buFontTx/>
              <a:buChar char="-"/>
            </a:pPr>
            <a:endParaRPr lang="fr-FR" sz="1300" dirty="0">
              <a:solidFill>
                <a:schemeClr val="tx1"/>
              </a:solidFill>
              <a:latin typeface="Amiri" panose="00000500000000000000" pitchFamily="2" charset="-78"/>
              <a:ea typeface="Amiri" panose="00000500000000000000" pitchFamily="2" charset="-78"/>
              <a:cs typeface="Amiri" panose="00000500000000000000" pitchFamily="2" charset="-78"/>
            </a:endParaRPr>
          </a:p>
          <a:p>
            <a:pPr algn="ctr"/>
            <a:r>
              <a:rPr lang="fr-FR" sz="1300" dirty="0">
                <a:solidFill>
                  <a:schemeClr val="tx1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n = 9</a:t>
            </a:r>
          </a:p>
          <a:p>
            <a:pPr algn="ctr"/>
            <a:endParaRPr lang="fr-FR" sz="1300" dirty="0">
              <a:solidFill>
                <a:schemeClr val="tx1"/>
              </a:solidFill>
              <a:latin typeface="Amiri" panose="00000500000000000000" pitchFamily="2" charset="-78"/>
              <a:ea typeface="Amiri" panose="00000500000000000000" pitchFamily="2" charset="-78"/>
              <a:cs typeface="Amiri" panose="00000500000000000000" pitchFamily="2" charset="-78"/>
            </a:endParaRPr>
          </a:p>
          <a:p>
            <a:pPr algn="ctr"/>
            <a:r>
              <a:rPr lang="fr-FR" sz="1300" dirty="0">
                <a:solidFill>
                  <a:schemeClr val="tx1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Impact de décharges généralisées en période </a:t>
            </a:r>
            <a:r>
              <a:rPr lang="fr-FR" sz="1300" dirty="0" err="1">
                <a:solidFill>
                  <a:schemeClr val="tx1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ictale</a:t>
            </a:r>
            <a:r>
              <a:rPr lang="fr-FR" sz="1300" dirty="0">
                <a:solidFill>
                  <a:schemeClr val="tx1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 sur la conduite</a:t>
            </a:r>
          </a:p>
          <a:p>
            <a:pPr algn="ctr"/>
            <a:endParaRPr lang="fr-FR" sz="1300" dirty="0">
              <a:solidFill>
                <a:schemeClr val="tx1"/>
              </a:solidFill>
              <a:latin typeface="Amiri" panose="00000500000000000000" pitchFamily="2" charset="-78"/>
              <a:ea typeface="Amiri" panose="00000500000000000000" pitchFamily="2" charset="-78"/>
              <a:cs typeface="Amiri" panose="00000500000000000000" pitchFamily="2" charset="-78"/>
            </a:endParaRP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8F5B4DCC-5D10-4E48-8A0B-F651B25FC117}"/>
              </a:ext>
            </a:extLst>
          </p:cNvPr>
          <p:cNvSpPr/>
          <p:nvPr/>
        </p:nvSpPr>
        <p:spPr>
          <a:xfrm>
            <a:off x="1818370" y="4745983"/>
            <a:ext cx="2382736" cy="1789898"/>
          </a:xfrm>
          <a:custGeom>
            <a:avLst/>
            <a:gdLst>
              <a:gd name="connsiteX0" fmla="*/ 0 w 2382736"/>
              <a:gd name="connsiteY0" fmla="*/ 298322 h 1789898"/>
              <a:gd name="connsiteX1" fmla="*/ 298322 w 2382736"/>
              <a:gd name="connsiteY1" fmla="*/ 0 h 1789898"/>
              <a:gd name="connsiteX2" fmla="*/ 840103 w 2382736"/>
              <a:gd name="connsiteY2" fmla="*/ 0 h 1789898"/>
              <a:gd name="connsiteX3" fmla="*/ 1399745 w 2382736"/>
              <a:gd name="connsiteY3" fmla="*/ 0 h 1789898"/>
              <a:gd name="connsiteX4" fmla="*/ 2084414 w 2382736"/>
              <a:gd name="connsiteY4" fmla="*/ 0 h 1789898"/>
              <a:gd name="connsiteX5" fmla="*/ 2382736 w 2382736"/>
              <a:gd name="connsiteY5" fmla="*/ 298322 h 1789898"/>
              <a:gd name="connsiteX6" fmla="*/ 2382736 w 2382736"/>
              <a:gd name="connsiteY6" fmla="*/ 894949 h 1789898"/>
              <a:gd name="connsiteX7" fmla="*/ 2382736 w 2382736"/>
              <a:gd name="connsiteY7" fmla="*/ 1491576 h 1789898"/>
              <a:gd name="connsiteX8" fmla="*/ 2084414 w 2382736"/>
              <a:gd name="connsiteY8" fmla="*/ 1789898 h 1789898"/>
              <a:gd name="connsiteX9" fmla="*/ 1542633 w 2382736"/>
              <a:gd name="connsiteY9" fmla="*/ 1789898 h 1789898"/>
              <a:gd name="connsiteX10" fmla="*/ 1000852 w 2382736"/>
              <a:gd name="connsiteY10" fmla="*/ 1789898 h 1789898"/>
              <a:gd name="connsiteX11" fmla="*/ 298322 w 2382736"/>
              <a:gd name="connsiteY11" fmla="*/ 1789898 h 1789898"/>
              <a:gd name="connsiteX12" fmla="*/ 0 w 2382736"/>
              <a:gd name="connsiteY12" fmla="*/ 1491576 h 1789898"/>
              <a:gd name="connsiteX13" fmla="*/ 0 w 2382736"/>
              <a:gd name="connsiteY13" fmla="*/ 906882 h 1789898"/>
              <a:gd name="connsiteX14" fmla="*/ 0 w 2382736"/>
              <a:gd name="connsiteY14" fmla="*/ 298322 h 1789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382736" h="1789898" fill="none" extrusionOk="0">
                <a:moveTo>
                  <a:pt x="0" y="298322"/>
                </a:moveTo>
                <a:cubicBezTo>
                  <a:pt x="-34512" y="112466"/>
                  <a:pt x="153611" y="-16319"/>
                  <a:pt x="298322" y="0"/>
                </a:cubicBezTo>
                <a:cubicBezTo>
                  <a:pt x="428150" y="24834"/>
                  <a:pt x="575652" y="-65"/>
                  <a:pt x="840103" y="0"/>
                </a:cubicBezTo>
                <a:cubicBezTo>
                  <a:pt x="1104554" y="65"/>
                  <a:pt x="1241679" y="-25223"/>
                  <a:pt x="1399745" y="0"/>
                </a:cubicBezTo>
                <a:cubicBezTo>
                  <a:pt x="1557811" y="25223"/>
                  <a:pt x="1815036" y="-6658"/>
                  <a:pt x="2084414" y="0"/>
                </a:cubicBezTo>
                <a:cubicBezTo>
                  <a:pt x="2249653" y="-4651"/>
                  <a:pt x="2382185" y="147009"/>
                  <a:pt x="2382736" y="298322"/>
                </a:cubicBezTo>
                <a:cubicBezTo>
                  <a:pt x="2391975" y="467919"/>
                  <a:pt x="2393093" y="708346"/>
                  <a:pt x="2382736" y="894949"/>
                </a:cubicBezTo>
                <a:cubicBezTo>
                  <a:pt x="2372379" y="1081552"/>
                  <a:pt x="2370298" y="1235462"/>
                  <a:pt x="2382736" y="1491576"/>
                </a:cubicBezTo>
                <a:cubicBezTo>
                  <a:pt x="2408294" y="1629737"/>
                  <a:pt x="2252264" y="1792615"/>
                  <a:pt x="2084414" y="1789898"/>
                </a:cubicBezTo>
                <a:cubicBezTo>
                  <a:pt x="1881080" y="1788357"/>
                  <a:pt x="1745421" y="1794589"/>
                  <a:pt x="1542633" y="1789898"/>
                </a:cubicBezTo>
                <a:cubicBezTo>
                  <a:pt x="1339845" y="1785207"/>
                  <a:pt x="1204175" y="1776632"/>
                  <a:pt x="1000852" y="1789898"/>
                </a:cubicBezTo>
                <a:cubicBezTo>
                  <a:pt x="797529" y="1803164"/>
                  <a:pt x="575073" y="1803732"/>
                  <a:pt x="298322" y="1789898"/>
                </a:cubicBezTo>
                <a:cubicBezTo>
                  <a:pt x="137275" y="1783475"/>
                  <a:pt x="19677" y="1639696"/>
                  <a:pt x="0" y="1491576"/>
                </a:cubicBezTo>
                <a:cubicBezTo>
                  <a:pt x="21472" y="1338588"/>
                  <a:pt x="3442" y="1064258"/>
                  <a:pt x="0" y="906882"/>
                </a:cubicBezTo>
                <a:cubicBezTo>
                  <a:pt x="-3442" y="749506"/>
                  <a:pt x="-16988" y="578911"/>
                  <a:pt x="0" y="298322"/>
                </a:cubicBezTo>
                <a:close/>
              </a:path>
              <a:path w="2382736" h="1789898" stroke="0" extrusionOk="0">
                <a:moveTo>
                  <a:pt x="0" y="298322"/>
                </a:moveTo>
                <a:cubicBezTo>
                  <a:pt x="-1452" y="172545"/>
                  <a:pt x="118836" y="31512"/>
                  <a:pt x="298322" y="0"/>
                </a:cubicBezTo>
                <a:cubicBezTo>
                  <a:pt x="446735" y="-20190"/>
                  <a:pt x="684945" y="-18912"/>
                  <a:pt x="857964" y="0"/>
                </a:cubicBezTo>
                <a:cubicBezTo>
                  <a:pt x="1030983" y="18912"/>
                  <a:pt x="1278093" y="22533"/>
                  <a:pt x="1435467" y="0"/>
                </a:cubicBezTo>
                <a:cubicBezTo>
                  <a:pt x="1592841" y="-22533"/>
                  <a:pt x="1803437" y="-18575"/>
                  <a:pt x="2084414" y="0"/>
                </a:cubicBezTo>
                <a:cubicBezTo>
                  <a:pt x="2237787" y="-29558"/>
                  <a:pt x="2369699" y="135431"/>
                  <a:pt x="2382736" y="298322"/>
                </a:cubicBezTo>
                <a:cubicBezTo>
                  <a:pt x="2409303" y="419459"/>
                  <a:pt x="2403612" y="626973"/>
                  <a:pt x="2382736" y="859151"/>
                </a:cubicBezTo>
                <a:cubicBezTo>
                  <a:pt x="2361860" y="1091329"/>
                  <a:pt x="2360595" y="1317740"/>
                  <a:pt x="2382736" y="1491576"/>
                </a:cubicBezTo>
                <a:cubicBezTo>
                  <a:pt x="2411523" y="1665065"/>
                  <a:pt x="2229533" y="1782645"/>
                  <a:pt x="2084414" y="1789898"/>
                </a:cubicBezTo>
                <a:cubicBezTo>
                  <a:pt x="1777266" y="1818298"/>
                  <a:pt x="1606265" y="1786414"/>
                  <a:pt x="1453328" y="1789898"/>
                </a:cubicBezTo>
                <a:cubicBezTo>
                  <a:pt x="1300391" y="1793382"/>
                  <a:pt x="1054385" y="1772218"/>
                  <a:pt x="840103" y="1789898"/>
                </a:cubicBezTo>
                <a:cubicBezTo>
                  <a:pt x="625821" y="1807578"/>
                  <a:pt x="559418" y="1803741"/>
                  <a:pt x="298322" y="1789898"/>
                </a:cubicBezTo>
                <a:cubicBezTo>
                  <a:pt x="102814" y="1775837"/>
                  <a:pt x="-9894" y="1637325"/>
                  <a:pt x="0" y="1491576"/>
                </a:cubicBezTo>
                <a:cubicBezTo>
                  <a:pt x="-14461" y="1275187"/>
                  <a:pt x="23261" y="1144525"/>
                  <a:pt x="0" y="883016"/>
                </a:cubicBezTo>
                <a:cubicBezTo>
                  <a:pt x="-23261" y="621507"/>
                  <a:pt x="4756" y="465754"/>
                  <a:pt x="0" y="298322"/>
                </a:cubicBezTo>
                <a:close/>
              </a:path>
            </a:pathLst>
          </a:custGeom>
          <a:solidFill>
            <a:srgbClr val="090042">
              <a:alpha val="21961"/>
            </a:srgbClr>
          </a:solidFill>
          <a:ln>
            <a:solidFill>
              <a:srgbClr val="C9C7D5"/>
            </a:solidFill>
            <a:extLst>
              <a:ext uri="{C807C97D-BFC1-408E-A445-0C87EB9F89A2}">
                <ask:lineSketchStyleProps xmlns:ask="http://schemas.microsoft.com/office/drawing/2018/sketchyshapes" xmlns="" sd="3125344535">
                  <a:prstGeom prst="round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1400" b="1" dirty="0">
                <a:solidFill>
                  <a:schemeClr val="tx1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Ban et al., 2020</a:t>
            </a:r>
          </a:p>
          <a:p>
            <a:pPr algn="ctr"/>
            <a:endParaRPr lang="fr-FR" sz="1300" b="1" dirty="0">
              <a:solidFill>
                <a:schemeClr val="tx1"/>
              </a:solidFill>
              <a:latin typeface="Amiri" panose="00000500000000000000" pitchFamily="2" charset="-78"/>
              <a:ea typeface="Amiri" panose="00000500000000000000" pitchFamily="2" charset="-78"/>
              <a:cs typeface="Amiri" panose="00000500000000000000" pitchFamily="2" charset="-78"/>
            </a:endParaRPr>
          </a:p>
          <a:p>
            <a:pPr algn="ctr"/>
            <a:r>
              <a:rPr lang="fr-FR" sz="1300" dirty="0">
                <a:solidFill>
                  <a:schemeClr val="tx1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n = 1</a:t>
            </a:r>
          </a:p>
          <a:p>
            <a:pPr algn="ctr"/>
            <a:endParaRPr lang="fr-FR" sz="1300" dirty="0">
              <a:solidFill>
                <a:schemeClr val="tx1"/>
              </a:solidFill>
              <a:latin typeface="Amiri" panose="00000500000000000000" pitchFamily="2" charset="-78"/>
              <a:ea typeface="Amiri" panose="00000500000000000000" pitchFamily="2" charset="-78"/>
              <a:cs typeface="Amiri" panose="00000500000000000000" pitchFamily="2" charset="-78"/>
            </a:endParaRPr>
          </a:p>
          <a:p>
            <a:pPr algn="ctr"/>
            <a:r>
              <a:rPr lang="fr-FR" sz="1300" dirty="0">
                <a:solidFill>
                  <a:schemeClr val="tx1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Étude du comportement et performances pendant les crises</a:t>
            </a:r>
          </a:p>
          <a:p>
            <a:pPr algn="ctr"/>
            <a:endParaRPr lang="fr-FR" sz="1300" dirty="0">
              <a:solidFill>
                <a:schemeClr val="tx1"/>
              </a:solidFill>
              <a:latin typeface="Amiri" panose="00000500000000000000" pitchFamily="2" charset="-78"/>
              <a:ea typeface="Amiri" panose="00000500000000000000" pitchFamily="2" charset="-78"/>
              <a:cs typeface="Amiri" panose="00000500000000000000" pitchFamily="2" charset="-78"/>
            </a:endParaRP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0A6D2E9B-C8A4-480B-8736-EB340EED9B83}"/>
              </a:ext>
            </a:extLst>
          </p:cNvPr>
          <p:cNvSpPr/>
          <p:nvPr/>
        </p:nvSpPr>
        <p:spPr>
          <a:xfrm>
            <a:off x="7581900" y="4745983"/>
            <a:ext cx="2382736" cy="1789898"/>
          </a:xfrm>
          <a:custGeom>
            <a:avLst/>
            <a:gdLst>
              <a:gd name="connsiteX0" fmla="*/ 0 w 2382736"/>
              <a:gd name="connsiteY0" fmla="*/ 298322 h 1789898"/>
              <a:gd name="connsiteX1" fmla="*/ 298322 w 2382736"/>
              <a:gd name="connsiteY1" fmla="*/ 0 h 1789898"/>
              <a:gd name="connsiteX2" fmla="*/ 840103 w 2382736"/>
              <a:gd name="connsiteY2" fmla="*/ 0 h 1789898"/>
              <a:gd name="connsiteX3" fmla="*/ 1399745 w 2382736"/>
              <a:gd name="connsiteY3" fmla="*/ 0 h 1789898"/>
              <a:gd name="connsiteX4" fmla="*/ 2084414 w 2382736"/>
              <a:gd name="connsiteY4" fmla="*/ 0 h 1789898"/>
              <a:gd name="connsiteX5" fmla="*/ 2382736 w 2382736"/>
              <a:gd name="connsiteY5" fmla="*/ 298322 h 1789898"/>
              <a:gd name="connsiteX6" fmla="*/ 2382736 w 2382736"/>
              <a:gd name="connsiteY6" fmla="*/ 894949 h 1789898"/>
              <a:gd name="connsiteX7" fmla="*/ 2382736 w 2382736"/>
              <a:gd name="connsiteY7" fmla="*/ 1491576 h 1789898"/>
              <a:gd name="connsiteX8" fmla="*/ 2084414 w 2382736"/>
              <a:gd name="connsiteY8" fmla="*/ 1789898 h 1789898"/>
              <a:gd name="connsiteX9" fmla="*/ 1542633 w 2382736"/>
              <a:gd name="connsiteY9" fmla="*/ 1789898 h 1789898"/>
              <a:gd name="connsiteX10" fmla="*/ 1000852 w 2382736"/>
              <a:gd name="connsiteY10" fmla="*/ 1789898 h 1789898"/>
              <a:gd name="connsiteX11" fmla="*/ 298322 w 2382736"/>
              <a:gd name="connsiteY11" fmla="*/ 1789898 h 1789898"/>
              <a:gd name="connsiteX12" fmla="*/ 0 w 2382736"/>
              <a:gd name="connsiteY12" fmla="*/ 1491576 h 1789898"/>
              <a:gd name="connsiteX13" fmla="*/ 0 w 2382736"/>
              <a:gd name="connsiteY13" fmla="*/ 906882 h 1789898"/>
              <a:gd name="connsiteX14" fmla="*/ 0 w 2382736"/>
              <a:gd name="connsiteY14" fmla="*/ 298322 h 1789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382736" h="1789898" fill="none" extrusionOk="0">
                <a:moveTo>
                  <a:pt x="0" y="298322"/>
                </a:moveTo>
                <a:cubicBezTo>
                  <a:pt x="-34512" y="112466"/>
                  <a:pt x="153611" y="-16319"/>
                  <a:pt x="298322" y="0"/>
                </a:cubicBezTo>
                <a:cubicBezTo>
                  <a:pt x="428150" y="24834"/>
                  <a:pt x="575652" y="-65"/>
                  <a:pt x="840103" y="0"/>
                </a:cubicBezTo>
                <a:cubicBezTo>
                  <a:pt x="1104554" y="65"/>
                  <a:pt x="1241679" y="-25223"/>
                  <a:pt x="1399745" y="0"/>
                </a:cubicBezTo>
                <a:cubicBezTo>
                  <a:pt x="1557811" y="25223"/>
                  <a:pt x="1815036" y="-6658"/>
                  <a:pt x="2084414" y="0"/>
                </a:cubicBezTo>
                <a:cubicBezTo>
                  <a:pt x="2249653" y="-4651"/>
                  <a:pt x="2382185" y="147009"/>
                  <a:pt x="2382736" y="298322"/>
                </a:cubicBezTo>
                <a:cubicBezTo>
                  <a:pt x="2391975" y="467919"/>
                  <a:pt x="2393093" y="708346"/>
                  <a:pt x="2382736" y="894949"/>
                </a:cubicBezTo>
                <a:cubicBezTo>
                  <a:pt x="2372379" y="1081552"/>
                  <a:pt x="2370298" y="1235462"/>
                  <a:pt x="2382736" y="1491576"/>
                </a:cubicBezTo>
                <a:cubicBezTo>
                  <a:pt x="2408294" y="1629737"/>
                  <a:pt x="2252264" y="1792615"/>
                  <a:pt x="2084414" y="1789898"/>
                </a:cubicBezTo>
                <a:cubicBezTo>
                  <a:pt x="1881080" y="1788357"/>
                  <a:pt x="1745421" y="1794589"/>
                  <a:pt x="1542633" y="1789898"/>
                </a:cubicBezTo>
                <a:cubicBezTo>
                  <a:pt x="1339845" y="1785207"/>
                  <a:pt x="1204175" y="1776632"/>
                  <a:pt x="1000852" y="1789898"/>
                </a:cubicBezTo>
                <a:cubicBezTo>
                  <a:pt x="797529" y="1803164"/>
                  <a:pt x="575073" y="1803732"/>
                  <a:pt x="298322" y="1789898"/>
                </a:cubicBezTo>
                <a:cubicBezTo>
                  <a:pt x="137275" y="1783475"/>
                  <a:pt x="19677" y="1639696"/>
                  <a:pt x="0" y="1491576"/>
                </a:cubicBezTo>
                <a:cubicBezTo>
                  <a:pt x="21472" y="1338588"/>
                  <a:pt x="3442" y="1064258"/>
                  <a:pt x="0" y="906882"/>
                </a:cubicBezTo>
                <a:cubicBezTo>
                  <a:pt x="-3442" y="749506"/>
                  <a:pt x="-16988" y="578911"/>
                  <a:pt x="0" y="298322"/>
                </a:cubicBezTo>
                <a:close/>
              </a:path>
              <a:path w="2382736" h="1789898" stroke="0" extrusionOk="0">
                <a:moveTo>
                  <a:pt x="0" y="298322"/>
                </a:moveTo>
                <a:cubicBezTo>
                  <a:pt x="-1452" y="172545"/>
                  <a:pt x="118836" y="31512"/>
                  <a:pt x="298322" y="0"/>
                </a:cubicBezTo>
                <a:cubicBezTo>
                  <a:pt x="446735" y="-20190"/>
                  <a:pt x="684945" y="-18912"/>
                  <a:pt x="857964" y="0"/>
                </a:cubicBezTo>
                <a:cubicBezTo>
                  <a:pt x="1030983" y="18912"/>
                  <a:pt x="1278093" y="22533"/>
                  <a:pt x="1435467" y="0"/>
                </a:cubicBezTo>
                <a:cubicBezTo>
                  <a:pt x="1592841" y="-22533"/>
                  <a:pt x="1803437" y="-18575"/>
                  <a:pt x="2084414" y="0"/>
                </a:cubicBezTo>
                <a:cubicBezTo>
                  <a:pt x="2237787" y="-29558"/>
                  <a:pt x="2369699" y="135431"/>
                  <a:pt x="2382736" y="298322"/>
                </a:cubicBezTo>
                <a:cubicBezTo>
                  <a:pt x="2409303" y="419459"/>
                  <a:pt x="2403612" y="626973"/>
                  <a:pt x="2382736" y="859151"/>
                </a:cubicBezTo>
                <a:cubicBezTo>
                  <a:pt x="2361860" y="1091329"/>
                  <a:pt x="2360595" y="1317740"/>
                  <a:pt x="2382736" y="1491576"/>
                </a:cubicBezTo>
                <a:cubicBezTo>
                  <a:pt x="2411523" y="1665065"/>
                  <a:pt x="2229533" y="1782645"/>
                  <a:pt x="2084414" y="1789898"/>
                </a:cubicBezTo>
                <a:cubicBezTo>
                  <a:pt x="1777266" y="1818298"/>
                  <a:pt x="1606265" y="1786414"/>
                  <a:pt x="1453328" y="1789898"/>
                </a:cubicBezTo>
                <a:cubicBezTo>
                  <a:pt x="1300391" y="1793382"/>
                  <a:pt x="1054385" y="1772218"/>
                  <a:pt x="840103" y="1789898"/>
                </a:cubicBezTo>
                <a:cubicBezTo>
                  <a:pt x="625821" y="1807578"/>
                  <a:pt x="559418" y="1803741"/>
                  <a:pt x="298322" y="1789898"/>
                </a:cubicBezTo>
                <a:cubicBezTo>
                  <a:pt x="102814" y="1775837"/>
                  <a:pt x="-9894" y="1637325"/>
                  <a:pt x="0" y="1491576"/>
                </a:cubicBezTo>
                <a:cubicBezTo>
                  <a:pt x="-14461" y="1275187"/>
                  <a:pt x="23261" y="1144525"/>
                  <a:pt x="0" y="883016"/>
                </a:cubicBezTo>
                <a:cubicBezTo>
                  <a:pt x="-23261" y="621507"/>
                  <a:pt x="4756" y="465754"/>
                  <a:pt x="0" y="298322"/>
                </a:cubicBezTo>
                <a:close/>
              </a:path>
            </a:pathLst>
          </a:custGeom>
          <a:solidFill>
            <a:srgbClr val="090042">
              <a:alpha val="21961"/>
            </a:srgbClr>
          </a:solidFill>
          <a:ln>
            <a:solidFill>
              <a:srgbClr val="C9C7D5"/>
            </a:solidFill>
            <a:extLst>
              <a:ext uri="{C807C97D-BFC1-408E-A445-0C87EB9F89A2}">
                <ask:lineSketchStyleProps xmlns:ask="http://schemas.microsoft.com/office/drawing/2018/sketchyshapes" xmlns="" sd="3125344535">
                  <a:prstGeom prst="round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1400" b="1" dirty="0" err="1">
                <a:solidFill>
                  <a:schemeClr val="tx1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Saji</a:t>
            </a:r>
            <a:r>
              <a:rPr lang="fr-FR" sz="1400" b="1" dirty="0">
                <a:solidFill>
                  <a:schemeClr val="tx1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 et al., 2021</a:t>
            </a:r>
          </a:p>
          <a:p>
            <a:pPr algn="ctr"/>
            <a:endParaRPr lang="fr-FR" sz="1300" b="1" dirty="0">
              <a:solidFill>
                <a:schemeClr val="tx1"/>
              </a:solidFill>
              <a:latin typeface="Amiri" panose="00000500000000000000" pitchFamily="2" charset="-78"/>
              <a:ea typeface="Amiri" panose="00000500000000000000" pitchFamily="2" charset="-78"/>
              <a:cs typeface="Amiri" panose="00000500000000000000" pitchFamily="2" charset="-78"/>
            </a:endParaRPr>
          </a:p>
          <a:p>
            <a:pPr algn="ctr"/>
            <a:r>
              <a:rPr lang="fr-FR" sz="1300" dirty="0">
                <a:solidFill>
                  <a:schemeClr val="tx1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n = 43</a:t>
            </a:r>
          </a:p>
          <a:p>
            <a:pPr algn="ctr"/>
            <a:endParaRPr lang="fr-FR" sz="1300" dirty="0">
              <a:solidFill>
                <a:schemeClr val="tx1"/>
              </a:solidFill>
              <a:latin typeface="Amiri" panose="00000500000000000000" pitchFamily="2" charset="-78"/>
              <a:ea typeface="Amiri" panose="00000500000000000000" pitchFamily="2" charset="-78"/>
              <a:cs typeface="Amiri" panose="00000500000000000000" pitchFamily="2" charset="-78"/>
            </a:endParaRPr>
          </a:p>
          <a:p>
            <a:pPr algn="ctr"/>
            <a:r>
              <a:rPr lang="fr-FR" sz="1300" dirty="0">
                <a:solidFill>
                  <a:schemeClr val="tx1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Performances des patients sous AED</a:t>
            </a:r>
          </a:p>
          <a:p>
            <a:pPr algn="ctr"/>
            <a:endParaRPr lang="fr-FR" sz="1300" dirty="0">
              <a:solidFill>
                <a:schemeClr val="tx1"/>
              </a:solidFill>
              <a:latin typeface="Amiri" panose="00000500000000000000" pitchFamily="2" charset="-78"/>
              <a:ea typeface="Amiri" panose="00000500000000000000" pitchFamily="2" charset="-78"/>
              <a:cs typeface="Amiri" panose="00000500000000000000" pitchFamily="2" charset="-78"/>
            </a:endParaRP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81C3EA6A-102B-4222-B22F-166EC88D19A4}"/>
              </a:ext>
            </a:extLst>
          </p:cNvPr>
          <p:cNvSpPr/>
          <p:nvPr/>
        </p:nvSpPr>
        <p:spPr>
          <a:xfrm>
            <a:off x="3214235" y="2534051"/>
            <a:ext cx="2382736" cy="1789898"/>
          </a:xfrm>
          <a:custGeom>
            <a:avLst/>
            <a:gdLst>
              <a:gd name="connsiteX0" fmla="*/ 0 w 2382736"/>
              <a:gd name="connsiteY0" fmla="*/ 298322 h 1789898"/>
              <a:gd name="connsiteX1" fmla="*/ 298322 w 2382736"/>
              <a:gd name="connsiteY1" fmla="*/ 0 h 1789898"/>
              <a:gd name="connsiteX2" fmla="*/ 840103 w 2382736"/>
              <a:gd name="connsiteY2" fmla="*/ 0 h 1789898"/>
              <a:gd name="connsiteX3" fmla="*/ 1399745 w 2382736"/>
              <a:gd name="connsiteY3" fmla="*/ 0 h 1789898"/>
              <a:gd name="connsiteX4" fmla="*/ 2084414 w 2382736"/>
              <a:gd name="connsiteY4" fmla="*/ 0 h 1789898"/>
              <a:gd name="connsiteX5" fmla="*/ 2382736 w 2382736"/>
              <a:gd name="connsiteY5" fmla="*/ 298322 h 1789898"/>
              <a:gd name="connsiteX6" fmla="*/ 2382736 w 2382736"/>
              <a:gd name="connsiteY6" fmla="*/ 894949 h 1789898"/>
              <a:gd name="connsiteX7" fmla="*/ 2382736 w 2382736"/>
              <a:gd name="connsiteY7" fmla="*/ 1491576 h 1789898"/>
              <a:gd name="connsiteX8" fmla="*/ 2084414 w 2382736"/>
              <a:gd name="connsiteY8" fmla="*/ 1789898 h 1789898"/>
              <a:gd name="connsiteX9" fmla="*/ 1542633 w 2382736"/>
              <a:gd name="connsiteY9" fmla="*/ 1789898 h 1789898"/>
              <a:gd name="connsiteX10" fmla="*/ 1000852 w 2382736"/>
              <a:gd name="connsiteY10" fmla="*/ 1789898 h 1789898"/>
              <a:gd name="connsiteX11" fmla="*/ 298322 w 2382736"/>
              <a:gd name="connsiteY11" fmla="*/ 1789898 h 1789898"/>
              <a:gd name="connsiteX12" fmla="*/ 0 w 2382736"/>
              <a:gd name="connsiteY12" fmla="*/ 1491576 h 1789898"/>
              <a:gd name="connsiteX13" fmla="*/ 0 w 2382736"/>
              <a:gd name="connsiteY13" fmla="*/ 906882 h 1789898"/>
              <a:gd name="connsiteX14" fmla="*/ 0 w 2382736"/>
              <a:gd name="connsiteY14" fmla="*/ 298322 h 1789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382736" h="1789898" fill="none" extrusionOk="0">
                <a:moveTo>
                  <a:pt x="0" y="298322"/>
                </a:moveTo>
                <a:cubicBezTo>
                  <a:pt x="-34512" y="112466"/>
                  <a:pt x="153611" y="-16319"/>
                  <a:pt x="298322" y="0"/>
                </a:cubicBezTo>
                <a:cubicBezTo>
                  <a:pt x="428150" y="24834"/>
                  <a:pt x="575652" y="-65"/>
                  <a:pt x="840103" y="0"/>
                </a:cubicBezTo>
                <a:cubicBezTo>
                  <a:pt x="1104554" y="65"/>
                  <a:pt x="1241679" y="-25223"/>
                  <a:pt x="1399745" y="0"/>
                </a:cubicBezTo>
                <a:cubicBezTo>
                  <a:pt x="1557811" y="25223"/>
                  <a:pt x="1815036" y="-6658"/>
                  <a:pt x="2084414" y="0"/>
                </a:cubicBezTo>
                <a:cubicBezTo>
                  <a:pt x="2249653" y="-4651"/>
                  <a:pt x="2382185" y="147009"/>
                  <a:pt x="2382736" y="298322"/>
                </a:cubicBezTo>
                <a:cubicBezTo>
                  <a:pt x="2391975" y="467919"/>
                  <a:pt x="2393093" y="708346"/>
                  <a:pt x="2382736" y="894949"/>
                </a:cubicBezTo>
                <a:cubicBezTo>
                  <a:pt x="2372379" y="1081552"/>
                  <a:pt x="2370298" y="1235462"/>
                  <a:pt x="2382736" y="1491576"/>
                </a:cubicBezTo>
                <a:cubicBezTo>
                  <a:pt x="2408294" y="1629737"/>
                  <a:pt x="2252264" y="1792615"/>
                  <a:pt x="2084414" y="1789898"/>
                </a:cubicBezTo>
                <a:cubicBezTo>
                  <a:pt x="1881080" y="1788357"/>
                  <a:pt x="1745421" y="1794589"/>
                  <a:pt x="1542633" y="1789898"/>
                </a:cubicBezTo>
                <a:cubicBezTo>
                  <a:pt x="1339845" y="1785207"/>
                  <a:pt x="1204175" y="1776632"/>
                  <a:pt x="1000852" y="1789898"/>
                </a:cubicBezTo>
                <a:cubicBezTo>
                  <a:pt x="797529" y="1803164"/>
                  <a:pt x="575073" y="1803732"/>
                  <a:pt x="298322" y="1789898"/>
                </a:cubicBezTo>
                <a:cubicBezTo>
                  <a:pt x="137275" y="1783475"/>
                  <a:pt x="19677" y="1639696"/>
                  <a:pt x="0" y="1491576"/>
                </a:cubicBezTo>
                <a:cubicBezTo>
                  <a:pt x="21472" y="1338588"/>
                  <a:pt x="3442" y="1064258"/>
                  <a:pt x="0" y="906882"/>
                </a:cubicBezTo>
                <a:cubicBezTo>
                  <a:pt x="-3442" y="749506"/>
                  <a:pt x="-16988" y="578911"/>
                  <a:pt x="0" y="298322"/>
                </a:cubicBezTo>
                <a:close/>
              </a:path>
              <a:path w="2382736" h="1789898" stroke="0" extrusionOk="0">
                <a:moveTo>
                  <a:pt x="0" y="298322"/>
                </a:moveTo>
                <a:cubicBezTo>
                  <a:pt x="-1452" y="172545"/>
                  <a:pt x="118836" y="31512"/>
                  <a:pt x="298322" y="0"/>
                </a:cubicBezTo>
                <a:cubicBezTo>
                  <a:pt x="446735" y="-20190"/>
                  <a:pt x="684945" y="-18912"/>
                  <a:pt x="857964" y="0"/>
                </a:cubicBezTo>
                <a:cubicBezTo>
                  <a:pt x="1030983" y="18912"/>
                  <a:pt x="1278093" y="22533"/>
                  <a:pt x="1435467" y="0"/>
                </a:cubicBezTo>
                <a:cubicBezTo>
                  <a:pt x="1592841" y="-22533"/>
                  <a:pt x="1803437" y="-18575"/>
                  <a:pt x="2084414" y="0"/>
                </a:cubicBezTo>
                <a:cubicBezTo>
                  <a:pt x="2237787" y="-29558"/>
                  <a:pt x="2369699" y="135431"/>
                  <a:pt x="2382736" y="298322"/>
                </a:cubicBezTo>
                <a:cubicBezTo>
                  <a:pt x="2409303" y="419459"/>
                  <a:pt x="2403612" y="626973"/>
                  <a:pt x="2382736" y="859151"/>
                </a:cubicBezTo>
                <a:cubicBezTo>
                  <a:pt x="2361860" y="1091329"/>
                  <a:pt x="2360595" y="1317740"/>
                  <a:pt x="2382736" y="1491576"/>
                </a:cubicBezTo>
                <a:cubicBezTo>
                  <a:pt x="2411523" y="1665065"/>
                  <a:pt x="2229533" y="1782645"/>
                  <a:pt x="2084414" y="1789898"/>
                </a:cubicBezTo>
                <a:cubicBezTo>
                  <a:pt x="1777266" y="1818298"/>
                  <a:pt x="1606265" y="1786414"/>
                  <a:pt x="1453328" y="1789898"/>
                </a:cubicBezTo>
                <a:cubicBezTo>
                  <a:pt x="1300391" y="1793382"/>
                  <a:pt x="1054385" y="1772218"/>
                  <a:pt x="840103" y="1789898"/>
                </a:cubicBezTo>
                <a:cubicBezTo>
                  <a:pt x="625821" y="1807578"/>
                  <a:pt x="559418" y="1803741"/>
                  <a:pt x="298322" y="1789898"/>
                </a:cubicBezTo>
                <a:cubicBezTo>
                  <a:pt x="102814" y="1775837"/>
                  <a:pt x="-9894" y="1637325"/>
                  <a:pt x="0" y="1491576"/>
                </a:cubicBezTo>
                <a:cubicBezTo>
                  <a:pt x="-14461" y="1275187"/>
                  <a:pt x="23261" y="1144525"/>
                  <a:pt x="0" y="883016"/>
                </a:cubicBezTo>
                <a:cubicBezTo>
                  <a:pt x="-23261" y="621507"/>
                  <a:pt x="4756" y="465754"/>
                  <a:pt x="0" y="298322"/>
                </a:cubicBezTo>
                <a:close/>
              </a:path>
            </a:pathLst>
          </a:custGeom>
          <a:solidFill>
            <a:srgbClr val="090042">
              <a:alpha val="21961"/>
            </a:srgbClr>
          </a:solidFill>
          <a:ln>
            <a:solidFill>
              <a:srgbClr val="C9C7D5"/>
            </a:solidFill>
            <a:extLst>
              <a:ext uri="{C807C97D-BFC1-408E-A445-0C87EB9F89A2}">
                <ask:lineSketchStyleProps xmlns:ask="http://schemas.microsoft.com/office/drawing/2018/sketchyshapes" xmlns="" sd="3125344535">
                  <a:prstGeom prst="round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err="1">
                <a:solidFill>
                  <a:schemeClr val="tx1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Krestel</a:t>
            </a:r>
            <a:r>
              <a:rPr lang="fr-FR" sz="1400" b="1" dirty="0">
                <a:solidFill>
                  <a:schemeClr val="tx1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 et al., 2011</a:t>
            </a:r>
          </a:p>
          <a:p>
            <a:pPr algn="ctr"/>
            <a:endParaRPr lang="fr-FR" sz="1300" b="1" dirty="0">
              <a:solidFill>
                <a:schemeClr val="tx1"/>
              </a:solidFill>
              <a:latin typeface="Amiri" panose="00000500000000000000" pitchFamily="2" charset="-78"/>
              <a:ea typeface="Amiri" panose="00000500000000000000" pitchFamily="2" charset="-78"/>
              <a:cs typeface="Amiri" panose="00000500000000000000" pitchFamily="2" charset="-78"/>
            </a:endParaRPr>
          </a:p>
          <a:p>
            <a:pPr algn="ctr"/>
            <a:r>
              <a:rPr lang="fr-FR" sz="1300" dirty="0">
                <a:solidFill>
                  <a:schemeClr val="tx1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n = 20</a:t>
            </a:r>
          </a:p>
          <a:p>
            <a:pPr algn="ctr"/>
            <a:endParaRPr lang="fr-FR" sz="1300" b="1" dirty="0">
              <a:solidFill>
                <a:schemeClr val="tx1"/>
              </a:solidFill>
              <a:latin typeface="Amiri" panose="00000500000000000000" pitchFamily="2" charset="-78"/>
              <a:ea typeface="Amiri" panose="00000500000000000000" pitchFamily="2" charset="-78"/>
              <a:cs typeface="Amiri" panose="00000500000000000000" pitchFamily="2" charset="-78"/>
            </a:endParaRPr>
          </a:p>
          <a:p>
            <a:pPr algn="ctr"/>
            <a:r>
              <a:rPr lang="fr-FR" sz="1300" dirty="0">
                <a:solidFill>
                  <a:schemeClr val="tx1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Étude des performances en période inter-</a:t>
            </a:r>
            <a:r>
              <a:rPr lang="fr-FR" sz="1300" dirty="0" err="1">
                <a:solidFill>
                  <a:schemeClr val="tx1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ictale</a:t>
            </a:r>
            <a:endParaRPr lang="fr-FR" sz="1300" dirty="0">
              <a:solidFill>
                <a:schemeClr val="tx1"/>
              </a:solidFill>
              <a:latin typeface="Amiri" panose="00000500000000000000" pitchFamily="2" charset="-78"/>
              <a:ea typeface="Amiri" panose="00000500000000000000" pitchFamily="2" charset="-78"/>
              <a:cs typeface="Amiri" panose="00000500000000000000" pitchFamily="2" charset="-78"/>
            </a:endParaRP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A8C9A949-87B4-411F-B560-CCA689AEF0E9}"/>
              </a:ext>
            </a:extLst>
          </p:cNvPr>
          <p:cNvSpPr/>
          <p:nvPr/>
        </p:nvSpPr>
        <p:spPr>
          <a:xfrm>
            <a:off x="6096000" y="2578610"/>
            <a:ext cx="2382736" cy="1789898"/>
          </a:xfrm>
          <a:custGeom>
            <a:avLst/>
            <a:gdLst>
              <a:gd name="connsiteX0" fmla="*/ 0 w 2382736"/>
              <a:gd name="connsiteY0" fmla="*/ 298322 h 1789898"/>
              <a:gd name="connsiteX1" fmla="*/ 298322 w 2382736"/>
              <a:gd name="connsiteY1" fmla="*/ 0 h 1789898"/>
              <a:gd name="connsiteX2" fmla="*/ 840103 w 2382736"/>
              <a:gd name="connsiteY2" fmla="*/ 0 h 1789898"/>
              <a:gd name="connsiteX3" fmla="*/ 1399745 w 2382736"/>
              <a:gd name="connsiteY3" fmla="*/ 0 h 1789898"/>
              <a:gd name="connsiteX4" fmla="*/ 2084414 w 2382736"/>
              <a:gd name="connsiteY4" fmla="*/ 0 h 1789898"/>
              <a:gd name="connsiteX5" fmla="*/ 2382736 w 2382736"/>
              <a:gd name="connsiteY5" fmla="*/ 298322 h 1789898"/>
              <a:gd name="connsiteX6" fmla="*/ 2382736 w 2382736"/>
              <a:gd name="connsiteY6" fmla="*/ 894949 h 1789898"/>
              <a:gd name="connsiteX7" fmla="*/ 2382736 w 2382736"/>
              <a:gd name="connsiteY7" fmla="*/ 1491576 h 1789898"/>
              <a:gd name="connsiteX8" fmla="*/ 2084414 w 2382736"/>
              <a:gd name="connsiteY8" fmla="*/ 1789898 h 1789898"/>
              <a:gd name="connsiteX9" fmla="*/ 1542633 w 2382736"/>
              <a:gd name="connsiteY9" fmla="*/ 1789898 h 1789898"/>
              <a:gd name="connsiteX10" fmla="*/ 1000852 w 2382736"/>
              <a:gd name="connsiteY10" fmla="*/ 1789898 h 1789898"/>
              <a:gd name="connsiteX11" fmla="*/ 298322 w 2382736"/>
              <a:gd name="connsiteY11" fmla="*/ 1789898 h 1789898"/>
              <a:gd name="connsiteX12" fmla="*/ 0 w 2382736"/>
              <a:gd name="connsiteY12" fmla="*/ 1491576 h 1789898"/>
              <a:gd name="connsiteX13" fmla="*/ 0 w 2382736"/>
              <a:gd name="connsiteY13" fmla="*/ 906882 h 1789898"/>
              <a:gd name="connsiteX14" fmla="*/ 0 w 2382736"/>
              <a:gd name="connsiteY14" fmla="*/ 298322 h 1789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382736" h="1789898" fill="none" extrusionOk="0">
                <a:moveTo>
                  <a:pt x="0" y="298322"/>
                </a:moveTo>
                <a:cubicBezTo>
                  <a:pt x="-34512" y="112466"/>
                  <a:pt x="153611" y="-16319"/>
                  <a:pt x="298322" y="0"/>
                </a:cubicBezTo>
                <a:cubicBezTo>
                  <a:pt x="428150" y="24834"/>
                  <a:pt x="575652" y="-65"/>
                  <a:pt x="840103" y="0"/>
                </a:cubicBezTo>
                <a:cubicBezTo>
                  <a:pt x="1104554" y="65"/>
                  <a:pt x="1241679" y="-25223"/>
                  <a:pt x="1399745" y="0"/>
                </a:cubicBezTo>
                <a:cubicBezTo>
                  <a:pt x="1557811" y="25223"/>
                  <a:pt x="1815036" y="-6658"/>
                  <a:pt x="2084414" y="0"/>
                </a:cubicBezTo>
                <a:cubicBezTo>
                  <a:pt x="2249653" y="-4651"/>
                  <a:pt x="2382185" y="147009"/>
                  <a:pt x="2382736" y="298322"/>
                </a:cubicBezTo>
                <a:cubicBezTo>
                  <a:pt x="2391975" y="467919"/>
                  <a:pt x="2393093" y="708346"/>
                  <a:pt x="2382736" y="894949"/>
                </a:cubicBezTo>
                <a:cubicBezTo>
                  <a:pt x="2372379" y="1081552"/>
                  <a:pt x="2370298" y="1235462"/>
                  <a:pt x="2382736" y="1491576"/>
                </a:cubicBezTo>
                <a:cubicBezTo>
                  <a:pt x="2408294" y="1629737"/>
                  <a:pt x="2252264" y="1792615"/>
                  <a:pt x="2084414" y="1789898"/>
                </a:cubicBezTo>
                <a:cubicBezTo>
                  <a:pt x="1881080" y="1788357"/>
                  <a:pt x="1745421" y="1794589"/>
                  <a:pt x="1542633" y="1789898"/>
                </a:cubicBezTo>
                <a:cubicBezTo>
                  <a:pt x="1339845" y="1785207"/>
                  <a:pt x="1204175" y="1776632"/>
                  <a:pt x="1000852" y="1789898"/>
                </a:cubicBezTo>
                <a:cubicBezTo>
                  <a:pt x="797529" y="1803164"/>
                  <a:pt x="575073" y="1803732"/>
                  <a:pt x="298322" y="1789898"/>
                </a:cubicBezTo>
                <a:cubicBezTo>
                  <a:pt x="137275" y="1783475"/>
                  <a:pt x="19677" y="1639696"/>
                  <a:pt x="0" y="1491576"/>
                </a:cubicBezTo>
                <a:cubicBezTo>
                  <a:pt x="21472" y="1338588"/>
                  <a:pt x="3442" y="1064258"/>
                  <a:pt x="0" y="906882"/>
                </a:cubicBezTo>
                <a:cubicBezTo>
                  <a:pt x="-3442" y="749506"/>
                  <a:pt x="-16988" y="578911"/>
                  <a:pt x="0" y="298322"/>
                </a:cubicBezTo>
                <a:close/>
              </a:path>
              <a:path w="2382736" h="1789898" stroke="0" extrusionOk="0">
                <a:moveTo>
                  <a:pt x="0" y="298322"/>
                </a:moveTo>
                <a:cubicBezTo>
                  <a:pt x="-1452" y="172545"/>
                  <a:pt x="118836" y="31512"/>
                  <a:pt x="298322" y="0"/>
                </a:cubicBezTo>
                <a:cubicBezTo>
                  <a:pt x="446735" y="-20190"/>
                  <a:pt x="684945" y="-18912"/>
                  <a:pt x="857964" y="0"/>
                </a:cubicBezTo>
                <a:cubicBezTo>
                  <a:pt x="1030983" y="18912"/>
                  <a:pt x="1278093" y="22533"/>
                  <a:pt x="1435467" y="0"/>
                </a:cubicBezTo>
                <a:cubicBezTo>
                  <a:pt x="1592841" y="-22533"/>
                  <a:pt x="1803437" y="-18575"/>
                  <a:pt x="2084414" y="0"/>
                </a:cubicBezTo>
                <a:cubicBezTo>
                  <a:pt x="2237787" y="-29558"/>
                  <a:pt x="2369699" y="135431"/>
                  <a:pt x="2382736" y="298322"/>
                </a:cubicBezTo>
                <a:cubicBezTo>
                  <a:pt x="2409303" y="419459"/>
                  <a:pt x="2403612" y="626973"/>
                  <a:pt x="2382736" y="859151"/>
                </a:cubicBezTo>
                <a:cubicBezTo>
                  <a:pt x="2361860" y="1091329"/>
                  <a:pt x="2360595" y="1317740"/>
                  <a:pt x="2382736" y="1491576"/>
                </a:cubicBezTo>
                <a:cubicBezTo>
                  <a:pt x="2411523" y="1665065"/>
                  <a:pt x="2229533" y="1782645"/>
                  <a:pt x="2084414" y="1789898"/>
                </a:cubicBezTo>
                <a:cubicBezTo>
                  <a:pt x="1777266" y="1818298"/>
                  <a:pt x="1606265" y="1786414"/>
                  <a:pt x="1453328" y="1789898"/>
                </a:cubicBezTo>
                <a:cubicBezTo>
                  <a:pt x="1300391" y="1793382"/>
                  <a:pt x="1054385" y="1772218"/>
                  <a:pt x="840103" y="1789898"/>
                </a:cubicBezTo>
                <a:cubicBezTo>
                  <a:pt x="625821" y="1807578"/>
                  <a:pt x="559418" y="1803741"/>
                  <a:pt x="298322" y="1789898"/>
                </a:cubicBezTo>
                <a:cubicBezTo>
                  <a:pt x="102814" y="1775837"/>
                  <a:pt x="-9894" y="1637325"/>
                  <a:pt x="0" y="1491576"/>
                </a:cubicBezTo>
                <a:cubicBezTo>
                  <a:pt x="-14461" y="1275187"/>
                  <a:pt x="23261" y="1144525"/>
                  <a:pt x="0" y="883016"/>
                </a:cubicBezTo>
                <a:cubicBezTo>
                  <a:pt x="-23261" y="621507"/>
                  <a:pt x="4756" y="465754"/>
                  <a:pt x="0" y="298322"/>
                </a:cubicBezTo>
                <a:close/>
              </a:path>
            </a:pathLst>
          </a:custGeom>
          <a:solidFill>
            <a:srgbClr val="090042">
              <a:alpha val="21961"/>
            </a:srgbClr>
          </a:solidFill>
          <a:ln>
            <a:solidFill>
              <a:srgbClr val="C9C7D5"/>
            </a:solidFill>
            <a:extLst>
              <a:ext uri="{C807C97D-BFC1-408E-A445-0C87EB9F89A2}">
                <ask:lineSketchStyleProps xmlns:ask="http://schemas.microsoft.com/office/drawing/2018/sketchyshapes" xmlns="" sd="3125344535">
                  <a:prstGeom prst="round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err="1">
                <a:solidFill>
                  <a:schemeClr val="tx1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Crizzle</a:t>
            </a:r>
            <a:r>
              <a:rPr lang="fr-FR" sz="1400" b="1" dirty="0">
                <a:solidFill>
                  <a:schemeClr val="tx1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 et al., 2012</a:t>
            </a:r>
          </a:p>
          <a:p>
            <a:pPr algn="ctr"/>
            <a:endParaRPr lang="fr-FR" sz="1300" dirty="0">
              <a:solidFill>
                <a:schemeClr val="tx1"/>
              </a:solidFill>
              <a:latin typeface="Amiri" panose="00000500000000000000" pitchFamily="2" charset="-78"/>
              <a:ea typeface="Amiri" panose="00000500000000000000" pitchFamily="2" charset="-78"/>
              <a:cs typeface="Amiri" panose="00000500000000000000" pitchFamily="2" charset="-78"/>
            </a:endParaRPr>
          </a:p>
          <a:p>
            <a:pPr algn="ctr"/>
            <a:r>
              <a:rPr lang="fr-FR" sz="1300" dirty="0">
                <a:solidFill>
                  <a:schemeClr val="tx1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n = 16 </a:t>
            </a:r>
          </a:p>
          <a:p>
            <a:pPr algn="ctr"/>
            <a:endParaRPr lang="fr-FR" sz="1300" dirty="0">
              <a:solidFill>
                <a:schemeClr val="tx1"/>
              </a:solidFill>
              <a:latin typeface="Amiri" panose="00000500000000000000" pitchFamily="2" charset="-78"/>
              <a:ea typeface="Amiri" panose="00000500000000000000" pitchFamily="2" charset="-78"/>
              <a:cs typeface="Amiri" panose="00000500000000000000" pitchFamily="2" charset="-78"/>
            </a:endParaRPr>
          </a:p>
          <a:p>
            <a:pPr algn="ctr"/>
            <a:r>
              <a:rPr lang="fr-FR" sz="1300" dirty="0">
                <a:solidFill>
                  <a:schemeClr val="tx1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Corrélations entre tests NP et performances de conduite</a:t>
            </a:r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3DDBBA4E-38CC-42F1-9FCB-7E1B7BC64BCC}"/>
              </a:ext>
            </a:extLst>
          </p:cNvPr>
          <p:cNvSpPr/>
          <p:nvPr/>
        </p:nvSpPr>
        <p:spPr>
          <a:xfrm>
            <a:off x="8977765" y="2578610"/>
            <a:ext cx="2618490" cy="1789898"/>
          </a:xfrm>
          <a:custGeom>
            <a:avLst/>
            <a:gdLst>
              <a:gd name="connsiteX0" fmla="*/ 0 w 2618490"/>
              <a:gd name="connsiteY0" fmla="*/ 298322 h 1789898"/>
              <a:gd name="connsiteX1" fmla="*/ 298322 w 2618490"/>
              <a:gd name="connsiteY1" fmla="*/ 0 h 1789898"/>
              <a:gd name="connsiteX2" fmla="*/ 911615 w 2618490"/>
              <a:gd name="connsiteY2" fmla="*/ 0 h 1789898"/>
              <a:gd name="connsiteX3" fmla="*/ 1545127 w 2618490"/>
              <a:gd name="connsiteY3" fmla="*/ 0 h 1789898"/>
              <a:gd name="connsiteX4" fmla="*/ 2320168 w 2618490"/>
              <a:gd name="connsiteY4" fmla="*/ 0 h 1789898"/>
              <a:gd name="connsiteX5" fmla="*/ 2618490 w 2618490"/>
              <a:gd name="connsiteY5" fmla="*/ 298322 h 1789898"/>
              <a:gd name="connsiteX6" fmla="*/ 2618490 w 2618490"/>
              <a:gd name="connsiteY6" fmla="*/ 894949 h 1789898"/>
              <a:gd name="connsiteX7" fmla="*/ 2618490 w 2618490"/>
              <a:gd name="connsiteY7" fmla="*/ 1491576 h 1789898"/>
              <a:gd name="connsiteX8" fmla="*/ 2320168 w 2618490"/>
              <a:gd name="connsiteY8" fmla="*/ 1789898 h 1789898"/>
              <a:gd name="connsiteX9" fmla="*/ 1706875 w 2618490"/>
              <a:gd name="connsiteY9" fmla="*/ 1789898 h 1789898"/>
              <a:gd name="connsiteX10" fmla="*/ 1093581 w 2618490"/>
              <a:gd name="connsiteY10" fmla="*/ 1789898 h 1789898"/>
              <a:gd name="connsiteX11" fmla="*/ 298322 w 2618490"/>
              <a:gd name="connsiteY11" fmla="*/ 1789898 h 1789898"/>
              <a:gd name="connsiteX12" fmla="*/ 0 w 2618490"/>
              <a:gd name="connsiteY12" fmla="*/ 1491576 h 1789898"/>
              <a:gd name="connsiteX13" fmla="*/ 0 w 2618490"/>
              <a:gd name="connsiteY13" fmla="*/ 906882 h 1789898"/>
              <a:gd name="connsiteX14" fmla="*/ 0 w 2618490"/>
              <a:gd name="connsiteY14" fmla="*/ 298322 h 1789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618490" h="1789898" fill="none" extrusionOk="0">
                <a:moveTo>
                  <a:pt x="0" y="298322"/>
                </a:moveTo>
                <a:cubicBezTo>
                  <a:pt x="-34512" y="112466"/>
                  <a:pt x="153611" y="-16319"/>
                  <a:pt x="298322" y="0"/>
                </a:cubicBezTo>
                <a:cubicBezTo>
                  <a:pt x="599427" y="-19791"/>
                  <a:pt x="726269" y="25518"/>
                  <a:pt x="911615" y="0"/>
                </a:cubicBezTo>
                <a:cubicBezTo>
                  <a:pt x="1096961" y="-25518"/>
                  <a:pt x="1391618" y="-4909"/>
                  <a:pt x="1545127" y="0"/>
                </a:cubicBezTo>
                <a:cubicBezTo>
                  <a:pt x="1698636" y="4909"/>
                  <a:pt x="2026853" y="26489"/>
                  <a:pt x="2320168" y="0"/>
                </a:cubicBezTo>
                <a:cubicBezTo>
                  <a:pt x="2485407" y="-4651"/>
                  <a:pt x="2617939" y="147009"/>
                  <a:pt x="2618490" y="298322"/>
                </a:cubicBezTo>
                <a:cubicBezTo>
                  <a:pt x="2627729" y="467919"/>
                  <a:pt x="2628847" y="708346"/>
                  <a:pt x="2618490" y="894949"/>
                </a:cubicBezTo>
                <a:cubicBezTo>
                  <a:pt x="2608133" y="1081552"/>
                  <a:pt x="2606052" y="1235462"/>
                  <a:pt x="2618490" y="1491576"/>
                </a:cubicBezTo>
                <a:cubicBezTo>
                  <a:pt x="2644048" y="1629737"/>
                  <a:pt x="2488018" y="1792615"/>
                  <a:pt x="2320168" y="1789898"/>
                </a:cubicBezTo>
                <a:cubicBezTo>
                  <a:pt x="2167685" y="1810861"/>
                  <a:pt x="1854745" y="1777186"/>
                  <a:pt x="1706875" y="1789898"/>
                </a:cubicBezTo>
                <a:cubicBezTo>
                  <a:pt x="1559005" y="1802610"/>
                  <a:pt x="1338612" y="1775075"/>
                  <a:pt x="1093581" y="1789898"/>
                </a:cubicBezTo>
                <a:cubicBezTo>
                  <a:pt x="848550" y="1804721"/>
                  <a:pt x="492870" y="1818713"/>
                  <a:pt x="298322" y="1789898"/>
                </a:cubicBezTo>
                <a:cubicBezTo>
                  <a:pt x="137275" y="1783475"/>
                  <a:pt x="19677" y="1639696"/>
                  <a:pt x="0" y="1491576"/>
                </a:cubicBezTo>
                <a:cubicBezTo>
                  <a:pt x="21472" y="1338588"/>
                  <a:pt x="3442" y="1064258"/>
                  <a:pt x="0" y="906882"/>
                </a:cubicBezTo>
                <a:cubicBezTo>
                  <a:pt x="-3442" y="749506"/>
                  <a:pt x="-16988" y="578911"/>
                  <a:pt x="0" y="298322"/>
                </a:cubicBezTo>
                <a:close/>
              </a:path>
              <a:path w="2618490" h="1789898" stroke="0" extrusionOk="0">
                <a:moveTo>
                  <a:pt x="0" y="298322"/>
                </a:moveTo>
                <a:cubicBezTo>
                  <a:pt x="-1452" y="172545"/>
                  <a:pt x="118836" y="31512"/>
                  <a:pt x="298322" y="0"/>
                </a:cubicBezTo>
                <a:cubicBezTo>
                  <a:pt x="484870" y="-26510"/>
                  <a:pt x="782749" y="27668"/>
                  <a:pt x="931834" y="0"/>
                </a:cubicBezTo>
                <a:cubicBezTo>
                  <a:pt x="1080919" y="-27668"/>
                  <a:pt x="1327504" y="-12661"/>
                  <a:pt x="1585564" y="0"/>
                </a:cubicBezTo>
                <a:cubicBezTo>
                  <a:pt x="1843624" y="12661"/>
                  <a:pt x="2020501" y="-2856"/>
                  <a:pt x="2320168" y="0"/>
                </a:cubicBezTo>
                <a:cubicBezTo>
                  <a:pt x="2473541" y="-29558"/>
                  <a:pt x="2605453" y="135431"/>
                  <a:pt x="2618490" y="298322"/>
                </a:cubicBezTo>
                <a:cubicBezTo>
                  <a:pt x="2645057" y="419459"/>
                  <a:pt x="2639366" y="626973"/>
                  <a:pt x="2618490" y="859151"/>
                </a:cubicBezTo>
                <a:cubicBezTo>
                  <a:pt x="2597614" y="1091329"/>
                  <a:pt x="2596349" y="1317740"/>
                  <a:pt x="2618490" y="1491576"/>
                </a:cubicBezTo>
                <a:cubicBezTo>
                  <a:pt x="2647277" y="1665065"/>
                  <a:pt x="2465287" y="1782645"/>
                  <a:pt x="2320168" y="1789898"/>
                </a:cubicBezTo>
                <a:cubicBezTo>
                  <a:pt x="1965504" y="1801331"/>
                  <a:pt x="1826710" y="1785495"/>
                  <a:pt x="1605782" y="1789898"/>
                </a:cubicBezTo>
                <a:cubicBezTo>
                  <a:pt x="1384854" y="1794301"/>
                  <a:pt x="1207161" y="1817023"/>
                  <a:pt x="911615" y="1789898"/>
                </a:cubicBezTo>
                <a:cubicBezTo>
                  <a:pt x="616069" y="1762773"/>
                  <a:pt x="479694" y="1814146"/>
                  <a:pt x="298322" y="1789898"/>
                </a:cubicBezTo>
                <a:cubicBezTo>
                  <a:pt x="102814" y="1775837"/>
                  <a:pt x="-9894" y="1637325"/>
                  <a:pt x="0" y="1491576"/>
                </a:cubicBezTo>
                <a:cubicBezTo>
                  <a:pt x="-14461" y="1275187"/>
                  <a:pt x="23261" y="1144525"/>
                  <a:pt x="0" y="883016"/>
                </a:cubicBezTo>
                <a:cubicBezTo>
                  <a:pt x="-23261" y="621507"/>
                  <a:pt x="4756" y="465754"/>
                  <a:pt x="0" y="298322"/>
                </a:cubicBezTo>
                <a:close/>
              </a:path>
            </a:pathLst>
          </a:custGeom>
          <a:solidFill>
            <a:srgbClr val="090042">
              <a:alpha val="21961"/>
            </a:srgbClr>
          </a:solidFill>
          <a:ln>
            <a:solidFill>
              <a:srgbClr val="C9C7D5"/>
            </a:solidFill>
            <a:extLst>
              <a:ext uri="{C807C97D-BFC1-408E-A445-0C87EB9F89A2}">
                <ask:lineSketchStyleProps xmlns:ask="http://schemas.microsoft.com/office/drawing/2018/sketchyshapes" xmlns="" sd="3125344535">
                  <a:prstGeom prst="round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err="1">
                <a:solidFill>
                  <a:schemeClr val="tx1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Crizzle</a:t>
            </a:r>
            <a:r>
              <a:rPr lang="fr-FR" sz="1400" b="1" dirty="0">
                <a:solidFill>
                  <a:schemeClr val="tx1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 et al., 2013</a:t>
            </a:r>
          </a:p>
          <a:p>
            <a:pPr algn="ctr"/>
            <a:endParaRPr lang="fr-FR" sz="1300" dirty="0">
              <a:solidFill>
                <a:schemeClr val="tx1"/>
              </a:solidFill>
              <a:latin typeface="Amiri" panose="00000500000000000000" pitchFamily="2" charset="-78"/>
              <a:ea typeface="Amiri" panose="00000500000000000000" pitchFamily="2" charset="-78"/>
              <a:cs typeface="Amiri" panose="00000500000000000000" pitchFamily="2" charset="-78"/>
            </a:endParaRPr>
          </a:p>
          <a:p>
            <a:pPr algn="ctr"/>
            <a:r>
              <a:rPr lang="fr-FR" sz="1300" dirty="0">
                <a:solidFill>
                  <a:schemeClr val="tx1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n = 1 </a:t>
            </a:r>
          </a:p>
          <a:p>
            <a:pPr algn="ctr"/>
            <a:endParaRPr lang="fr-FR" sz="1300" dirty="0">
              <a:solidFill>
                <a:schemeClr val="tx1"/>
              </a:solidFill>
              <a:latin typeface="Amiri" panose="00000500000000000000" pitchFamily="2" charset="-78"/>
              <a:ea typeface="Amiri" panose="00000500000000000000" pitchFamily="2" charset="-78"/>
              <a:cs typeface="Amiri" panose="00000500000000000000" pitchFamily="2" charset="-78"/>
            </a:endParaRPr>
          </a:p>
          <a:p>
            <a:pPr algn="ctr"/>
            <a:r>
              <a:rPr lang="fr-FR" sz="1300" dirty="0">
                <a:solidFill>
                  <a:schemeClr val="tx1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Comparaison des performances de conduite et aux tests NP en pré- et post-opératoire</a:t>
            </a:r>
          </a:p>
        </p:txBody>
      </p:sp>
    </p:spTree>
    <p:extLst>
      <p:ext uri="{BB962C8B-B14F-4D97-AF65-F5344CB8AC3E}">
        <p14:creationId xmlns:p14="http://schemas.microsoft.com/office/powerpoint/2010/main" val="1924562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Rectangle : coins arrondis 75">
            <a:extLst>
              <a:ext uri="{FF2B5EF4-FFF2-40B4-BE49-F238E27FC236}">
                <a16:creationId xmlns:a16="http://schemas.microsoft.com/office/drawing/2014/main" id="{D1B26982-2D81-42C7-810E-E53C4D298E78}"/>
              </a:ext>
            </a:extLst>
          </p:cNvPr>
          <p:cNvSpPr/>
          <p:nvPr/>
        </p:nvSpPr>
        <p:spPr>
          <a:xfrm>
            <a:off x="422808" y="4130092"/>
            <a:ext cx="10549991" cy="2246592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B59C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5" name="Rectangle : coins arrondis 64">
            <a:extLst>
              <a:ext uri="{FF2B5EF4-FFF2-40B4-BE49-F238E27FC236}">
                <a16:creationId xmlns:a16="http://schemas.microsoft.com/office/drawing/2014/main" id="{F0DAF335-3E07-43B7-9988-F832C77D2F44}"/>
              </a:ext>
            </a:extLst>
          </p:cNvPr>
          <p:cNvSpPr/>
          <p:nvPr/>
        </p:nvSpPr>
        <p:spPr>
          <a:xfrm>
            <a:off x="422808" y="1158292"/>
            <a:ext cx="10549991" cy="2346908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B59C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9D89DC-E093-44E9-BBFE-8261CC5996A3}"/>
              </a:ext>
            </a:extLst>
          </p:cNvPr>
          <p:cNvSpPr/>
          <p:nvPr/>
        </p:nvSpPr>
        <p:spPr>
          <a:xfrm>
            <a:off x="0" y="0"/>
            <a:ext cx="11353800" cy="533400"/>
          </a:xfrm>
          <a:prstGeom prst="rect">
            <a:avLst/>
          </a:prstGeom>
          <a:solidFill>
            <a:srgbClr val="002060"/>
          </a:solidFill>
        </p:spPr>
        <p:txBody>
          <a:bodyPr wrap="square" lIns="0" tIns="0" rIns="0" bIns="0" rtlCol="0" anchor="ctr"/>
          <a:lstStyle/>
          <a:p>
            <a:pPr algn="ctr"/>
            <a:endParaRPr lang="fr-FR" sz="2000">
              <a:latin typeface="Arial Nova" panose="020B0504020202020204" pitchFamily="34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75715390-6403-4444-B9AA-7CEF04C9592A}"/>
              </a:ext>
            </a:extLst>
          </p:cNvPr>
          <p:cNvSpPr txBox="1"/>
          <p:nvPr/>
        </p:nvSpPr>
        <p:spPr>
          <a:xfrm>
            <a:off x="152400" y="66645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CONTEXTE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4246CFD4-1387-4529-9885-6B26932FDD39}"/>
              </a:ext>
            </a:extLst>
          </p:cNvPr>
          <p:cNvSpPr txBox="1"/>
          <p:nvPr/>
        </p:nvSpPr>
        <p:spPr>
          <a:xfrm>
            <a:off x="4572000" y="533400"/>
            <a:ext cx="2222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chemeClr val="tx1">
                    <a:lumMod val="50000"/>
                  </a:schemeClr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Épilepsie</a:t>
            </a:r>
            <a:r>
              <a:rPr lang="fr-FR" sz="2800" b="1" dirty="0">
                <a:solidFill>
                  <a:schemeClr val="tx2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 </a:t>
            </a:r>
            <a:r>
              <a:rPr lang="fr-FR" b="1" dirty="0">
                <a:solidFill>
                  <a:schemeClr val="tx2"/>
                </a:solidFill>
                <a:latin typeface="Arial Nova" panose="020B0504020202020204" pitchFamily="34" charset="0"/>
              </a:rPr>
              <a:t> 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B47E63DA-2D47-4DBA-8C3E-2E543CFCBEA9}"/>
              </a:ext>
            </a:extLst>
          </p:cNvPr>
          <p:cNvSpPr txBox="1"/>
          <p:nvPr/>
        </p:nvSpPr>
        <p:spPr>
          <a:xfrm>
            <a:off x="0" y="6599080"/>
            <a:ext cx="11963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aseline="300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1 </a:t>
            </a:r>
            <a:r>
              <a:rPr lang="fr-FR" sz="11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Maillard et al., 2017, </a:t>
            </a:r>
            <a:r>
              <a:rPr lang="fr-FR" sz="1100" baseline="300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2 </a:t>
            </a:r>
            <a:r>
              <a:rPr lang="fr-FR" sz="110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Helmstaedter</a:t>
            </a:r>
            <a:r>
              <a:rPr lang="fr-FR" sz="11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 et al., 2017, </a:t>
            </a:r>
            <a:r>
              <a:rPr lang="fr-FR" sz="1100" baseline="300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3 </a:t>
            </a:r>
            <a:r>
              <a:rPr lang="fr-FR" sz="110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Krestel</a:t>
            </a:r>
            <a:r>
              <a:rPr lang="fr-FR" sz="11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 et al., 2011, </a:t>
            </a:r>
            <a:r>
              <a:rPr lang="fr-FR" sz="1100" baseline="300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4 </a:t>
            </a:r>
            <a:r>
              <a:rPr lang="fr-FR" sz="110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Crizzle</a:t>
            </a:r>
            <a:r>
              <a:rPr lang="fr-FR" sz="11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 et al, 2012, </a:t>
            </a:r>
            <a:r>
              <a:rPr lang="fr-FR" sz="1100" baseline="300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5</a:t>
            </a:r>
            <a:r>
              <a:rPr lang="fr-FR" sz="11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 </a:t>
            </a:r>
            <a:r>
              <a:rPr lang="fr-FR" sz="1100" dirty="0" err="1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Lings</a:t>
            </a:r>
            <a:r>
              <a:rPr lang="fr-FR" sz="1100" dirty="0">
                <a:solidFill>
                  <a:schemeClr val="bg2">
                    <a:lumMod val="50000"/>
                  </a:schemeClr>
                </a:solidFill>
                <a:highlight>
                  <a:srgbClr val="FFFFFF"/>
                </a:highlight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 </a:t>
            </a:r>
            <a:r>
              <a:rPr lang="fr-FR" sz="1100" dirty="0">
                <a:solidFill>
                  <a:schemeClr val="bg2">
                    <a:lumMod val="50000"/>
                  </a:schemeClr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et al. 2001, </a:t>
            </a:r>
            <a:r>
              <a:rPr lang="fr-FR" sz="1100" baseline="30000" dirty="0">
                <a:solidFill>
                  <a:schemeClr val="bg2">
                    <a:lumMod val="50000"/>
                  </a:schemeClr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6</a:t>
            </a:r>
            <a:r>
              <a:rPr lang="fr-FR" sz="1100" dirty="0">
                <a:solidFill>
                  <a:schemeClr val="bg2">
                    <a:lumMod val="50000"/>
                  </a:schemeClr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 </a:t>
            </a:r>
            <a:r>
              <a:rPr lang="fr-FR" sz="1100" dirty="0" err="1">
                <a:solidFill>
                  <a:schemeClr val="bg2">
                    <a:lumMod val="50000"/>
                  </a:schemeClr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Kwon</a:t>
            </a:r>
            <a:r>
              <a:rPr lang="fr-FR" sz="1100" dirty="0">
                <a:solidFill>
                  <a:schemeClr val="bg2">
                    <a:lumMod val="50000"/>
                  </a:schemeClr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 et al. 2011, </a:t>
            </a:r>
            <a:r>
              <a:rPr lang="fr-FR" sz="1100" baseline="30000" dirty="0">
                <a:solidFill>
                  <a:schemeClr val="bg2">
                    <a:lumMod val="50000"/>
                  </a:schemeClr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7</a:t>
            </a:r>
            <a:r>
              <a:rPr lang="fr-FR" sz="1100" dirty="0">
                <a:solidFill>
                  <a:schemeClr val="bg2">
                    <a:lumMod val="50000"/>
                  </a:schemeClr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 </a:t>
            </a:r>
            <a:r>
              <a:rPr lang="fr-FR" sz="1100" dirty="0" err="1">
                <a:solidFill>
                  <a:schemeClr val="bg2">
                    <a:lumMod val="50000"/>
                  </a:schemeClr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McLachlan</a:t>
            </a:r>
            <a:r>
              <a:rPr lang="fr-FR" sz="1100" dirty="0">
                <a:solidFill>
                  <a:schemeClr val="bg2">
                    <a:lumMod val="50000"/>
                  </a:schemeClr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 et al., 2007</a:t>
            </a:r>
            <a:endParaRPr lang="fr-FR" sz="1100" dirty="0">
              <a:solidFill>
                <a:schemeClr val="bg2">
                  <a:lumMod val="50000"/>
                </a:schemeClr>
              </a:solidFill>
              <a:highlight>
                <a:srgbClr val="FFFF00"/>
              </a:highlight>
              <a:latin typeface="Arial Nova" panose="020B0504020202020204" pitchFamily="34" charset="0"/>
              <a:ea typeface="Amiri" panose="00000500000000000000" pitchFamily="2" charset="-78"/>
              <a:cs typeface="Amiri" panose="00000500000000000000" pitchFamily="2" charset="-78"/>
            </a:endParaRPr>
          </a:p>
        </p:txBody>
      </p:sp>
      <p:grpSp>
        <p:nvGrpSpPr>
          <p:cNvPr id="79" name="Groupe 78">
            <a:extLst>
              <a:ext uri="{FF2B5EF4-FFF2-40B4-BE49-F238E27FC236}">
                <a16:creationId xmlns:a16="http://schemas.microsoft.com/office/drawing/2014/main" id="{9ED6550A-4BEB-4C1D-BB33-1A1198876270}"/>
              </a:ext>
            </a:extLst>
          </p:cNvPr>
          <p:cNvGrpSpPr/>
          <p:nvPr/>
        </p:nvGrpSpPr>
        <p:grpSpPr>
          <a:xfrm>
            <a:off x="4118477" y="1299024"/>
            <a:ext cx="3060000" cy="2088000"/>
            <a:chOff x="4118477" y="1299024"/>
            <a:chExt cx="3060000" cy="2088000"/>
          </a:xfrm>
        </p:grpSpPr>
        <p:sp>
          <p:nvSpPr>
            <p:cNvPr id="43" name="Rectangle : coins arrondis 42">
              <a:extLst>
                <a:ext uri="{FF2B5EF4-FFF2-40B4-BE49-F238E27FC236}">
                  <a16:creationId xmlns:a16="http://schemas.microsoft.com/office/drawing/2014/main" id="{127468E0-04A8-492D-A263-315D66C6E476}"/>
                </a:ext>
              </a:extLst>
            </p:cNvPr>
            <p:cNvSpPr/>
            <p:nvPr/>
          </p:nvSpPr>
          <p:spPr>
            <a:xfrm>
              <a:off x="4118477" y="1299024"/>
              <a:ext cx="3060000" cy="2088000"/>
            </a:xfrm>
            <a:prstGeom prst="roundRect">
              <a:avLst/>
            </a:prstGeom>
            <a:solidFill>
              <a:srgbClr val="E2D8D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54" name="Image 53">
              <a:extLst>
                <a:ext uri="{FF2B5EF4-FFF2-40B4-BE49-F238E27FC236}">
                  <a16:creationId xmlns:a16="http://schemas.microsoft.com/office/drawing/2014/main" id="{49FB9967-015F-4C92-8073-65009A44056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30215" y="1360257"/>
              <a:ext cx="836525" cy="849543"/>
            </a:xfrm>
            <a:prstGeom prst="rect">
              <a:avLst/>
            </a:prstGeom>
          </p:spPr>
        </p:pic>
        <p:sp>
          <p:nvSpPr>
            <p:cNvPr id="59" name="ZoneTexte 58">
              <a:extLst>
                <a:ext uri="{FF2B5EF4-FFF2-40B4-BE49-F238E27FC236}">
                  <a16:creationId xmlns:a16="http://schemas.microsoft.com/office/drawing/2014/main" id="{DDF8F8A3-FAE3-4814-98B4-E503281BA03D}"/>
                </a:ext>
              </a:extLst>
            </p:cNvPr>
            <p:cNvSpPr txBox="1"/>
            <p:nvPr/>
          </p:nvSpPr>
          <p:spPr>
            <a:xfrm>
              <a:off x="4347263" y="2286000"/>
              <a:ext cx="260242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>
                  <a:solidFill>
                    <a:srgbClr val="000000"/>
                  </a:solidFill>
                  <a:latin typeface="Arial Nova" panose="020B0504020202020204" pitchFamily="34" charset="0"/>
                  <a:cs typeface="Calibri Light" panose="020F0302020204030204" pitchFamily="34" charset="0"/>
                </a:rPr>
                <a:t>Touche plus de 50 millions de personnes dans le monde </a:t>
              </a:r>
              <a:r>
                <a:rPr lang="fr-FR" baseline="30000" dirty="0">
                  <a:solidFill>
                    <a:srgbClr val="000000"/>
                  </a:solidFill>
                  <a:latin typeface="Arial Nova" panose="020B0504020202020204" pitchFamily="34" charset="0"/>
                  <a:cs typeface="Calibri Light" panose="020F0302020204030204" pitchFamily="34" charset="0"/>
                </a:rPr>
                <a:t>1</a:t>
              </a:r>
              <a:endParaRPr lang="fr-FR" dirty="0">
                <a:solidFill>
                  <a:srgbClr val="000000"/>
                </a:solidFill>
                <a:latin typeface="Arial Nova" panose="020B0504020202020204" pitchFamily="34" charset="0"/>
                <a:cs typeface="Calibri Light" panose="020F0302020204030204" pitchFamily="34" charset="0"/>
              </a:endParaRPr>
            </a:p>
          </p:txBody>
        </p:sp>
      </p:grpSp>
      <p:grpSp>
        <p:nvGrpSpPr>
          <p:cNvPr id="80" name="Groupe 79">
            <a:extLst>
              <a:ext uri="{FF2B5EF4-FFF2-40B4-BE49-F238E27FC236}">
                <a16:creationId xmlns:a16="http://schemas.microsoft.com/office/drawing/2014/main" id="{9909BD7C-1FB3-4484-B2D4-C49AF586A668}"/>
              </a:ext>
            </a:extLst>
          </p:cNvPr>
          <p:cNvGrpSpPr/>
          <p:nvPr/>
        </p:nvGrpSpPr>
        <p:grpSpPr>
          <a:xfrm>
            <a:off x="7683585" y="1299024"/>
            <a:ext cx="3060000" cy="2088000"/>
            <a:chOff x="7683585" y="1299024"/>
            <a:chExt cx="3060000" cy="2088000"/>
          </a:xfrm>
        </p:grpSpPr>
        <p:sp>
          <p:nvSpPr>
            <p:cNvPr id="44" name="Rectangle : coins arrondis 43">
              <a:extLst>
                <a:ext uri="{FF2B5EF4-FFF2-40B4-BE49-F238E27FC236}">
                  <a16:creationId xmlns:a16="http://schemas.microsoft.com/office/drawing/2014/main" id="{BC519ACD-B2A7-4FC9-8B79-783B299DB57F}"/>
                </a:ext>
              </a:extLst>
            </p:cNvPr>
            <p:cNvSpPr/>
            <p:nvPr/>
          </p:nvSpPr>
          <p:spPr>
            <a:xfrm>
              <a:off x="7683585" y="1299024"/>
              <a:ext cx="3060000" cy="2088000"/>
            </a:xfrm>
            <a:prstGeom prst="roundRect">
              <a:avLst/>
            </a:prstGeom>
            <a:solidFill>
              <a:srgbClr val="E2D8D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49" name="Image 48">
              <a:extLst>
                <a:ext uri="{FF2B5EF4-FFF2-40B4-BE49-F238E27FC236}">
                  <a16:creationId xmlns:a16="http://schemas.microsoft.com/office/drawing/2014/main" id="{71351C49-5E04-454F-AFFA-8EFFAEAD426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48028" y="1413782"/>
              <a:ext cx="731115" cy="742492"/>
            </a:xfrm>
            <a:prstGeom prst="rect">
              <a:avLst/>
            </a:prstGeom>
          </p:spPr>
        </p:pic>
        <p:sp>
          <p:nvSpPr>
            <p:cNvPr id="60" name="ZoneTexte 59">
              <a:extLst>
                <a:ext uri="{FF2B5EF4-FFF2-40B4-BE49-F238E27FC236}">
                  <a16:creationId xmlns:a16="http://schemas.microsoft.com/office/drawing/2014/main" id="{729857E8-CDDC-4C86-AA6C-393A7863D6ED}"/>
                </a:ext>
              </a:extLst>
            </p:cNvPr>
            <p:cNvSpPr txBox="1"/>
            <p:nvPr/>
          </p:nvSpPr>
          <p:spPr>
            <a:xfrm>
              <a:off x="7912371" y="2286000"/>
              <a:ext cx="260242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>
                  <a:solidFill>
                    <a:srgbClr val="000000"/>
                  </a:solidFill>
                  <a:latin typeface="Arial Nova" panose="020B0504020202020204" pitchFamily="34" charset="0"/>
                  <a:cs typeface="Calibri Light" panose="020F0302020204030204" pitchFamily="34" charset="0"/>
                </a:rPr>
                <a:t>Déficits cognitifs retrouvés chez 70% à 80% des patients </a:t>
              </a:r>
              <a:r>
                <a:rPr lang="fr-FR" baseline="30000" dirty="0">
                  <a:solidFill>
                    <a:srgbClr val="000000"/>
                  </a:solidFill>
                  <a:latin typeface="Arial Nova" panose="020B0504020202020204" pitchFamily="34" charset="0"/>
                  <a:cs typeface="Calibri Light" panose="020F0302020204030204" pitchFamily="34" charset="0"/>
                </a:rPr>
                <a:t>2</a:t>
              </a:r>
              <a:endParaRPr lang="fr-FR" dirty="0">
                <a:solidFill>
                  <a:srgbClr val="000000"/>
                </a:solidFill>
                <a:latin typeface="Arial Nova" panose="020B0504020202020204" pitchFamily="34" charset="0"/>
                <a:cs typeface="Calibri Light" panose="020F0302020204030204" pitchFamily="34" charset="0"/>
              </a:endParaRPr>
            </a:p>
          </p:txBody>
        </p:sp>
      </p:grpSp>
      <p:grpSp>
        <p:nvGrpSpPr>
          <p:cNvPr id="9" name="Groupe 8">
            <a:extLst>
              <a:ext uri="{FF2B5EF4-FFF2-40B4-BE49-F238E27FC236}">
                <a16:creationId xmlns:a16="http://schemas.microsoft.com/office/drawing/2014/main" id="{E3573354-4726-4F2B-BDA7-EB5208FCCCFC}"/>
              </a:ext>
            </a:extLst>
          </p:cNvPr>
          <p:cNvGrpSpPr/>
          <p:nvPr/>
        </p:nvGrpSpPr>
        <p:grpSpPr>
          <a:xfrm>
            <a:off x="553369" y="4191000"/>
            <a:ext cx="3060000" cy="2088000"/>
            <a:chOff x="533400" y="4191000"/>
            <a:chExt cx="3060000" cy="2209800"/>
          </a:xfrm>
        </p:grpSpPr>
        <p:sp>
          <p:nvSpPr>
            <p:cNvPr id="45" name="Rectangle : coins arrondis 44">
              <a:extLst>
                <a:ext uri="{FF2B5EF4-FFF2-40B4-BE49-F238E27FC236}">
                  <a16:creationId xmlns:a16="http://schemas.microsoft.com/office/drawing/2014/main" id="{AFEEBF20-1B78-482A-B82F-2C8BB55AD72D}"/>
                </a:ext>
              </a:extLst>
            </p:cNvPr>
            <p:cNvSpPr/>
            <p:nvPr/>
          </p:nvSpPr>
          <p:spPr>
            <a:xfrm>
              <a:off x="533400" y="4204800"/>
              <a:ext cx="3060000" cy="2196000"/>
            </a:xfrm>
            <a:prstGeom prst="roundRect">
              <a:avLst/>
            </a:prstGeom>
            <a:solidFill>
              <a:srgbClr val="E2D8D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52" name="Image 51">
              <a:extLst>
                <a:ext uri="{FF2B5EF4-FFF2-40B4-BE49-F238E27FC236}">
                  <a16:creationId xmlns:a16="http://schemas.microsoft.com/office/drawing/2014/main" id="{65CBD0CE-3F76-4201-B03A-F3120142AB1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15622" y="4191000"/>
              <a:ext cx="895556" cy="909492"/>
            </a:xfrm>
            <a:prstGeom prst="rect">
              <a:avLst/>
            </a:prstGeom>
          </p:spPr>
        </p:pic>
        <p:sp>
          <p:nvSpPr>
            <p:cNvPr id="61" name="ZoneTexte 60">
              <a:extLst>
                <a:ext uri="{FF2B5EF4-FFF2-40B4-BE49-F238E27FC236}">
                  <a16:creationId xmlns:a16="http://schemas.microsoft.com/office/drawing/2014/main" id="{8D70FC42-E47A-43E1-A6DB-B277C8A8C8D2}"/>
                </a:ext>
              </a:extLst>
            </p:cNvPr>
            <p:cNvSpPr txBox="1"/>
            <p:nvPr/>
          </p:nvSpPr>
          <p:spPr>
            <a:xfrm>
              <a:off x="598194" y="5181600"/>
              <a:ext cx="2930413" cy="9771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>
                  <a:solidFill>
                    <a:srgbClr val="000000"/>
                  </a:solidFill>
                  <a:latin typeface="Arial Nova" panose="020B0504020202020204" pitchFamily="34" charset="0"/>
                  <a:cs typeface="Calibri Light" panose="020F0302020204030204" pitchFamily="34" charset="0"/>
                </a:rPr>
                <a:t>Restrictions légales (principalement des interdictions temporaires)</a:t>
              </a:r>
            </a:p>
          </p:txBody>
        </p:sp>
      </p:grpSp>
      <p:grpSp>
        <p:nvGrpSpPr>
          <p:cNvPr id="6" name="Groupe 5">
            <a:extLst>
              <a:ext uri="{FF2B5EF4-FFF2-40B4-BE49-F238E27FC236}">
                <a16:creationId xmlns:a16="http://schemas.microsoft.com/office/drawing/2014/main" id="{D878755F-4127-4F95-8BC8-752B9DB19DB2}"/>
              </a:ext>
            </a:extLst>
          </p:cNvPr>
          <p:cNvGrpSpPr/>
          <p:nvPr/>
        </p:nvGrpSpPr>
        <p:grpSpPr>
          <a:xfrm>
            <a:off x="4118477" y="4204800"/>
            <a:ext cx="3060000" cy="2088000"/>
            <a:chOff x="4118441" y="4204800"/>
            <a:chExt cx="3060000" cy="2196000"/>
          </a:xfrm>
        </p:grpSpPr>
        <p:sp>
          <p:nvSpPr>
            <p:cNvPr id="46" name="Rectangle : coins arrondis 45">
              <a:extLst>
                <a:ext uri="{FF2B5EF4-FFF2-40B4-BE49-F238E27FC236}">
                  <a16:creationId xmlns:a16="http://schemas.microsoft.com/office/drawing/2014/main" id="{0D228142-6BED-460E-8708-07DCD93B784B}"/>
                </a:ext>
              </a:extLst>
            </p:cNvPr>
            <p:cNvSpPr/>
            <p:nvPr/>
          </p:nvSpPr>
          <p:spPr>
            <a:xfrm>
              <a:off x="4118441" y="4204800"/>
              <a:ext cx="3060000" cy="2196000"/>
            </a:xfrm>
            <a:prstGeom prst="roundRect">
              <a:avLst/>
            </a:prstGeom>
            <a:solidFill>
              <a:srgbClr val="E2D8D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51" name="Image 50">
              <a:extLst>
                <a:ext uri="{FF2B5EF4-FFF2-40B4-BE49-F238E27FC236}">
                  <a16:creationId xmlns:a16="http://schemas.microsoft.com/office/drawing/2014/main" id="{8048727F-CF93-4D00-BE16-8235EFE9053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97036" y="4389340"/>
              <a:ext cx="702811" cy="713747"/>
            </a:xfrm>
            <a:prstGeom prst="rect">
              <a:avLst/>
            </a:prstGeom>
          </p:spPr>
        </p:pic>
        <p:sp>
          <p:nvSpPr>
            <p:cNvPr id="62" name="ZoneTexte 61">
              <a:extLst>
                <a:ext uri="{FF2B5EF4-FFF2-40B4-BE49-F238E27FC236}">
                  <a16:creationId xmlns:a16="http://schemas.microsoft.com/office/drawing/2014/main" id="{27B93938-0948-416F-9856-BCD834BB8AC5}"/>
                </a:ext>
              </a:extLst>
            </p:cNvPr>
            <p:cNvSpPr txBox="1"/>
            <p:nvPr/>
          </p:nvSpPr>
          <p:spPr>
            <a:xfrm>
              <a:off x="4118441" y="5181600"/>
              <a:ext cx="30600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>
                  <a:solidFill>
                    <a:srgbClr val="000000"/>
                  </a:solidFill>
                  <a:latin typeface="Arial Nova" panose="020B0504020202020204" pitchFamily="34" charset="0"/>
                  <a:cs typeface="Calibri Light" panose="020F0302020204030204" pitchFamily="34" charset="0"/>
                </a:rPr>
                <a:t>Altérations des performances de </a:t>
              </a:r>
            </a:p>
            <a:p>
              <a:pPr algn="ctr"/>
              <a:r>
                <a:rPr lang="fr-FR" dirty="0">
                  <a:solidFill>
                    <a:srgbClr val="000000"/>
                  </a:solidFill>
                  <a:latin typeface="Arial Nova" panose="020B0504020202020204" pitchFamily="34" charset="0"/>
                  <a:cs typeface="Calibri Light" panose="020F0302020204030204" pitchFamily="34" charset="0"/>
                </a:rPr>
                <a:t>conduite </a:t>
              </a:r>
              <a:r>
                <a:rPr lang="fr-FR" baseline="30000" dirty="0">
                  <a:solidFill>
                    <a:srgbClr val="000000"/>
                  </a:solidFill>
                  <a:latin typeface="Arial Nova" panose="020B0504020202020204" pitchFamily="34" charset="0"/>
                  <a:cs typeface="Calibri Light" panose="020F0302020204030204" pitchFamily="34" charset="0"/>
                </a:rPr>
                <a:t>3, 4</a:t>
              </a:r>
              <a:endPara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81" name="Groupe 80">
            <a:extLst>
              <a:ext uri="{FF2B5EF4-FFF2-40B4-BE49-F238E27FC236}">
                <a16:creationId xmlns:a16="http://schemas.microsoft.com/office/drawing/2014/main" id="{E2C483C4-137F-452A-BA4F-F5BB3E34112A}"/>
              </a:ext>
            </a:extLst>
          </p:cNvPr>
          <p:cNvGrpSpPr/>
          <p:nvPr/>
        </p:nvGrpSpPr>
        <p:grpSpPr>
          <a:xfrm>
            <a:off x="7683585" y="4204800"/>
            <a:ext cx="3060000" cy="2088000"/>
            <a:chOff x="7683585" y="4204800"/>
            <a:chExt cx="3060000" cy="2088000"/>
          </a:xfrm>
        </p:grpSpPr>
        <p:sp>
          <p:nvSpPr>
            <p:cNvPr id="47" name="Rectangle : coins arrondis 46">
              <a:extLst>
                <a:ext uri="{FF2B5EF4-FFF2-40B4-BE49-F238E27FC236}">
                  <a16:creationId xmlns:a16="http://schemas.microsoft.com/office/drawing/2014/main" id="{8E9EA04A-A5DE-4028-8CE6-AFD4195333A1}"/>
                </a:ext>
              </a:extLst>
            </p:cNvPr>
            <p:cNvSpPr/>
            <p:nvPr/>
          </p:nvSpPr>
          <p:spPr>
            <a:xfrm>
              <a:off x="7683585" y="4204800"/>
              <a:ext cx="3060000" cy="2088000"/>
            </a:xfrm>
            <a:prstGeom prst="roundRect">
              <a:avLst/>
            </a:prstGeom>
            <a:solidFill>
              <a:srgbClr val="E2D8D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53" name="Image 52">
              <a:extLst>
                <a:ext uri="{FF2B5EF4-FFF2-40B4-BE49-F238E27FC236}">
                  <a16:creationId xmlns:a16="http://schemas.microsoft.com/office/drawing/2014/main" id="{DAB78626-7381-4AC9-88BA-E27512AF70F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83937" y="4380264"/>
              <a:ext cx="859297" cy="829750"/>
            </a:xfrm>
            <a:prstGeom prst="rect">
              <a:avLst/>
            </a:prstGeom>
          </p:spPr>
        </p:pic>
        <p:sp>
          <p:nvSpPr>
            <p:cNvPr id="64" name="ZoneTexte 63">
              <a:extLst>
                <a:ext uri="{FF2B5EF4-FFF2-40B4-BE49-F238E27FC236}">
                  <a16:creationId xmlns:a16="http://schemas.microsoft.com/office/drawing/2014/main" id="{0D1D32E3-D913-48BA-B095-8EBDEEB2AD88}"/>
                </a:ext>
              </a:extLst>
            </p:cNvPr>
            <p:cNvSpPr txBox="1"/>
            <p:nvPr/>
          </p:nvSpPr>
          <p:spPr>
            <a:xfrm>
              <a:off x="7748379" y="5206013"/>
              <a:ext cx="293041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>
                  <a:solidFill>
                    <a:srgbClr val="000000"/>
                  </a:solidFill>
                  <a:latin typeface="Arial Nova" panose="020B0504020202020204" pitchFamily="34" charset="0"/>
                  <a:cs typeface="Calibri Light" panose="020F0302020204030204" pitchFamily="34" charset="0"/>
                </a:rPr>
                <a:t>Accidents. Malgré une absence de </a:t>
              </a:r>
            </a:p>
            <a:p>
              <a:pPr algn="ctr"/>
              <a:r>
                <a:rPr lang="fr-FR" dirty="0">
                  <a:solidFill>
                    <a:srgbClr val="000000"/>
                  </a:solidFill>
                  <a:latin typeface="Arial Nova" panose="020B0504020202020204" pitchFamily="34" charset="0"/>
                  <a:cs typeface="Calibri Light" panose="020F0302020204030204" pitchFamily="34" charset="0"/>
                </a:rPr>
                <a:t>consensus </a:t>
              </a:r>
              <a:r>
                <a:rPr lang="fr-FR" baseline="30000" dirty="0">
                  <a:solidFill>
                    <a:srgbClr val="000000"/>
                  </a:solidFill>
                  <a:latin typeface="Arial Nova" panose="020B0504020202020204" pitchFamily="34" charset="0"/>
                  <a:cs typeface="Calibri Light" panose="020F0302020204030204" pitchFamily="34" charset="0"/>
                </a:rPr>
                <a:t>5,6,7</a:t>
              </a:r>
              <a:r>
                <a:rPr lang="fr-FR" dirty="0">
                  <a:solidFill>
                    <a:srgbClr val="000000"/>
                  </a:solidFill>
                  <a:latin typeface="Arial Nova" panose="020B0504020202020204" pitchFamily="34" charset="0"/>
                  <a:cs typeface="Calibri Light" panose="020F0302020204030204" pitchFamily="34" charset="0"/>
                </a:rPr>
                <a:t>. </a:t>
              </a:r>
              <a:endPara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78" name="Groupe 77">
            <a:extLst>
              <a:ext uri="{FF2B5EF4-FFF2-40B4-BE49-F238E27FC236}">
                <a16:creationId xmlns:a16="http://schemas.microsoft.com/office/drawing/2014/main" id="{246927B1-53AA-44DE-A097-D93533FCDE1E}"/>
              </a:ext>
            </a:extLst>
          </p:cNvPr>
          <p:cNvGrpSpPr/>
          <p:nvPr/>
        </p:nvGrpSpPr>
        <p:grpSpPr>
          <a:xfrm>
            <a:off x="553369" y="1299024"/>
            <a:ext cx="3060000" cy="2088000"/>
            <a:chOff x="553369" y="1328908"/>
            <a:chExt cx="3060000" cy="2088000"/>
          </a:xfrm>
        </p:grpSpPr>
        <p:sp>
          <p:nvSpPr>
            <p:cNvPr id="66" name="Rectangle : coins arrondis 65">
              <a:extLst>
                <a:ext uri="{FF2B5EF4-FFF2-40B4-BE49-F238E27FC236}">
                  <a16:creationId xmlns:a16="http://schemas.microsoft.com/office/drawing/2014/main" id="{FA435ED6-D2D9-40AC-83E0-40A4F778E738}"/>
                </a:ext>
              </a:extLst>
            </p:cNvPr>
            <p:cNvSpPr/>
            <p:nvPr/>
          </p:nvSpPr>
          <p:spPr>
            <a:xfrm>
              <a:off x="553369" y="1328908"/>
              <a:ext cx="3060000" cy="2088000"/>
            </a:xfrm>
            <a:prstGeom prst="roundRect">
              <a:avLst/>
            </a:prstGeom>
            <a:solidFill>
              <a:srgbClr val="E2D8D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pic>
          <p:nvPicPr>
            <p:cNvPr id="67" name="Image 66">
              <a:extLst>
                <a:ext uri="{FF2B5EF4-FFF2-40B4-BE49-F238E27FC236}">
                  <a16:creationId xmlns:a16="http://schemas.microsoft.com/office/drawing/2014/main" id="{FA5D164C-3492-4A60-A2DE-4FA950A39D18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46662" y="1472966"/>
              <a:ext cx="673414" cy="683893"/>
            </a:xfrm>
            <a:prstGeom prst="rect">
              <a:avLst/>
            </a:prstGeom>
          </p:spPr>
        </p:pic>
        <p:sp>
          <p:nvSpPr>
            <p:cNvPr id="68" name="ZoneTexte 67">
              <a:extLst>
                <a:ext uri="{FF2B5EF4-FFF2-40B4-BE49-F238E27FC236}">
                  <a16:creationId xmlns:a16="http://schemas.microsoft.com/office/drawing/2014/main" id="{E71EF1F9-6243-475C-8D4B-BBFBFB1D489F}"/>
                </a:ext>
              </a:extLst>
            </p:cNvPr>
            <p:cNvSpPr txBox="1"/>
            <p:nvPr/>
          </p:nvSpPr>
          <p:spPr>
            <a:xfrm>
              <a:off x="782155" y="2315884"/>
              <a:ext cx="260242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000000"/>
                  </a:solidFill>
                  <a:latin typeface="Arial Nova" panose="020B0504020202020204" pitchFamily="34" charset="0"/>
                  <a:cs typeface="Calibri Light" panose="020F0302020204030204" pitchFamily="34" charset="0"/>
                </a:rPr>
                <a:t>Trouble </a:t>
              </a:r>
              <a:r>
                <a:rPr lang="en-US" dirty="0" err="1">
                  <a:solidFill>
                    <a:srgbClr val="000000"/>
                  </a:solidFill>
                  <a:latin typeface="Arial Nova" panose="020B0504020202020204" pitchFamily="34" charset="0"/>
                  <a:cs typeface="Calibri Light" panose="020F0302020204030204" pitchFamily="34" charset="0"/>
                </a:rPr>
                <a:t>neurologique</a:t>
              </a:r>
              <a:r>
                <a:rPr lang="en-US" dirty="0">
                  <a:solidFill>
                    <a:srgbClr val="000000"/>
                  </a:solidFill>
                  <a:latin typeface="Arial Nova" panose="020B0504020202020204" pitchFamily="34" charset="0"/>
                  <a:cs typeface="Calibri Light" panose="020F0302020204030204" pitchFamily="34" charset="0"/>
                </a:rPr>
                <a:t> </a:t>
              </a:r>
              <a:r>
                <a:rPr lang="en-US" dirty="0" err="1">
                  <a:solidFill>
                    <a:srgbClr val="000000"/>
                  </a:solidFill>
                  <a:latin typeface="Arial Nova" panose="020B0504020202020204" pitchFamily="34" charset="0"/>
                  <a:cs typeface="Calibri Light" panose="020F0302020204030204" pitchFamily="34" charset="0"/>
                </a:rPr>
                <a:t>caractérisé</a:t>
              </a:r>
              <a:r>
                <a:rPr lang="en-US" dirty="0">
                  <a:solidFill>
                    <a:srgbClr val="000000"/>
                  </a:solidFill>
                  <a:latin typeface="Arial Nova" panose="020B0504020202020204" pitchFamily="34" charset="0"/>
                  <a:cs typeface="Calibri Light" panose="020F0302020204030204" pitchFamily="34" charset="0"/>
                </a:rPr>
                <a:t> par des crises </a:t>
              </a:r>
              <a:r>
                <a:rPr lang="en-US" dirty="0" err="1">
                  <a:solidFill>
                    <a:srgbClr val="000000"/>
                  </a:solidFill>
                  <a:latin typeface="Arial Nova" panose="020B0504020202020204" pitchFamily="34" charset="0"/>
                  <a:cs typeface="Calibri Light" panose="020F0302020204030204" pitchFamily="34" charset="0"/>
                </a:rPr>
                <a:t>récurrentes</a:t>
              </a:r>
              <a:endParaRPr lang="fr-FR" dirty="0">
                <a:solidFill>
                  <a:srgbClr val="000000"/>
                </a:solidFill>
                <a:latin typeface="Arial Nova" panose="020B0504020202020204" pitchFamily="34" charset="0"/>
                <a:cs typeface="Calibri Light" panose="020F0302020204030204" pitchFamily="34" charset="0"/>
              </a:endParaRPr>
            </a:p>
          </p:txBody>
        </p:sp>
      </p:grp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A80E011B-CF88-4697-B2D9-A50E8C5383DB}"/>
              </a:ext>
            </a:extLst>
          </p:cNvPr>
          <p:cNvCxnSpPr>
            <a:stCxn id="65" idx="2"/>
            <a:endCxn id="76" idx="0"/>
          </p:cNvCxnSpPr>
          <p:nvPr/>
        </p:nvCxnSpPr>
        <p:spPr>
          <a:xfrm>
            <a:off x="5697804" y="3505200"/>
            <a:ext cx="0" cy="624892"/>
          </a:xfrm>
          <a:prstGeom prst="straightConnector1">
            <a:avLst/>
          </a:prstGeom>
          <a:ln w="28575">
            <a:solidFill>
              <a:srgbClr val="B59C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ZoneTexte 76">
            <a:extLst>
              <a:ext uri="{FF2B5EF4-FFF2-40B4-BE49-F238E27FC236}">
                <a16:creationId xmlns:a16="http://schemas.microsoft.com/office/drawing/2014/main" id="{6BD7887A-CF7C-49D2-BB2C-14CB0377A656}"/>
              </a:ext>
            </a:extLst>
          </p:cNvPr>
          <p:cNvSpPr txBox="1"/>
          <p:nvPr/>
        </p:nvSpPr>
        <p:spPr>
          <a:xfrm>
            <a:off x="4825092" y="3613420"/>
            <a:ext cx="193380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B59C87"/>
                </a:solidFill>
                <a:latin typeface="Arial Nova" panose="020B0504020202020204" pitchFamily="34" charset="0"/>
              </a:rPr>
              <a:t>Peut conduire à : </a:t>
            </a:r>
          </a:p>
        </p:txBody>
      </p:sp>
    </p:spTree>
    <p:extLst>
      <p:ext uri="{BB962C8B-B14F-4D97-AF65-F5344CB8AC3E}">
        <p14:creationId xmlns:p14="http://schemas.microsoft.com/office/powerpoint/2010/main" val="3913832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  <p:bldP spid="65" grpId="0" animBg="1"/>
      <p:bldP spid="7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902202D-E24D-42E7-A088-3F6086CBB8D9}"/>
              </a:ext>
            </a:extLst>
          </p:cNvPr>
          <p:cNvSpPr/>
          <p:nvPr/>
        </p:nvSpPr>
        <p:spPr>
          <a:xfrm>
            <a:off x="-74645" y="0"/>
            <a:ext cx="12344400" cy="1080000"/>
          </a:xfrm>
          <a:prstGeom prst="rect">
            <a:avLst/>
          </a:prstGeom>
          <a:solidFill>
            <a:srgbClr val="09004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/>
            <a:r>
              <a:rPr lang="fr-FR" sz="24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Résultats</a:t>
            </a: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D59956A1-0C55-4096-B012-5B82B7B8CD6E}"/>
              </a:ext>
            </a:extLst>
          </p:cNvPr>
          <p:cNvSpPr/>
          <p:nvPr/>
        </p:nvSpPr>
        <p:spPr>
          <a:xfrm>
            <a:off x="1070121" y="1409465"/>
            <a:ext cx="9871363" cy="702552"/>
          </a:xfrm>
          <a:custGeom>
            <a:avLst/>
            <a:gdLst>
              <a:gd name="connsiteX0" fmla="*/ 0 w 9871363"/>
              <a:gd name="connsiteY0" fmla="*/ 117094 h 702552"/>
              <a:gd name="connsiteX1" fmla="*/ 117094 w 9871363"/>
              <a:gd name="connsiteY1" fmla="*/ 0 h 702552"/>
              <a:gd name="connsiteX2" fmla="*/ 9754269 w 9871363"/>
              <a:gd name="connsiteY2" fmla="*/ 0 h 702552"/>
              <a:gd name="connsiteX3" fmla="*/ 9871363 w 9871363"/>
              <a:gd name="connsiteY3" fmla="*/ 117094 h 702552"/>
              <a:gd name="connsiteX4" fmla="*/ 9871363 w 9871363"/>
              <a:gd name="connsiteY4" fmla="*/ 585458 h 702552"/>
              <a:gd name="connsiteX5" fmla="*/ 9754269 w 9871363"/>
              <a:gd name="connsiteY5" fmla="*/ 702552 h 702552"/>
              <a:gd name="connsiteX6" fmla="*/ 117094 w 9871363"/>
              <a:gd name="connsiteY6" fmla="*/ 702552 h 702552"/>
              <a:gd name="connsiteX7" fmla="*/ 0 w 9871363"/>
              <a:gd name="connsiteY7" fmla="*/ 585458 h 702552"/>
              <a:gd name="connsiteX8" fmla="*/ 0 w 9871363"/>
              <a:gd name="connsiteY8" fmla="*/ 117094 h 702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71363" h="702552" fill="none" extrusionOk="0">
                <a:moveTo>
                  <a:pt x="0" y="117094"/>
                </a:moveTo>
                <a:cubicBezTo>
                  <a:pt x="-5750" y="62306"/>
                  <a:pt x="47574" y="-3452"/>
                  <a:pt x="117094" y="0"/>
                </a:cubicBezTo>
                <a:cubicBezTo>
                  <a:pt x="1875237" y="130351"/>
                  <a:pt x="7337198" y="18930"/>
                  <a:pt x="9754269" y="0"/>
                </a:cubicBezTo>
                <a:cubicBezTo>
                  <a:pt x="9818593" y="1243"/>
                  <a:pt x="9868994" y="65113"/>
                  <a:pt x="9871363" y="117094"/>
                </a:cubicBezTo>
                <a:cubicBezTo>
                  <a:pt x="9845973" y="321596"/>
                  <a:pt x="9878580" y="461404"/>
                  <a:pt x="9871363" y="585458"/>
                </a:cubicBezTo>
                <a:cubicBezTo>
                  <a:pt x="9873792" y="654861"/>
                  <a:pt x="9821395" y="699826"/>
                  <a:pt x="9754269" y="702552"/>
                </a:cubicBezTo>
                <a:cubicBezTo>
                  <a:pt x="6869642" y="650767"/>
                  <a:pt x="2342987" y="849076"/>
                  <a:pt x="117094" y="702552"/>
                </a:cubicBezTo>
                <a:cubicBezTo>
                  <a:pt x="50415" y="689866"/>
                  <a:pt x="-7428" y="652021"/>
                  <a:pt x="0" y="585458"/>
                </a:cubicBezTo>
                <a:cubicBezTo>
                  <a:pt x="-34945" y="438060"/>
                  <a:pt x="-23896" y="346645"/>
                  <a:pt x="0" y="117094"/>
                </a:cubicBezTo>
                <a:close/>
              </a:path>
              <a:path w="9871363" h="702552" stroke="0" extrusionOk="0">
                <a:moveTo>
                  <a:pt x="0" y="117094"/>
                </a:moveTo>
                <a:cubicBezTo>
                  <a:pt x="8796" y="59252"/>
                  <a:pt x="51869" y="-5518"/>
                  <a:pt x="117094" y="0"/>
                </a:cubicBezTo>
                <a:cubicBezTo>
                  <a:pt x="4010668" y="-84049"/>
                  <a:pt x="5440504" y="54107"/>
                  <a:pt x="9754269" y="0"/>
                </a:cubicBezTo>
                <a:cubicBezTo>
                  <a:pt x="9826642" y="-1712"/>
                  <a:pt x="9875596" y="49220"/>
                  <a:pt x="9871363" y="117094"/>
                </a:cubicBezTo>
                <a:cubicBezTo>
                  <a:pt x="9878323" y="315752"/>
                  <a:pt x="9903982" y="469490"/>
                  <a:pt x="9871363" y="585458"/>
                </a:cubicBezTo>
                <a:cubicBezTo>
                  <a:pt x="9869479" y="639432"/>
                  <a:pt x="9817424" y="706160"/>
                  <a:pt x="9754269" y="702552"/>
                </a:cubicBezTo>
                <a:cubicBezTo>
                  <a:pt x="8263163" y="697004"/>
                  <a:pt x="1539064" y="820406"/>
                  <a:pt x="117094" y="702552"/>
                </a:cubicBezTo>
                <a:cubicBezTo>
                  <a:pt x="51260" y="699023"/>
                  <a:pt x="-2014" y="639470"/>
                  <a:pt x="0" y="585458"/>
                </a:cubicBezTo>
                <a:cubicBezTo>
                  <a:pt x="-31498" y="367997"/>
                  <a:pt x="9638" y="170607"/>
                  <a:pt x="0" y="117094"/>
                </a:cubicBezTo>
                <a:close/>
              </a:path>
            </a:pathLst>
          </a:custGeom>
          <a:solidFill>
            <a:srgbClr val="E8E7D0"/>
          </a:solidFill>
          <a:ln>
            <a:noFill/>
            <a:extLst>
              <a:ext uri="{C807C97D-BFC1-408E-A445-0C87EB9F89A2}">
                <ask:lineSketchStyleProps xmlns:ask="http://schemas.microsoft.com/office/drawing/2018/sketchyshapes" xmlns="" sd="1009114612">
                  <a:prstGeom prst="round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solidFill>
                  <a:sysClr val="windowText" lastClr="000000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Difficultés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8AC88186-E8ED-4E67-BF0D-BA53B29DA6D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0156" y="2145884"/>
            <a:ext cx="6631291" cy="4356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25870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902202D-E24D-42E7-A088-3F6086CBB8D9}"/>
              </a:ext>
            </a:extLst>
          </p:cNvPr>
          <p:cNvSpPr/>
          <p:nvPr/>
        </p:nvSpPr>
        <p:spPr>
          <a:xfrm>
            <a:off x="-74645" y="0"/>
            <a:ext cx="12344400" cy="1080000"/>
          </a:xfrm>
          <a:prstGeom prst="rect">
            <a:avLst/>
          </a:prstGeom>
          <a:solidFill>
            <a:srgbClr val="09004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/>
            <a:r>
              <a:rPr lang="fr-FR" sz="24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Résultats</a:t>
            </a: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D59956A1-0C55-4096-B012-5B82B7B8CD6E}"/>
              </a:ext>
            </a:extLst>
          </p:cNvPr>
          <p:cNvSpPr/>
          <p:nvPr/>
        </p:nvSpPr>
        <p:spPr>
          <a:xfrm>
            <a:off x="1070121" y="1409465"/>
            <a:ext cx="9871363" cy="702552"/>
          </a:xfrm>
          <a:custGeom>
            <a:avLst/>
            <a:gdLst>
              <a:gd name="connsiteX0" fmla="*/ 0 w 9871363"/>
              <a:gd name="connsiteY0" fmla="*/ 117094 h 702552"/>
              <a:gd name="connsiteX1" fmla="*/ 117094 w 9871363"/>
              <a:gd name="connsiteY1" fmla="*/ 0 h 702552"/>
              <a:gd name="connsiteX2" fmla="*/ 9754269 w 9871363"/>
              <a:gd name="connsiteY2" fmla="*/ 0 h 702552"/>
              <a:gd name="connsiteX3" fmla="*/ 9871363 w 9871363"/>
              <a:gd name="connsiteY3" fmla="*/ 117094 h 702552"/>
              <a:gd name="connsiteX4" fmla="*/ 9871363 w 9871363"/>
              <a:gd name="connsiteY4" fmla="*/ 585458 h 702552"/>
              <a:gd name="connsiteX5" fmla="*/ 9754269 w 9871363"/>
              <a:gd name="connsiteY5" fmla="*/ 702552 h 702552"/>
              <a:gd name="connsiteX6" fmla="*/ 117094 w 9871363"/>
              <a:gd name="connsiteY6" fmla="*/ 702552 h 702552"/>
              <a:gd name="connsiteX7" fmla="*/ 0 w 9871363"/>
              <a:gd name="connsiteY7" fmla="*/ 585458 h 702552"/>
              <a:gd name="connsiteX8" fmla="*/ 0 w 9871363"/>
              <a:gd name="connsiteY8" fmla="*/ 117094 h 702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71363" h="702552" fill="none" extrusionOk="0">
                <a:moveTo>
                  <a:pt x="0" y="117094"/>
                </a:moveTo>
                <a:cubicBezTo>
                  <a:pt x="-5750" y="62306"/>
                  <a:pt x="47574" y="-3452"/>
                  <a:pt x="117094" y="0"/>
                </a:cubicBezTo>
                <a:cubicBezTo>
                  <a:pt x="1875237" y="130351"/>
                  <a:pt x="7337198" y="18930"/>
                  <a:pt x="9754269" y="0"/>
                </a:cubicBezTo>
                <a:cubicBezTo>
                  <a:pt x="9818593" y="1243"/>
                  <a:pt x="9868994" y="65113"/>
                  <a:pt x="9871363" y="117094"/>
                </a:cubicBezTo>
                <a:cubicBezTo>
                  <a:pt x="9845973" y="321596"/>
                  <a:pt x="9878580" y="461404"/>
                  <a:pt x="9871363" y="585458"/>
                </a:cubicBezTo>
                <a:cubicBezTo>
                  <a:pt x="9873792" y="654861"/>
                  <a:pt x="9821395" y="699826"/>
                  <a:pt x="9754269" y="702552"/>
                </a:cubicBezTo>
                <a:cubicBezTo>
                  <a:pt x="6869642" y="650767"/>
                  <a:pt x="2342987" y="849076"/>
                  <a:pt x="117094" y="702552"/>
                </a:cubicBezTo>
                <a:cubicBezTo>
                  <a:pt x="50415" y="689866"/>
                  <a:pt x="-7428" y="652021"/>
                  <a:pt x="0" y="585458"/>
                </a:cubicBezTo>
                <a:cubicBezTo>
                  <a:pt x="-34945" y="438060"/>
                  <a:pt x="-23896" y="346645"/>
                  <a:pt x="0" y="117094"/>
                </a:cubicBezTo>
                <a:close/>
              </a:path>
              <a:path w="9871363" h="702552" stroke="0" extrusionOk="0">
                <a:moveTo>
                  <a:pt x="0" y="117094"/>
                </a:moveTo>
                <a:cubicBezTo>
                  <a:pt x="8796" y="59252"/>
                  <a:pt x="51869" y="-5518"/>
                  <a:pt x="117094" y="0"/>
                </a:cubicBezTo>
                <a:cubicBezTo>
                  <a:pt x="4010668" y="-84049"/>
                  <a:pt x="5440504" y="54107"/>
                  <a:pt x="9754269" y="0"/>
                </a:cubicBezTo>
                <a:cubicBezTo>
                  <a:pt x="9826642" y="-1712"/>
                  <a:pt x="9875596" y="49220"/>
                  <a:pt x="9871363" y="117094"/>
                </a:cubicBezTo>
                <a:cubicBezTo>
                  <a:pt x="9878323" y="315752"/>
                  <a:pt x="9903982" y="469490"/>
                  <a:pt x="9871363" y="585458"/>
                </a:cubicBezTo>
                <a:cubicBezTo>
                  <a:pt x="9869479" y="639432"/>
                  <a:pt x="9817424" y="706160"/>
                  <a:pt x="9754269" y="702552"/>
                </a:cubicBezTo>
                <a:cubicBezTo>
                  <a:pt x="8263163" y="697004"/>
                  <a:pt x="1539064" y="820406"/>
                  <a:pt x="117094" y="702552"/>
                </a:cubicBezTo>
                <a:cubicBezTo>
                  <a:pt x="51260" y="699023"/>
                  <a:pt x="-2014" y="639470"/>
                  <a:pt x="0" y="585458"/>
                </a:cubicBezTo>
                <a:cubicBezTo>
                  <a:pt x="-31498" y="367997"/>
                  <a:pt x="9638" y="170607"/>
                  <a:pt x="0" y="117094"/>
                </a:cubicBezTo>
                <a:close/>
              </a:path>
            </a:pathLst>
          </a:custGeom>
          <a:solidFill>
            <a:srgbClr val="E8E7D0"/>
          </a:solidFill>
          <a:ln>
            <a:noFill/>
            <a:extLst>
              <a:ext uri="{C807C97D-BFC1-408E-A445-0C87EB9F89A2}">
                <ask:lineSketchStyleProps xmlns:ask="http://schemas.microsoft.com/office/drawing/2018/sketchyshapes" xmlns="" sd="1009114612">
                  <a:prstGeom prst="round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solidFill>
                  <a:sysClr val="windowText" lastClr="000000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Évitements 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0A3F7738-0E85-4AF1-AA66-17DAC3ED882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4319" y="2286000"/>
            <a:ext cx="6263362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0133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902202D-E24D-42E7-A088-3F6086CBB8D9}"/>
              </a:ext>
            </a:extLst>
          </p:cNvPr>
          <p:cNvSpPr/>
          <p:nvPr/>
        </p:nvSpPr>
        <p:spPr>
          <a:xfrm>
            <a:off x="-74645" y="0"/>
            <a:ext cx="12344400" cy="1080000"/>
          </a:xfrm>
          <a:prstGeom prst="rect">
            <a:avLst/>
          </a:prstGeom>
          <a:solidFill>
            <a:srgbClr val="09004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/>
            <a:r>
              <a:rPr lang="fr-FR" sz="2400" dirty="0"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Résultats</a:t>
            </a: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D59956A1-0C55-4096-B012-5B82B7B8CD6E}"/>
              </a:ext>
            </a:extLst>
          </p:cNvPr>
          <p:cNvSpPr/>
          <p:nvPr/>
        </p:nvSpPr>
        <p:spPr>
          <a:xfrm>
            <a:off x="1070121" y="1409465"/>
            <a:ext cx="9871363" cy="702552"/>
          </a:xfrm>
          <a:custGeom>
            <a:avLst/>
            <a:gdLst>
              <a:gd name="connsiteX0" fmla="*/ 0 w 9871363"/>
              <a:gd name="connsiteY0" fmla="*/ 117094 h 702552"/>
              <a:gd name="connsiteX1" fmla="*/ 117094 w 9871363"/>
              <a:gd name="connsiteY1" fmla="*/ 0 h 702552"/>
              <a:gd name="connsiteX2" fmla="*/ 9754269 w 9871363"/>
              <a:gd name="connsiteY2" fmla="*/ 0 h 702552"/>
              <a:gd name="connsiteX3" fmla="*/ 9871363 w 9871363"/>
              <a:gd name="connsiteY3" fmla="*/ 117094 h 702552"/>
              <a:gd name="connsiteX4" fmla="*/ 9871363 w 9871363"/>
              <a:gd name="connsiteY4" fmla="*/ 585458 h 702552"/>
              <a:gd name="connsiteX5" fmla="*/ 9754269 w 9871363"/>
              <a:gd name="connsiteY5" fmla="*/ 702552 h 702552"/>
              <a:gd name="connsiteX6" fmla="*/ 117094 w 9871363"/>
              <a:gd name="connsiteY6" fmla="*/ 702552 h 702552"/>
              <a:gd name="connsiteX7" fmla="*/ 0 w 9871363"/>
              <a:gd name="connsiteY7" fmla="*/ 585458 h 702552"/>
              <a:gd name="connsiteX8" fmla="*/ 0 w 9871363"/>
              <a:gd name="connsiteY8" fmla="*/ 117094 h 702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71363" h="702552" fill="none" extrusionOk="0">
                <a:moveTo>
                  <a:pt x="0" y="117094"/>
                </a:moveTo>
                <a:cubicBezTo>
                  <a:pt x="-5750" y="62306"/>
                  <a:pt x="47574" y="-3452"/>
                  <a:pt x="117094" y="0"/>
                </a:cubicBezTo>
                <a:cubicBezTo>
                  <a:pt x="1875237" y="130351"/>
                  <a:pt x="7337198" y="18930"/>
                  <a:pt x="9754269" y="0"/>
                </a:cubicBezTo>
                <a:cubicBezTo>
                  <a:pt x="9818593" y="1243"/>
                  <a:pt x="9868994" y="65113"/>
                  <a:pt x="9871363" y="117094"/>
                </a:cubicBezTo>
                <a:cubicBezTo>
                  <a:pt x="9845973" y="321596"/>
                  <a:pt x="9878580" y="461404"/>
                  <a:pt x="9871363" y="585458"/>
                </a:cubicBezTo>
                <a:cubicBezTo>
                  <a:pt x="9873792" y="654861"/>
                  <a:pt x="9821395" y="699826"/>
                  <a:pt x="9754269" y="702552"/>
                </a:cubicBezTo>
                <a:cubicBezTo>
                  <a:pt x="6869642" y="650767"/>
                  <a:pt x="2342987" y="849076"/>
                  <a:pt x="117094" y="702552"/>
                </a:cubicBezTo>
                <a:cubicBezTo>
                  <a:pt x="50415" y="689866"/>
                  <a:pt x="-7428" y="652021"/>
                  <a:pt x="0" y="585458"/>
                </a:cubicBezTo>
                <a:cubicBezTo>
                  <a:pt x="-34945" y="438060"/>
                  <a:pt x="-23896" y="346645"/>
                  <a:pt x="0" y="117094"/>
                </a:cubicBezTo>
                <a:close/>
              </a:path>
              <a:path w="9871363" h="702552" stroke="0" extrusionOk="0">
                <a:moveTo>
                  <a:pt x="0" y="117094"/>
                </a:moveTo>
                <a:cubicBezTo>
                  <a:pt x="8796" y="59252"/>
                  <a:pt x="51869" y="-5518"/>
                  <a:pt x="117094" y="0"/>
                </a:cubicBezTo>
                <a:cubicBezTo>
                  <a:pt x="4010668" y="-84049"/>
                  <a:pt x="5440504" y="54107"/>
                  <a:pt x="9754269" y="0"/>
                </a:cubicBezTo>
                <a:cubicBezTo>
                  <a:pt x="9826642" y="-1712"/>
                  <a:pt x="9875596" y="49220"/>
                  <a:pt x="9871363" y="117094"/>
                </a:cubicBezTo>
                <a:cubicBezTo>
                  <a:pt x="9878323" y="315752"/>
                  <a:pt x="9903982" y="469490"/>
                  <a:pt x="9871363" y="585458"/>
                </a:cubicBezTo>
                <a:cubicBezTo>
                  <a:pt x="9869479" y="639432"/>
                  <a:pt x="9817424" y="706160"/>
                  <a:pt x="9754269" y="702552"/>
                </a:cubicBezTo>
                <a:cubicBezTo>
                  <a:pt x="8263163" y="697004"/>
                  <a:pt x="1539064" y="820406"/>
                  <a:pt x="117094" y="702552"/>
                </a:cubicBezTo>
                <a:cubicBezTo>
                  <a:pt x="51260" y="699023"/>
                  <a:pt x="-2014" y="639470"/>
                  <a:pt x="0" y="585458"/>
                </a:cubicBezTo>
                <a:cubicBezTo>
                  <a:pt x="-31498" y="367997"/>
                  <a:pt x="9638" y="170607"/>
                  <a:pt x="0" y="117094"/>
                </a:cubicBezTo>
                <a:close/>
              </a:path>
            </a:pathLst>
          </a:custGeom>
          <a:solidFill>
            <a:srgbClr val="E8E7D0"/>
          </a:solidFill>
          <a:ln>
            <a:noFill/>
            <a:extLst>
              <a:ext uri="{C807C97D-BFC1-408E-A445-0C87EB9F89A2}">
                <ask:lineSketchStyleProps xmlns:ask="http://schemas.microsoft.com/office/drawing/2018/sketchyshapes" xmlns="" sd="1009114612">
                  <a:prstGeom prst="round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 smtClean="0">
                <a:solidFill>
                  <a:sysClr val="windowText" lastClr="000000"/>
                </a:solidFill>
                <a:latin typeface="Amiri" panose="00000500000000000000" pitchFamily="2" charset="-78"/>
                <a:ea typeface="Amiri" panose="00000500000000000000" pitchFamily="2" charset="-78"/>
                <a:cs typeface="Amiri" panose="00000500000000000000" pitchFamily="2" charset="-78"/>
              </a:rPr>
              <a:t>Stratégies </a:t>
            </a:r>
            <a:endParaRPr lang="fr-FR" sz="2000" dirty="0">
              <a:solidFill>
                <a:sysClr val="windowText" lastClr="000000"/>
              </a:solidFill>
              <a:latin typeface="Amiri" panose="00000500000000000000" pitchFamily="2" charset="-78"/>
              <a:ea typeface="Amiri" panose="00000500000000000000" pitchFamily="2" charset="-78"/>
              <a:cs typeface="Amiri" panose="00000500000000000000" pitchFamily="2" charset="-78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EE7B00DF-5373-4304-9B72-C33187DE09F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2201334"/>
            <a:ext cx="6400800" cy="4205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529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56C93A03-FC57-473B-BB52-A232CF68457A}"/>
              </a:ext>
            </a:extLst>
          </p:cNvPr>
          <p:cNvSpPr/>
          <p:nvPr/>
        </p:nvSpPr>
        <p:spPr>
          <a:xfrm>
            <a:off x="0" y="0"/>
            <a:ext cx="11353800" cy="533400"/>
          </a:xfrm>
          <a:prstGeom prst="rect">
            <a:avLst/>
          </a:prstGeom>
          <a:solidFill>
            <a:srgbClr val="002060"/>
          </a:solidFill>
        </p:spPr>
        <p:txBody>
          <a:bodyPr wrap="square" lIns="0" tIns="0" rIns="0" bIns="0" rtlCol="0" anchor="ctr"/>
          <a:lstStyle/>
          <a:p>
            <a:pPr algn="ctr"/>
            <a:endParaRPr lang="fr-FR" sz="2000">
              <a:latin typeface="Arial Nova" panose="020B0504020202020204" pitchFamily="34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75715390-6403-4444-B9AA-7CEF04C9592A}"/>
              </a:ext>
            </a:extLst>
          </p:cNvPr>
          <p:cNvSpPr txBox="1"/>
          <p:nvPr/>
        </p:nvSpPr>
        <p:spPr>
          <a:xfrm>
            <a:off x="152400" y="66645"/>
            <a:ext cx="1905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CONTEXTE</a:t>
            </a:r>
          </a:p>
        </p:txBody>
      </p:sp>
      <p:grpSp>
        <p:nvGrpSpPr>
          <p:cNvPr id="38" name="Groupe 37">
            <a:extLst>
              <a:ext uri="{FF2B5EF4-FFF2-40B4-BE49-F238E27FC236}">
                <a16:creationId xmlns:a16="http://schemas.microsoft.com/office/drawing/2014/main" id="{74828B79-CD1B-4555-8113-D7B202D6D1F8}"/>
              </a:ext>
            </a:extLst>
          </p:cNvPr>
          <p:cNvGrpSpPr/>
          <p:nvPr/>
        </p:nvGrpSpPr>
        <p:grpSpPr>
          <a:xfrm>
            <a:off x="713226" y="838200"/>
            <a:ext cx="9927348" cy="1491509"/>
            <a:chOff x="945265" y="1288851"/>
            <a:chExt cx="9927348" cy="1491509"/>
          </a:xfrm>
        </p:grpSpPr>
        <p:sp>
          <p:nvSpPr>
            <p:cNvPr id="39" name="Accolade fermante 38">
              <a:extLst>
                <a:ext uri="{FF2B5EF4-FFF2-40B4-BE49-F238E27FC236}">
                  <a16:creationId xmlns:a16="http://schemas.microsoft.com/office/drawing/2014/main" id="{EA12C973-8754-404A-92C6-002DE0416294}"/>
                </a:ext>
              </a:extLst>
            </p:cNvPr>
            <p:cNvSpPr/>
            <p:nvPr/>
          </p:nvSpPr>
          <p:spPr>
            <a:xfrm rot="16200000" flipV="1">
              <a:off x="5708224" y="-2384029"/>
              <a:ext cx="401430" cy="9927348"/>
            </a:xfrm>
            <a:custGeom>
              <a:avLst/>
              <a:gdLst>
                <a:gd name="connsiteX0" fmla="*/ 0 w 401430"/>
                <a:gd name="connsiteY0" fmla="*/ 0 h 9927348"/>
                <a:gd name="connsiteX1" fmla="*/ 200715 w 401430"/>
                <a:gd name="connsiteY1" fmla="*/ 33451 h 9927348"/>
                <a:gd name="connsiteX2" fmla="*/ 200715 w 401430"/>
                <a:gd name="connsiteY2" fmla="*/ 4955240 h 9927348"/>
                <a:gd name="connsiteX3" fmla="*/ 401430 w 401430"/>
                <a:gd name="connsiteY3" fmla="*/ 4988691 h 9927348"/>
                <a:gd name="connsiteX4" fmla="*/ 200715 w 401430"/>
                <a:gd name="connsiteY4" fmla="*/ 5022142 h 9927348"/>
                <a:gd name="connsiteX5" fmla="*/ 200715 w 401430"/>
                <a:gd name="connsiteY5" fmla="*/ 9893897 h 9927348"/>
                <a:gd name="connsiteX6" fmla="*/ 0 w 401430"/>
                <a:gd name="connsiteY6" fmla="*/ 9927348 h 9927348"/>
                <a:gd name="connsiteX7" fmla="*/ 0 w 401430"/>
                <a:gd name="connsiteY7" fmla="*/ 0 h 9927348"/>
                <a:gd name="connsiteX0" fmla="*/ 0 w 401430"/>
                <a:gd name="connsiteY0" fmla="*/ 0 h 9927348"/>
                <a:gd name="connsiteX1" fmla="*/ 200715 w 401430"/>
                <a:gd name="connsiteY1" fmla="*/ 33451 h 9927348"/>
                <a:gd name="connsiteX2" fmla="*/ 200715 w 401430"/>
                <a:gd name="connsiteY2" fmla="*/ 4955240 h 9927348"/>
                <a:gd name="connsiteX3" fmla="*/ 401430 w 401430"/>
                <a:gd name="connsiteY3" fmla="*/ 4988691 h 9927348"/>
                <a:gd name="connsiteX4" fmla="*/ 200715 w 401430"/>
                <a:gd name="connsiteY4" fmla="*/ 5022142 h 9927348"/>
                <a:gd name="connsiteX5" fmla="*/ 200715 w 401430"/>
                <a:gd name="connsiteY5" fmla="*/ 9893897 h 9927348"/>
                <a:gd name="connsiteX6" fmla="*/ 0 w 401430"/>
                <a:gd name="connsiteY6" fmla="*/ 9927348 h 99273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01430" h="9927348" stroke="0" extrusionOk="0">
                  <a:moveTo>
                    <a:pt x="0" y="0"/>
                  </a:moveTo>
                  <a:cubicBezTo>
                    <a:pt x="107648" y="-484"/>
                    <a:pt x="203563" y="12858"/>
                    <a:pt x="200715" y="33451"/>
                  </a:cubicBezTo>
                  <a:cubicBezTo>
                    <a:pt x="151354" y="1825969"/>
                    <a:pt x="338382" y="4150066"/>
                    <a:pt x="200715" y="4955240"/>
                  </a:cubicBezTo>
                  <a:cubicBezTo>
                    <a:pt x="191073" y="4983934"/>
                    <a:pt x="288289" y="4990457"/>
                    <a:pt x="401430" y="4988691"/>
                  </a:cubicBezTo>
                  <a:cubicBezTo>
                    <a:pt x="289471" y="4989849"/>
                    <a:pt x="202513" y="5005360"/>
                    <a:pt x="200715" y="5022142"/>
                  </a:cubicBezTo>
                  <a:cubicBezTo>
                    <a:pt x="357595" y="6442903"/>
                    <a:pt x="49853" y="8669836"/>
                    <a:pt x="200715" y="9893897"/>
                  </a:cubicBezTo>
                  <a:cubicBezTo>
                    <a:pt x="208969" y="9913217"/>
                    <a:pt x="98405" y="9930247"/>
                    <a:pt x="0" y="9927348"/>
                  </a:cubicBezTo>
                  <a:cubicBezTo>
                    <a:pt x="-108579" y="8800593"/>
                    <a:pt x="113509" y="2831155"/>
                    <a:pt x="0" y="0"/>
                  </a:cubicBezTo>
                  <a:close/>
                </a:path>
                <a:path w="401430" h="9927348" fill="none" extrusionOk="0">
                  <a:moveTo>
                    <a:pt x="0" y="0"/>
                  </a:moveTo>
                  <a:cubicBezTo>
                    <a:pt x="111128" y="2038"/>
                    <a:pt x="200859" y="16545"/>
                    <a:pt x="200715" y="33451"/>
                  </a:cubicBezTo>
                  <a:cubicBezTo>
                    <a:pt x="177620" y="616669"/>
                    <a:pt x="170344" y="3645860"/>
                    <a:pt x="200715" y="4955240"/>
                  </a:cubicBezTo>
                  <a:cubicBezTo>
                    <a:pt x="208282" y="4986636"/>
                    <a:pt x="296612" y="4975400"/>
                    <a:pt x="401430" y="4988691"/>
                  </a:cubicBezTo>
                  <a:cubicBezTo>
                    <a:pt x="288295" y="4991075"/>
                    <a:pt x="201057" y="5004850"/>
                    <a:pt x="200715" y="5022142"/>
                  </a:cubicBezTo>
                  <a:cubicBezTo>
                    <a:pt x="180244" y="5651480"/>
                    <a:pt x="54880" y="9370951"/>
                    <a:pt x="200715" y="9893897"/>
                  </a:cubicBezTo>
                  <a:cubicBezTo>
                    <a:pt x="193924" y="9909521"/>
                    <a:pt x="116146" y="9936909"/>
                    <a:pt x="0" y="9927348"/>
                  </a:cubicBezTo>
                </a:path>
                <a:path w="401430" h="9927348" fill="none" stroke="0" extrusionOk="0">
                  <a:moveTo>
                    <a:pt x="0" y="0"/>
                  </a:moveTo>
                  <a:cubicBezTo>
                    <a:pt x="112312" y="-1096"/>
                    <a:pt x="199995" y="14949"/>
                    <a:pt x="200715" y="33451"/>
                  </a:cubicBezTo>
                  <a:cubicBezTo>
                    <a:pt x="275652" y="1266824"/>
                    <a:pt x="342848" y="3003489"/>
                    <a:pt x="200715" y="4955240"/>
                  </a:cubicBezTo>
                  <a:cubicBezTo>
                    <a:pt x="190436" y="4980221"/>
                    <a:pt x="300522" y="4983369"/>
                    <a:pt x="401430" y="4988691"/>
                  </a:cubicBezTo>
                  <a:cubicBezTo>
                    <a:pt x="291298" y="4989390"/>
                    <a:pt x="198075" y="5001656"/>
                    <a:pt x="200715" y="5022142"/>
                  </a:cubicBezTo>
                  <a:cubicBezTo>
                    <a:pt x="164375" y="6839301"/>
                    <a:pt x="295206" y="8485945"/>
                    <a:pt x="200715" y="9893897"/>
                  </a:cubicBezTo>
                  <a:cubicBezTo>
                    <a:pt x="202574" y="9913765"/>
                    <a:pt x="103293" y="9930613"/>
                    <a:pt x="0" y="9927348"/>
                  </a:cubicBezTo>
                </a:path>
              </a:pathLst>
            </a:custGeom>
            <a:ln w="9525">
              <a:solidFill>
                <a:srgbClr val="090042"/>
              </a:solidFill>
              <a:extLst>
                <a:ext uri="{C807C97D-BFC1-408E-A445-0C87EB9F89A2}">
                  <ask:lineSketchStyleProps xmlns:ask="http://schemas.microsoft.com/office/drawing/2018/sketchyshapes" xmlns="" sd="161445783">
                    <a:prstGeom prst="rightBrace">
                      <a:avLst>
                        <a:gd name="adj1" fmla="val 8333"/>
                        <a:gd name="adj2" fmla="val 50252"/>
                      </a:avLst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2"/>
                </a:solidFill>
                <a:latin typeface="Arial Nova" panose="020B0504020202020204" pitchFamily="34" charset="0"/>
              </a:endParaRPr>
            </a:p>
          </p:txBody>
        </p:sp>
        <p:sp>
          <p:nvSpPr>
            <p:cNvPr id="40" name="Rectangle : coins arrondis 39">
              <a:extLst>
                <a:ext uri="{FF2B5EF4-FFF2-40B4-BE49-F238E27FC236}">
                  <a16:creationId xmlns:a16="http://schemas.microsoft.com/office/drawing/2014/main" id="{31120C1C-812D-4A1D-B269-FE27773AB5F4}"/>
                </a:ext>
              </a:extLst>
            </p:cNvPr>
            <p:cNvSpPr/>
            <p:nvPr/>
          </p:nvSpPr>
          <p:spPr>
            <a:xfrm>
              <a:off x="1978925" y="1288851"/>
              <a:ext cx="8038532" cy="881871"/>
            </a:xfrm>
            <a:custGeom>
              <a:avLst/>
              <a:gdLst>
                <a:gd name="connsiteX0" fmla="*/ 0 w 8038532"/>
                <a:gd name="connsiteY0" fmla="*/ 146981 h 881871"/>
                <a:gd name="connsiteX1" fmla="*/ 146981 w 8038532"/>
                <a:gd name="connsiteY1" fmla="*/ 0 h 881871"/>
                <a:gd name="connsiteX2" fmla="*/ 947253 w 8038532"/>
                <a:gd name="connsiteY2" fmla="*/ 0 h 881871"/>
                <a:gd name="connsiteX3" fmla="*/ 1670080 w 8038532"/>
                <a:gd name="connsiteY3" fmla="*/ 0 h 881871"/>
                <a:gd name="connsiteX4" fmla="*/ 2470352 w 8038532"/>
                <a:gd name="connsiteY4" fmla="*/ 0 h 881871"/>
                <a:gd name="connsiteX5" fmla="*/ 3038287 w 8038532"/>
                <a:gd name="connsiteY5" fmla="*/ 0 h 881871"/>
                <a:gd name="connsiteX6" fmla="*/ 3528777 w 8038532"/>
                <a:gd name="connsiteY6" fmla="*/ 0 h 881871"/>
                <a:gd name="connsiteX7" fmla="*/ 4019266 w 8038532"/>
                <a:gd name="connsiteY7" fmla="*/ 0 h 881871"/>
                <a:gd name="connsiteX8" fmla="*/ 4509755 w 8038532"/>
                <a:gd name="connsiteY8" fmla="*/ 0 h 881871"/>
                <a:gd name="connsiteX9" fmla="*/ 5232582 w 8038532"/>
                <a:gd name="connsiteY9" fmla="*/ 0 h 881871"/>
                <a:gd name="connsiteX10" fmla="*/ 6032854 w 8038532"/>
                <a:gd name="connsiteY10" fmla="*/ 0 h 881871"/>
                <a:gd name="connsiteX11" fmla="*/ 6445898 w 8038532"/>
                <a:gd name="connsiteY11" fmla="*/ 0 h 881871"/>
                <a:gd name="connsiteX12" fmla="*/ 7168724 w 8038532"/>
                <a:gd name="connsiteY12" fmla="*/ 0 h 881871"/>
                <a:gd name="connsiteX13" fmla="*/ 7891551 w 8038532"/>
                <a:gd name="connsiteY13" fmla="*/ 0 h 881871"/>
                <a:gd name="connsiteX14" fmla="*/ 8038532 w 8038532"/>
                <a:gd name="connsiteY14" fmla="*/ 146981 h 881871"/>
                <a:gd name="connsiteX15" fmla="*/ 8038532 w 8038532"/>
                <a:gd name="connsiteY15" fmla="*/ 734890 h 881871"/>
                <a:gd name="connsiteX16" fmla="*/ 7891551 w 8038532"/>
                <a:gd name="connsiteY16" fmla="*/ 881871 h 881871"/>
                <a:gd name="connsiteX17" fmla="*/ 7323616 w 8038532"/>
                <a:gd name="connsiteY17" fmla="*/ 881871 h 881871"/>
                <a:gd name="connsiteX18" fmla="*/ 6678235 w 8038532"/>
                <a:gd name="connsiteY18" fmla="*/ 881871 h 881871"/>
                <a:gd name="connsiteX19" fmla="*/ 5877963 w 8038532"/>
                <a:gd name="connsiteY19" fmla="*/ 881871 h 881871"/>
                <a:gd name="connsiteX20" fmla="*/ 5387473 w 8038532"/>
                <a:gd name="connsiteY20" fmla="*/ 881871 h 881871"/>
                <a:gd name="connsiteX21" fmla="*/ 4819538 w 8038532"/>
                <a:gd name="connsiteY21" fmla="*/ 881871 h 881871"/>
                <a:gd name="connsiteX22" fmla="*/ 4329049 w 8038532"/>
                <a:gd name="connsiteY22" fmla="*/ 881871 h 881871"/>
                <a:gd name="connsiteX23" fmla="*/ 3761114 w 8038532"/>
                <a:gd name="connsiteY23" fmla="*/ 881871 h 881871"/>
                <a:gd name="connsiteX24" fmla="*/ 3038287 w 8038532"/>
                <a:gd name="connsiteY24" fmla="*/ 881871 h 881871"/>
                <a:gd name="connsiteX25" fmla="*/ 2392906 w 8038532"/>
                <a:gd name="connsiteY25" fmla="*/ 881871 h 881871"/>
                <a:gd name="connsiteX26" fmla="*/ 1747525 w 8038532"/>
                <a:gd name="connsiteY26" fmla="*/ 881871 h 881871"/>
                <a:gd name="connsiteX27" fmla="*/ 1257036 w 8038532"/>
                <a:gd name="connsiteY27" fmla="*/ 881871 h 881871"/>
                <a:gd name="connsiteX28" fmla="*/ 146981 w 8038532"/>
                <a:gd name="connsiteY28" fmla="*/ 881871 h 881871"/>
                <a:gd name="connsiteX29" fmla="*/ 0 w 8038532"/>
                <a:gd name="connsiteY29" fmla="*/ 734890 h 881871"/>
                <a:gd name="connsiteX30" fmla="*/ 0 w 8038532"/>
                <a:gd name="connsiteY30" fmla="*/ 146981 h 881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8038532" h="881871" fill="none" extrusionOk="0">
                  <a:moveTo>
                    <a:pt x="0" y="146981"/>
                  </a:moveTo>
                  <a:cubicBezTo>
                    <a:pt x="4336" y="62976"/>
                    <a:pt x="68402" y="-8026"/>
                    <a:pt x="146981" y="0"/>
                  </a:cubicBezTo>
                  <a:cubicBezTo>
                    <a:pt x="490560" y="39272"/>
                    <a:pt x="617025" y="-1236"/>
                    <a:pt x="947253" y="0"/>
                  </a:cubicBezTo>
                  <a:cubicBezTo>
                    <a:pt x="1277481" y="1236"/>
                    <a:pt x="1370732" y="21226"/>
                    <a:pt x="1670080" y="0"/>
                  </a:cubicBezTo>
                  <a:cubicBezTo>
                    <a:pt x="1969428" y="-21226"/>
                    <a:pt x="2199972" y="-7715"/>
                    <a:pt x="2470352" y="0"/>
                  </a:cubicBezTo>
                  <a:cubicBezTo>
                    <a:pt x="2740732" y="7715"/>
                    <a:pt x="2863751" y="4130"/>
                    <a:pt x="3038287" y="0"/>
                  </a:cubicBezTo>
                  <a:cubicBezTo>
                    <a:pt x="3212824" y="-4130"/>
                    <a:pt x="3418781" y="21134"/>
                    <a:pt x="3528777" y="0"/>
                  </a:cubicBezTo>
                  <a:cubicBezTo>
                    <a:pt x="3638773" y="-21134"/>
                    <a:pt x="3789642" y="-1768"/>
                    <a:pt x="4019266" y="0"/>
                  </a:cubicBezTo>
                  <a:cubicBezTo>
                    <a:pt x="4248890" y="1768"/>
                    <a:pt x="4285690" y="9936"/>
                    <a:pt x="4509755" y="0"/>
                  </a:cubicBezTo>
                  <a:cubicBezTo>
                    <a:pt x="4733820" y="-9936"/>
                    <a:pt x="5016648" y="-32857"/>
                    <a:pt x="5232582" y="0"/>
                  </a:cubicBezTo>
                  <a:cubicBezTo>
                    <a:pt x="5448516" y="32857"/>
                    <a:pt x="5677238" y="-24391"/>
                    <a:pt x="6032854" y="0"/>
                  </a:cubicBezTo>
                  <a:cubicBezTo>
                    <a:pt x="6388470" y="24391"/>
                    <a:pt x="6303013" y="5645"/>
                    <a:pt x="6445898" y="0"/>
                  </a:cubicBezTo>
                  <a:cubicBezTo>
                    <a:pt x="6588783" y="-5645"/>
                    <a:pt x="7012915" y="-23481"/>
                    <a:pt x="7168724" y="0"/>
                  </a:cubicBezTo>
                  <a:cubicBezTo>
                    <a:pt x="7324533" y="23481"/>
                    <a:pt x="7616706" y="19495"/>
                    <a:pt x="7891551" y="0"/>
                  </a:cubicBezTo>
                  <a:cubicBezTo>
                    <a:pt x="7969767" y="4456"/>
                    <a:pt x="8043327" y="68955"/>
                    <a:pt x="8038532" y="146981"/>
                  </a:cubicBezTo>
                  <a:cubicBezTo>
                    <a:pt x="8031587" y="331242"/>
                    <a:pt x="8066400" y="602431"/>
                    <a:pt x="8038532" y="734890"/>
                  </a:cubicBezTo>
                  <a:cubicBezTo>
                    <a:pt x="8035199" y="823753"/>
                    <a:pt x="7981959" y="889572"/>
                    <a:pt x="7891551" y="881871"/>
                  </a:cubicBezTo>
                  <a:cubicBezTo>
                    <a:pt x="7661737" y="868563"/>
                    <a:pt x="7495641" y="894440"/>
                    <a:pt x="7323616" y="881871"/>
                  </a:cubicBezTo>
                  <a:cubicBezTo>
                    <a:pt x="7151591" y="869302"/>
                    <a:pt x="6877065" y="889122"/>
                    <a:pt x="6678235" y="881871"/>
                  </a:cubicBezTo>
                  <a:cubicBezTo>
                    <a:pt x="6479405" y="874620"/>
                    <a:pt x="6168964" y="872203"/>
                    <a:pt x="5877963" y="881871"/>
                  </a:cubicBezTo>
                  <a:cubicBezTo>
                    <a:pt x="5586962" y="891539"/>
                    <a:pt x="5632113" y="860958"/>
                    <a:pt x="5387473" y="881871"/>
                  </a:cubicBezTo>
                  <a:cubicBezTo>
                    <a:pt x="5142833" y="902785"/>
                    <a:pt x="5085244" y="887202"/>
                    <a:pt x="4819538" y="881871"/>
                  </a:cubicBezTo>
                  <a:cubicBezTo>
                    <a:pt x="4553833" y="876540"/>
                    <a:pt x="4472874" y="898934"/>
                    <a:pt x="4329049" y="881871"/>
                  </a:cubicBezTo>
                  <a:cubicBezTo>
                    <a:pt x="4185224" y="864808"/>
                    <a:pt x="3963178" y="895687"/>
                    <a:pt x="3761114" y="881871"/>
                  </a:cubicBezTo>
                  <a:cubicBezTo>
                    <a:pt x="3559050" y="868055"/>
                    <a:pt x="3186181" y="881416"/>
                    <a:pt x="3038287" y="881871"/>
                  </a:cubicBezTo>
                  <a:cubicBezTo>
                    <a:pt x="2890393" y="882326"/>
                    <a:pt x="2586909" y="858114"/>
                    <a:pt x="2392906" y="881871"/>
                  </a:cubicBezTo>
                  <a:cubicBezTo>
                    <a:pt x="2198903" y="905628"/>
                    <a:pt x="2036406" y="891776"/>
                    <a:pt x="1747525" y="881871"/>
                  </a:cubicBezTo>
                  <a:cubicBezTo>
                    <a:pt x="1458644" y="871966"/>
                    <a:pt x="1377907" y="892721"/>
                    <a:pt x="1257036" y="881871"/>
                  </a:cubicBezTo>
                  <a:cubicBezTo>
                    <a:pt x="1136165" y="871021"/>
                    <a:pt x="558914" y="874187"/>
                    <a:pt x="146981" y="881871"/>
                  </a:cubicBezTo>
                  <a:cubicBezTo>
                    <a:pt x="64770" y="877598"/>
                    <a:pt x="-4940" y="827134"/>
                    <a:pt x="0" y="734890"/>
                  </a:cubicBezTo>
                  <a:cubicBezTo>
                    <a:pt x="-25246" y="472644"/>
                    <a:pt x="4378" y="422777"/>
                    <a:pt x="0" y="146981"/>
                  </a:cubicBezTo>
                  <a:close/>
                </a:path>
                <a:path w="8038532" h="881871" stroke="0" extrusionOk="0">
                  <a:moveTo>
                    <a:pt x="0" y="146981"/>
                  </a:moveTo>
                  <a:cubicBezTo>
                    <a:pt x="-267" y="72959"/>
                    <a:pt x="59080" y="14392"/>
                    <a:pt x="146981" y="0"/>
                  </a:cubicBezTo>
                  <a:cubicBezTo>
                    <a:pt x="298754" y="-5031"/>
                    <a:pt x="485105" y="-4810"/>
                    <a:pt x="637470" y="0"/>
                  </a:cubicBezTo>
                  <a:cubicBezTo>
                    <a:pt x="789835" y="4810"/>
                    <a:pt x="1076019" y="2766"/>
                    <a:pt x="1205406" y="0"/>
                  </a:cubicBezTo>
                  <a:cubicBezTo>
                    <a:pt x="1334793" y="-2766"/>
                    <a:pt x="1679969" y="7492"/>
                    <a:pt x="2005678" y="0"/>
                  </a:cubicBezTo>
                  <a:cubicBezTo>
                    <a:pt x="2331387" y="-7492"/>
                    <a:pt x="2317257" y="14467"/>
                    <a:pt x="2418722" y="0"/>
                  </a:cubicBezTo>
                  <a:cubicBezTo>
                    <a:pt x="2520187" y="-14467"/>
                    <a:pt x="2867848" y="17141"/>
                    <a:pt x="2986657" y="0"/>
                  </a:cubicBezTo>
                  <a:cubicBezTo>
                    <a:pt x="3105467" y="-17141"/>
                    <a:pt x="3406681" y="26014"/>
                    <a:pt x="3709483" y="0"/>
                  </a:cubicBezTo>
                  <a:cubicBezTo>
                    <a:pt x="4012285" y="-26014"/>
                    <a:pt x="4031086" y="-16609"/>
                    <a:pt x="4122527" y="0"/>
                  </a:cubicBezTo>
                  <a:cubicBezTo>
                    <a:pt x="4213968" y="16609"/>
                    <a:pt x="4425648" y="34"/>
                    <a:pt x="4690462" y="0"/>
                  </a:cubicBezTo>
                  <a:cubicBezTo>
                    <a:pt x="4955276" y="-34"/>
                    <a:pt x="5182743" y="762"/>
                    <a:pt x="5490734" y="0"/>
                  </a:cubicBezTo>
                  <a:cubicBezTo>
                    <a:pt x="5798725" y="-762"/>
                    <a:pt x="5760659" y="-6368"/>
                    <a:pt x="5903778" y="0"/>
                  </a:cubicBezTo>
                  <a:cubicBezTo>
                    <a:pt x="6046897" y="6368"/>
                    <a:pt x="6311159" y="-31950"/>
                    <a:pt x="6626605" y="0"/>
                  </a:cubicBezTo>
                  <a:cubicBezTo>
                    <a:pt x="6942051" y="31950"/>
                    <a:pt x="7569320" y="49128"/>
                    <a:pt x="7891551" y="0"/>
                  </a:cubicBezTo>
                  <a:cubicBezTo>
                    <a:pt x="7970327" y="-1097"/>
                    <a:pt x="8032670" y="54543"/>
                    <a:pt x="8038532" y="146981"/>
                  </a:cubicBezTo>
                  <a:cubicBezTo>
                    <a:pt x="8055973" y="351742"/>
                    <a:pt x="8066818" y="472145"/>
                    <a:pt x="8038532" y="734890"/>
                  </a:cubicBezTo>
                  <a:cubicBezTo>
                    <a:pt x="8034248" y="821708"/>
                    <a:pt x="7975018" y="884402"/>
                    <a:pt x="7891551" y="881871"/>
                  </a:cubicBezTo>
                  <a:cubicBezTo>
                    <a:pt x="7721359" y="886310"/>
                    <a:pt x="7639775" y="872963"/>
                    <a:pt x="7478507" y="881871"/>
                  </a:cubicBezTo>
                  <a:cubicBezTo>
                    <a:pt x="7317239" y="890779"/>
                    <a:pt x="7073372" y="886398"/>
                    <a:pt x="6678235" y="881871"/>
                  </a:cubicBezTo>
                  <a:cubicBezTo>
                    <a:pt x="6283098" y="877344"/>
                    <a:pt x="6431989" y="864337"/>
                    <a:pt x="6187746" y="881871"/>
                  </a:cubicBezTo>
                  <a:cubicBezTo>
                    <a:pt x="5943503" y="899405"/>
                    <a:pt x="5811371" y="884514"/>
                    <a:pt x="5464919" y="881871"/>
                  </a:cubicBezTo>
                  <a:cubicBezTo>
                    <a:pt x="5118467" y="879228"/>
                    <a:pt x="5134066" y="871798"/>
                    <a:pt x="4974430" y="881871"/>
                  </a:cubicBezTo>
                  <a:cubicBezTo>
                    <a:pt x="4814794" y="891944"/>
                    <a:pt x="4494467" y="873281"/>
                    <a:pt x="4174157" y="881871"/>
                  </a:cubicBezTo>
                  <a:cubicBezTo>
                    <a:pt x="3853847" y="890461"/>
                    <a:pt x="3912556" y="900564"/>
                    <a:pt x="3683668" y="881871"/>
                  </a:cubicBezTo>
                  <a:cubicBezTo>
                    <a:pt x="3454780" y="863178"/>
                    <a:pt x="3289396" y="871173"/>
                    <a:pt x="2960841" y="881871"/>
                  </a:cubicBezTo>
                  <a:cubicBezTo>
                    <a:pt x="2632286" y="892569"/>
                    <a:pt x="2735001" y="877533"/>
                    <a:pt x="2547798" y="881871"/>
                  </a:cubicBezTo>
                  <a:cubicBezTo>
                    <a:pt x="2360595" y="886209"/>
                    <a:pt x="2300861" y="893737"/>
                    <a:pt x="2057308" y="881871"/>
                  </a:cubicBezTo>
                  <a:cubicBezTo>
                    <a:pt x="1813755" y="870006"/>
                    <a:pt x="1560999" y="879297"/>
                    <a:pt x="1411927" y="881871"/>
                  </a:cubicBezTo>
                  <a:cubicBezTo>
                    <a:pt x="1262855" y="884445"/>
                    <a:pt x="1135145" y="902046"/>
                    <a:pt x="998884" y="881871"/>
                  </a:cubicBezTo>
                  <a:cubicBezTo>
                    <a:pt x="862623" y="861696"/>
                    <a:pt x="332696" y="856133"/>
                    <a:pt x="146981" y="881871"/>
                  </a:cubicBezTo>
                  <a:cubicBezTo>
                    <a:pt x="72934" y="869537"/>
                    <a:pt x="3506" y="813101"/>
                    <a:pt x="0" y="734890"/>
                  </a:cubicBezTo>
                  <a:cubicBezTo>
                    <a:pt x="3050" y="474530"/>
                    <a:pt x="-12159" y="275115"/>
                    <a:pt x="0" y="146981"/>
                  </a:cubicBezTo>
                  <a:close/>
                </a:path>
              </a:pathLst>
            </a:custGeom>
            <a:solidFill>
              <a:srgbClr val="C6B26A">
                <a:alpha val="21961"/>
              </a:srgbClr>
            </a:solidFill>
            <a:ln>
              <a:noFill/>
              <a:extLst>
                <a:ext uri="{C807C97D-BFC1-408E-A445-0C87EB9F89A2}">
                  <ask:lineSketchStyleProps xmlns:ask="http://schemas.microsoft.com/office/drawing/2018/sketchyshapes" xmlns="" sd="3125344535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>
                  <a:solidFill>
                    <a:schemeClr val="tx2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Facteurs pouvant impacter la conduite automobile en cas d’épilepsie </a:t>
              </a:r>
              <a:r>
                <a:rPr lang="fr-FR" baseline="30000" dirty="0">
                  <a:solidFill>
                    <a:schemeClr val="tx2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1,2</a:t>
              </a:r>
              <a:endParaRPr lang="fr-FR" dirty="0">
                <a:solidFill>
                  <a:schemeClr val="tx2"/>
                </a:solidFill>
                <a:latin typeface="Arial Nova" panose="020B0504020202020204" pitchFamily="34" charset="0"/>
              </a:endParaRPr>
            </a:p>
          </p:txBody>
        </p:sp>
      </p:grpSp>
      <p:sp>
        <p:nvSpPr>
          <p:cNvPr id="41" name="Rectangle : coins arrondis 40">
            <a:extLst>
              <a:ext uri="{FF2B5EF4-FFF2-40B4-BE49-F238E27FC236}">
                <a16:creationId xmlns:a16="http://schemas.microsoft.com/office/drawing/2014/main" id="{CA901AD4-89EF-4FC5-851F-804F02818A88}"/>
              </a:ext>
            </a:extLst>
          </p:cNvPr>
          <p:cNvSpPr/>
          <p:nvPr/>
        </p:nvSpPr>
        <p:spPr>
          <a:xfrm>
            <a:off x="811347" y="2537917"/>
            <a:ext cx="2160000" cy="980408"/>
          </a:xfrm>
          <a:prstGeom prst="roundRect">
            <a:avLst/>
          </a:prstGeom>
          <a:solidFill>
            <a:srgbClr val="E2D8D0"/>
          </a:solidFill>
          <a:ln>
            <a:noFill/>
            <a:extLst>
              <a:ext uri="{C807C97D-BFC1-408E-A445-0C87EB9F89A2}">
                <ask:lineSketchStyleProps xmlns:ask="http://schemas.microsoft.com/office/drawing/2018/sketchyshapes" xmlns="" sd="1009114612">
                  <a:custGeom>
                    <a:avLst/>
                    <a:gdLst>
                      <a:gd name="connsiteX0" fmla="*/ 0 w 2653048"/>
                      <a:gd name="connsiteY0" fmla="*/ 163405 h 980408"/>
                      <a:gd name="connsiteX1" fmla="*/ 163405 w 2653048"/>
                      <a:gd name="connsiteY1" fmla="*/ 0 h 980408"/>
                      <a:gd name="connsiteX2" fmla="*/ 2489643 w 2653048"/>
                      <a:gd name="connsiteY2" fmla="*/ 0 h 980408"/>
                      <a:gd name="connsiteX3" fmla="*/ 2653048 w 2653048"/>
                      <a:gd name="connsiteY3" fmla="*/ 163405 h 980408"/>
                      <a:gd name="connsiteX4" fmla="*/ 2653048 w 2653048"/>
                      <a:gd name="connsiteY4" fmla="*/ 817003 h 980408"/>
                      <a:gd name="connsiteX5" fmla="*/ 2489643 w 2653048"/>
                      <a:gd name="connsiteY5" fmla="*/ 980408 h 980408"/>
                      <a:gd name="connsiteX6" fmla="*/ 163405 w 2653048"/>
                      <a:gd name="connsiteY6" fmla="*/ 980408 h 980408"/>
                      <a:gd name="connsiteX7" fmla="*/ 0 w 2653048"/>
                      <a:gd name="connsiteY7" fmla="*/ 817003 h 980408"/>
                      <a:gd name="connsiteX8" fmla="*/ 0 w 2653048"/>
                      <a:gd name="connsiteY8" fmla="*/ 163405 h 98040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653048" h="980408" fill="none" extrusionOk="0">
                        <a:moveTo>
                          <a:pt x="0" y="163405"/>
                        </a:moveTo>
                        <a:cubicBezTo>
                          <a:pt x="-8299" y="87421"/>
                          <a:pt x="70630" y="-1799"/>
                          <a:pt x="163405" y="0"/>
                        </a:cubicBezTo>
                        <a:cubicBezTo>
                          <a:pt x="495279" y="130351"/>
                          <a:pt x="2093292" y="18930"/>
                          <a:pt x="2489643" y="0"/>
                        </a:cubicBezTo>
                        <a:cubicBezTo>
                          <a:pt x="2575806" y="14729"/>
                          <a:pt x="2651089" y="83651"/>
                          <a:pt x="2653048" y="163405"/>
                        </a:cubicBezTo>
                        <a:cubicBezTo>
                          <a:pt x="2708634" y="286375"/>
                          <a:pt x="2638007" y="566733"/>
                          <a:pt x="2653048" y="817003"/>
                        </a:cubicBezTo>
                        <a:cubicBezTo>
                          <a:pt x="2658653" y="918175"/>
                          <a:pt x="2589463" y="969784"/>
                          <a:pt x="2489643" y="980408"/>
                        </a:cubicBezTo>
                        <a:cubicBezTo>
                          <a:pt x="2205300" y="928623"/>
                          <a:pt x="640791" y="1126932"/>
                          <a:pt x="163405" y="980408"/>
                        </a:cubicBezTo>
                        <a:cubicBezTo>
                          <a:pt x="70876" y="965994"/>
                          <a:pt x="-15338" y="911160"/>
                          <a:pt x="0" y="817003"/>
                        </a:cubicBezTo>
                        <a:cubicBezTo>
                          <a:pt x="51328" y="750018"/>
                          <a:pt x="30121" y="440860"/>
                          <a:pt x="0" y="163405"/>
                        </a:cubicBezTo>
                        <a:close/>
                      </a:path>
                      <a:path w="2653048" h="980408" stroke="0" extrusionOk="0">
                        <a:moveTo>
                          <a:pt x="0" y="163405"/>
                        </a:moveTo>
                        <a:cubicBezTo>
                          <a:pt x="1380" y="74230"/>
                          <a:pt x="71801" y="-13474"/>
                          <a:pt x="163405" y="0"/>
                        </a:cubicBezTo>
                        <a:cubicBezTo>
                          <a:pt x="496332" y="-84049"/>
                          <a:pt x="1427710" y="54107"/>
                          <a:pt x="2489643" y="0"/>
                        </a:cubicBezTo>
                        <a:cubicBezTo>
                          <a:pt x="2588373" y="-1886"/>
                          <a:pt x="2660341" y="67637"/>
                          <a:pt x="2653048" y="163405"/>
                        </a:cubicBezTo>
                        <a:cubicBezTo>
                          <a:pt x="2672166" y="248926"/>
                          <a:pt x="2614813" y="724805"/>
                          <a:pt x="2653048" y="817003"/>
                        </a:cubicBezTo>
                        <a:cubicBezTo>
                          <a:pt x="2651412" y="897961"/>
                          <a:pt x="2578724" y="983183"/>
                          <a:pt x="2489643" y="980408"/>
                        </a:cubicBezTo>
                        <a:cubicBezTo>
                          <a:pt x="1638029" y="974860"/>
                          <a:pt x="498371" y="1098262"/>
                          <a:pt x="163405" y="980408"/>
                        </a:cubicBezTo>
                        <a:cubicBezTo>
                          <a:pt x="72489" y="978379"/>
                          <a:pt x="-1569" y="898947"/>
                          <a:pt x="0" y="817003"/>
                        </a:cubicBezTo>
                        <a:cubicBezTo>
                          <a:pt x="9272" y="504891"/>
                          <a:pt x="20642" y="411096"/>
                          <a:pt x="0" y="163405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2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Facteurs liés à l’épilepsie elle-même</a:t>
            </a:r>
          </a:p>
        </p:txBody>
      </p:sp>
      <p:grpSp>
        <p:nvGrpSpPr>
          <p:cNvPr id="42" name="Groupe 41">
            <a:extLst>
              <a:ext uri="{FF2B5EF4-FFF2-40B4-BE49-F238E27FC236}">
                <a16:creationId xmlns:a16="http://schemas.microsoft.com/office/drawing/2014/main" id="{A367851E-0105-451C-AABA-8ED3DF100D6B}"/>
              </a:ext>
            </a:extLst>
          </p:cNvPr>
          <p:cNvGrpSpPr/>
          <p:nvPr/>
        </p:nvGrpSpPr>
        <p:grpSpPr>
          <a:xfrm>
            <a:off x="169752" y="3707886"/>
            <a:ext cx="2712366" cy="1979968"/>
            <a:chOff x="98739" y="4158536"/>
            <a:chExt cx="2712366" cy="1979968"/>
          </a:xfrm>
        </p:grpSpPr>
        <p:sp>
          <p:nvSpPr>
            <p:cNvPr id="43" name="ZoneTexte 42">
              <a:extLst>
                <a:ext uri="{FF2B5EF4-FFF2-40B4-BE49-F238E27FC236}">
                  <a16:creationId xmlns:a16="http://schemas.microsoft.com/office/drawing/2014/main" id="{3C69BE82-45C2-454F-B891-CD5A77BB3DBE}"/>
                </a:ext>
              </a:extLst>
            </p:cNvPr>
            <p:cNvSpPr txBox="1"/>
            <p:nvPr/>
          </p:nvSpPr>
          <p:spPr>
            <a:xfrm>
              <a:off x="98739" y="4963854"/>
              <a:ext cx="74984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>
                  <a:solidFill>
                    <a:schemeClr val="tx2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e.g.</a:t>
              </a:r>
            </a:p>
          </p:txBody>
        </p:sp>
        <p:grpSp>
          <p:nvGrpSpPr>
            <p:cNvPr id="44" name="Groupe 43">
              <a:extLst>
                <a:ext uri="{FF2B5EF4-FFF2-40B4-BE49-F238E27FC236}">
                  <a16:creationId xmlns:a16="http://schemas.microsoft.com/office/drawing/2014/main" id="{2E730F79-3D07-448D-8D9F-CD5E54497491}"/>
                </a:ext>
              </a:extLst>
            </p:cNvPr>
            <p:cNvGrpSpPr/>
            <p:nvPr/>
          </p:nvGrpSpPr>
          <p:grpSpPr>
            <a:xfrm>
              <a:off x="829564" y="4158536"/>
              <a:ext cx="1981541" cy="1979968"/>
              <a:chOff x="730826" y="4044235"/>
              <a:chExt cx="1981541" cy="1979968"/>
            </a:xfrm>
          </p:grpSpPr>
          <p:sp>
            <p:nvSpPr>
              <p:cNvPr id="45" name="Rectangle : coins arrondis 44">
                <a:extLst>
                  <a:ext uri="{FF2B5EF4-FFF2-40B4-BE49-F238E27FC236}">
                    <a16:creationId xmlns:a16="http://schemas.microsoft.com/office/drawing/2014/main" id="{618E65D5-BB95-42A7-80AD-0D54964CAD47}"/>
                  </a:ext>
                </a:extLst>
              </p:cNvPr>
              <p:cNvSpPr/>
              <p:nvPr/>
            </p:nvSpPr>
            <p:spPr>
              <a:xfrm>
                <a:off x="749844" y="4044235"/>
                <a:ext cx="1962523" cy="565200"/>
              </a:xfrm>
              <a:custGeom>
                <a:avLst/>
                <a:gdLst>
                  <a:gd name="connsiteX0" fmla="*/ 0 w 1962523"/>
                  <a:gd name="connsiteY0" fmla="*/ 94202 h 565200"/>
                  <a:gd name="connsiteX1" fmla="*/ 94202 w 1962523"/>
                  <a:gd name="connsiteY1" fmla="*/ 0 h 565200"/>
                  <a:gd name="connsiteX2" fmla="*/ 721057 w 1962523"/>
                  <a:gd name="connsiteY2" fmla="*/ 0 h 565200"/>
                  <a:gd name="connsiteX3" fmla="*/ 1347913 w 1962523"/>
                  <a:gd name="connsiteY3" fmla="*/ 0 h 565200"/>
                  <a:gd name="connsiteX4" fmla="*/ 1868321 w 1962523"/>
                  <a:gd name="connsiteY4" fmla="*/ 0 h 565200"/>
                  <a:gd name="connsiteX5" fmla="*/ 1962523 w 1962523"/>
                  <a:gd name="connsiteY5" fmla="*/ 94202 h 565200"/>
                  <a:gd name="connsiteX6" fmla="*/ 1962523 w 1962523"/>
                  <a:gd name="connsiteY6" fmla="*/ 470998 h 565200"/>
                  <a:gd name="connsiteX7" fmla="*/ 1868321 w 1962523"/>
                  <a:gd name="connsiteY7" fmla="*/ 565200 h 565200"/>
                  <a:gd name="connsiteX8" fmla="*/ 1330172 w 1962523"/>
                  <a:gd name="connsiteY8" fmla="*/ 565200 h 565200"/>
                  <a:gd name="connsiteX9" fmla="*/ 792022 w 1962523"/>
                  <a:gd name="connsiteY9" fmla="*/ 565200 h 565200"/>
                  <a:gd name="connsiteX10" fmla="*/ 94202 w 1962523"/>
                  <a:gd name="connsiteY10" fmla="*/ 565200 h 565200"/>
                  <a:gd name="connsiteX11" fmla="*/ 0 w 1962523"/>
                  <a:gd name="connsiteY11" fmla="*/ 470998 h 565200"/>
                  <a:gd name="connsiteX12" fmla="*/ 0 w 1962523"/>
                  <a:gd name="connsiteY12" fmla="*/ 94202 h 565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962523" h="565200" fill="none" extrusionOk="0">
                    <a:moveTo>
                      <a:pt x="0" y="94202"/>
                    </a:moveTo>
                    <a:cubicBezTo>
                      <a:pt x="10099" y="38510"/>
                      <a:pt x="44559" y="-570"/>
                      <a:pt x="94202" y="0"/>
                    </a:cubicBezTo>
                    <a:cubicBezTo>
                      <a:pt x="394759" y="-20650"/>
                      <a:pt x="595260" y="-20488"/>
                      <a:pt x="721057" y="0"/>
                    </a:cubicBezTo>
                    <a:cubicBezTo>
                      <a:pt x="846855" y="20488"/>
                      <a:pt x="1095171" y="17821"/>
                      <a:pt x="1347913" y="0"/>
                    </a:cubicBezTo>
                    <a:cubicBezTo>
                      <a:pt x="1600655" y="-17821"/>
                      <a:pt x="1720973" y="-18089"/>
                      <a:pt x="1868321" y="0"/>
                    </a:cubicBezTo>
                    <a:cubicBezTo>
                      <a:pt x="1919117" y="-585"/>
                      <a:pt x="1964889" y="43182"/>
                      <a:pt x="1962523" y="94202"/>
                    </a:cubicBezTo>
                    <a:cubicBezTo>
                      <a:pt x="1943812" y="236259"/>
                      <a:pt x="1977978" y="349550"/>
                      <a:pt x="1962523" y="470998"/>
                    </a:cubicBezTo>
                    <a:cubicBezTo>
                      <a:pt x="1959344" y="524897"/>
                      <a:pt x="1932536" y="561619"/>
                      <a:pt x="1868321" y="565200"/>
                    </a:cubicBezTo>
                    <a:cubicBezTo>
                      <a:pt x="1608032" y="575495"/>
                      <a:pt x="1491023" y="559747"/>
                      <a:pt x="1330172" y="565200"/>
                    </a:cubicBezTo>
                    <a:cubicBezTo>
                      <a:pt x="1169321" y="570653"/>
                      <a:pt x="1038758" y="585209"/>
                      <a:pt x="792022" y="565200"/>
                    </a:cubicBezTo>
                    <a:cubicBezTo>
                      <a:pt x="545286" y="545192"/>
                      <a:pt x="285563" y="597059"/>
                      <a:pt x="94202" y="565200"/>
                    </a:cubicBezTo>
                    <a:cubicBezTo>
                      <a:pt x="42740" y="562313"/>
                      <a:pt x="-1223" y="522620"/>
                      <a:pt x="0" y="470998"/>
                    </a:cubicBezTo>
                    <a:cubicBezTo>
                      <a:pt x="-16097" y="307734"/>
                      <a:pt x="5195" y="171976"/>
                      <a:pt x="0" y="94202"/>
                    </a:cubicBezTo>
                    <a:close/>
                  </a:path>
                  <a:path w="1962523" h="565200" stroke="0" extrusionOk="0">
                    <a:moveTo>
                      <a:pt x="0" y="94202"/>
                    </a:moveTo>
                    <a:cubicBezTo>
                      <a:pt x="-201" y="47563"/>
                      <a:pt x="41352" y="1763"/>
                      <a:pt x="94202" y="0"/>
                    </a:cubicBezTo>
                    <a:cubicBezTo>
                      <a:pt x="278105" y="-7232"/>
                      <a:pt x="455847" y="6155"/>
                      <a:pt x="650093" y="0"/>
                    </a:cubicBezTo>
                    <a:cubicBezTo>
                      <a:pt x="844339" y="-6155"/>
                      <a:pt x="940977" y="-24683"/>
                      <a:pt x="1223724" y="0"/>
                    </a:cubicBezTo>
                    <a:cubicBezTo>
                      <a:pt x="1506471" y="24683"/>
                      <a:pt x="1691634" y="20925"/>
                      <a:pt x="1868321" y="0"/>
                    </a:cubicBezTo>
                    <a:cubicBezTo>
                      <a:pt x="1919885" y="-1198"/>
                      <a:pt x="1952941" y="43549"/>
                      <a:pt x="1962523" y="94202"/>
                    </a:cubicBezTo>
                    <a:cubicBezTo>
                      <a:pt x="1969280" y="249475"/>
                      <a:pt x="1968797" y="364877"/>
                      <a:pt x="1962523" y="470998"/>
                    </a:cubicBezTo>
                    <a:cubicBezTo>
                      <a:pt x="1965194" y="523076"/>
                      <a:pt x="1920915" y="563877"/>
                      <a:pt x="1868321" y="565200"/>
                    </a:cubicBezTo>
                    <a:cubicBezTo>
                      <a:pt x="1711591" y="563801"/>
                      <a:pt x="1476663" y="548976"/>
                      <a:pt x="1276948" y="565200"/>
                    </a:cubicBezTo>
                    <a:cubicBezTo>
                      <a:pt x="1077233" y="581424"/>
                      <a:pt x="924515" y="558833"/>
                      <a:pt x="738799" y="565200"/>
                    </a:cubicBezTo>
                    <a:cubicBezTo>
                      <a:pt x="553083" y="571567"/>
                      <a:pt x="380540" y="544880"/>
                      <a:pt x="94202" y="565200"/>
                    </a:cubicBezTo>
                    <a:cubicBezTo>
                      <a:pt x="44706" y="570164"/>
                      <a:pt x="1957" y="528009"/>
                      <a:pt x="0" y="470998"/>
                    </a:cubicBezTo>
                    <a:cubicBezTo>
                      <a:pt x="6840" y="322415"/>
                      <a:pt x="11288" y="271012"/>
                      <a:pt x="0" y="94202"/>
                    </a:cubicBezTo>
                    <a:close/>
                  </a:path>
                </a:pathLst>
              </a:custGeom>
              <a:solidFill>
                <a:srgbClr val="090042">
                  <a:alpha val="7843"/>
                </a:srgbClr>
              </a:solidFill>
              <a:ln>
                <a:noFill/>
                <a:extLst>
                  <a:ext uri="{C807C97D-BFC1-408E-A445-0C87EB9F89A2}">
                    <ask:lineSketchStyleProps xmlns:ask="http://schemas.microsoft.com/office/drawing/2018/sketchyshapes" xmlns="" sd="3125344535">
                      <a:prstGeom prst="roundRect">
                        <a:avLst/>
                      </a:prstGeom>
                      <ask:type>
                        <ask:lineSketchFreehand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sz="1400" dirty="0">
                    <a:solidFill>
                      <a:schemeClr val="tx2"/>
                    </a:solidFill>
                    <a:latin typeface="Arial Nova" panose="020B0504020202020204" pitchFamily="34" charset="0"/>
                    <a:ea typeface="Amiri" panose="00000500000000000000" pitchFamily="2" charset="-78"/>
                    <a:cs typeface="Amiri" panose="00000500000000000000" pitchFamily="2" charset="-78"/>
                  </a:rPr>
                  <a:t>Type de crise</a:t>
                </a:r>
                <a:endParaRPr lang="fr-FR" sz="1400" dirty="0">
                  <a:solidFill>
                    <a:schemeClr val="tx2"/>
                  </a:solidFill>
                  <a:latin typeface="Arial Nova" panose="020B0504020202020204" pitchFamily="34" charset="0"/>
                </a:endParaRPr>
              </a:p>
            </p:txBody>
          </p:sp>
          <p:sp>
            <p:nvSpPr>
              <p:cNvPr id="46" name="Rectangle : coins arrondis 45">
                <a:extLst>
                  <a:ext uri="{FF2B5EF4-FFF2-40B4-BE49-F238E27FC236}">
                    <a16:creationId xmlns:a16="http://schemas.microsoft.com/office/drawing/2014/main" id="{C742B73F-2B23-46B5-BCEE-01A296309734}"/>
                  </a:ext>
                </a:extLst>
              </p:cNvPr>
              <p:cNvSpPr/>
              <p:nvPr/>
            </p:nvSpPr>
            <p:spPr>
              <a:xfrm>
                <a:off x="730826" y="4751619"/>
                <a:ext cx="1962523" cy="565200"/>
              </a:xfrm>
              <a:custGeom>
                <a:avLst/>
                <a:gdLst>
                  <a:gd name="connsiteX0" fmla="*/ 0 w 1962523"/>
                  <a:gd name="connsiteY0" fmla="*/ 94202 h 565200"/>
                  <a:gd name="connsiteX1" fmla="*/ 94202 w 1962523"/>
                  <a:gd name="connsiteY1" fmla="*/ 0 h 565200"/>
                  <a:gd name="connsiteX2" fmla="*/ 721057 w 1962523"/>
                  <a:gd name="connsiteY2" fmla="*/ 0 h 565200"/>
                  <a:gd name="connsiteX3" fmla="*/ 1347913 w 1962523"/>
                  <a:gd name="connsiteY3" fmla="*/ 0 h 565200"/>
                  <a:gd name="connsiteX4" fmla="*/ 1868321 w 1962523"/>
                  <a:gd name="connsiteY4" fmla="*/ 0 h 565200"/>
                  <a:gd name="connsiteX5" fmla="*/ 1962523 w 1962523"/>
                  <a:gd name="connsiteY5" fmla="*/ 94202 h 565200"/>
                  <a:gd name="connsiteX6" fmla="*/ 1962523 w 1962523"/>
                  <a:gd name="connsiteY6" fmla="*/ 470998 h 565200"/>
                  <a:gd name="connsiteX7" fmla="*/ 1868321 w 1962523"/>
                  <a:gd name="connsiteY7" fmla="*/ 565200 h 565200"/>
                  <a:gd name="connsiteX8" fmla="*/ 1330172 w 1962523"/>
                  <a:gd name="connsiteY8" fmla="*/ 565200 h 565200"/>
                  <a:gd name="connsiteX9" fmla="*/ 792022 w 1962523"/>
                  <a:gd name="connsiteY9" fmla="*/ 565200 h 565200"/>
                  <a:gd name="connsiteX10" fmla="*/ 94202 w 1962523"/>
                  <a:gd name="connsiteY10" fmla="*/ 565200 h 565200"/>
                  <a:gd name="connsiteX11" fmla="*/ 0 w 1962523"/>
                  <a:gd name="connsiteY11" fmla="*/ 470998 h 565200"/>
                  <a:gd name="connsiteX12" fmla="*/ 0 w 1962523"/>
                  <a:gd name="connsiteY12" fmla="*/ 94202 h 565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962523" h="565200" fill="none" extrusionOk="0">
                    <a:moveTo>
                      <a:pt x="0" y="94202"/>
                    </a:moveTo>
                    <a:cubicBezTo>
                      <a:pt x="10099" y="38510"/>
                      <a:pt x="44559" y="-570"/>
                      <a:pt x="94202" y="0"/>
                    </a:cubicBezTo>
                    <a:cubicBezTo>
                      <a:pt x="394759" y="-20650"/>
                      <a:pt x="595260" y="-20488"/>
                      <a:pt x="721057" y="0"/>
                    </a:cubicBezTo>
                    <a:cubicBezTo>
                      <a:pt x="846855" y="20488"/>
                      <a:pt x="1095171" y="17821"/>
                      <a:pt x="1347913" y="0"/>
                    </a:cubicBezTo>
                    <a:cubicBezTo>
                      <a:pt x="1600655" y="-17821"/>
                      <a:pt x="1720973" y="-18089"/>
                      <a:pt x="1868321" y="0"/>
                    </a:cubicBezTo>
                    <a:cubicBezTo>
                      <a:pt x="1919117" y="-585"/>
                      <a:pt x="1964889" y="43182"/>
                      <a:pt x="1962523" y="94202"/>
                    </a:cubicBezTo>
                    <a:cubicBezTo>
                      <a:pt x="1943812" y="236259"/>
                      <a:pt x="1977978" y="349550"/>
                      <a:pt x="1962523" y="470998"/>
                    </a:cubicBezTo>
                    <a:cubicBezTo>
                      <a:pt x="1959344" y="524897"/>
                      <a:pt x="1932536" y="561619"/>
                      <a:pt x="1868321" y="565200"/>
                    </a:cubicBezTo>
                    <a:cubicBezTo>
                      <a:pt x="1608032" y="575495"/>
                      <a:pt x="1491023" y="559747"/>
                      <a:pt x="1330172" y="565200"/>
                    </a:cubicBezTo>
                    <a:cubicBezTo>
                      <a:pt x="1169321" y="570653"/>
                      <a:pt x="1038758" y="585209"/>
                      <a:pt x="792022" y="565200"/>
                    </a:cubicBezTo>
                    <a:cubicBezTo>
                      <a:pt x="545286" y="545192"/>
                      <a:pt x="285563" y="597059"/>
                      <a:pt x="94202" y="565200"/>
                    </a:cubicBezTo>
                    <a:cubicBezTo>
                      <a:pt x="42740" y="562313"/>
                      <a:pt x="-1223" y="522620"/>
                      <a:pt x="0" y="470998"/>
                    </a:cubicBezTo>
                    <a:cubicBezTo>
                      <a:pt x="-16097" y="307734"/>
                      <a:pt x="5195" y="171976"/>
                      <a:pt x="0" y="94202"/>
                    </a:cubicBezTo>
                    <a:close/>
                  </a:path>
                  <a:path w="1962523" h="565200" stroke="0" extrusionOk="0">
                    <a:moveTo>
                      <a:pt x="0" y="94202"/>
                    </a:moveTo>
                    <a:cubicBezTo>
                      <a:pt x="-201" y="47563"/>
                      <a:pt x="41352" y="1763"/>
                      <a:pt x="94202" y="0"/>
                    </a:cubicBezTo>
                    <a:cubicBezTo>
                      <a:pt x="278105" y="-7232"/>
                      <a:pt x="455847" y="6155"/>
                      <a:pt x="650093" y="0"/>
                    </a:cubicBezTo>
                    <a:cubicBezTo>
                      <a:pt x="844339" y="-6155"/>
                      <a:pt x="940977" y="-24683"/>
                      <a:pt x="1223724" y="0"/>
                    </a:cubicBezTo>
                    <a:cubicBezTo>
                      <a:pt x="1506471" y="24683"/>
                      <a:pt x="1691634" y="20925"/>
                      <a:pt x="1868321" y="0"/>
                    </a:cubicBezTo>
                    <a:cubicBezTo>
                      <a:pt x="1919885" y="-1198"/>
                      <a:pt x="1952941" y="43549"/>
                      <a:pt x="1962523" y="94202"/>
                    </a:cubicBezTo>
                    <a:cubicBezTo>
                      <a:pt x="1969280" y="249475"/>
                      <a:pt x="1968797" y="364877"/>
                      <a:pt x="1962523" y="470998"/>
                    </a:cubicBezTo>
                    <a:cubicBezTo>
                      <a:pt x="1965194" y="523076"/>
                      <a:pt x="1920915" y="563877"/>
                      <a:pt x="1868321" y="565200"/>
                    </a:cubicBezTo>
                    <a:cubicBezTo>
                      <a:pt x="1711591" y="563801"/>
                      <a:pt x="1476663" y="548976"/>
                      <a:pt x="1276948" y="565200"/>
                    </a:cubicBezTo>
                    <a:cubicBezTo>
                      <a:pt x="1077233" y="581424"/>
                      <a:pt x="924515" y="558833"/>
                      <a:pt x="738799" y="565200"/>
                    </a:cubicBezTo>
                    <a:cubicBezTo>
                      <a:pt x="553083" y="571567"/>
                      <a:pt x="380540" y="544880"/>
                      <a:pt x="94202" y="565200"/>
                    </a:cubicBezTo>
                    <a:cubicBezTo>
                      <a:pt x="44706" y="570164"/>
                      <a:pt x="1957" y="528009"/>
                      <a:pt x="0" y="470998"/>
                    </a:cubicBezTo>
                    <a:cubicBezTo>
                      <a:pt x="6840" y="322415"/>
                      <a:pt x="11288" y="271012"/>
                      <a:pt x="0" y="94202"/>
                    </a:cubicBezTo>
                    <a:close/>
                  </a:path>
                </a:pathLst>
              </a:custGeom>
              <a:solidFill>
                <a:srgbClr val="090042">
                  <a:alpha val="7843"/>
                </a:srgbClr>
              </a:solidFill>
              <a:ln>
                <a:noFill/>
                <a:extLst>
                  <a:ext uri="{C807C97D-BFC1-408E-A445-0C87EB9F89A2}">
                    <ask:lineSketchStyleProps xmlns:ask="http://schemas.microsoft.com/office/drawing/2018/sketchyshapes" xmlns="" sd="3125344535">
                      <a:prstGeom prst="roundRect">
                        <a:avLst/>
                      </a:prstGeom>
                      <ask:type>
                        <ask:lineSketchFreehand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sz="1400" dirty="0">
                    <a:solidFill>
                      <a:schemeClr val="tx2"/>
                    </a:solidFill>
                    <a:latin typeface="Arial Nova" panose="020B0504020202020204" pitchFamily="34" charset="0"/>
                    <a:ea typeface="Amiri" panose="00000500000000000000" pitchFamily="2" charset="-78"/>
                    <a:cs typeface="Amiri" panose="00000500000000000000" pitchFamily="2" charset="-78"/>
                  </a:rPr>
                  <a:t>Récurrence des crises</a:t>
                </a:r>
                <a:endParaRPr lang="fr-FR" sz="1400" dirty="0">
                  <a:solidFill>
                    <a:schemeClr val="tx2"/>
                  </a:solidFill>
                  <a:latin typeface="Arial Nova" panose="020B0504020202020204" pitchFamily="34" charset="0"/>
                </a:endParaRPr>
              </a:p>
            </p:txBody>
          </p:sp>
          <p:sp>
            <p:nvSpPr>
              <p:cNvPr id="47" name="Rectangle : coins arrondis 46">
                <a:extLst>
                  <a:ext uri="{FF2B5EF4-FFF2-40B4-BE49-F238E27FC236}">
                    <a16:creationId xmlns:a16="http://schemas.microsoft.com/office/drawing/2014/main" id="{67BC1DE1-7312-44D6-AEF2-A90492039470}"/>
                  </a:ext>
                </a:extLst>
              </p:cNvPr>
              <p:cNvSpPr/>
              <p:nvPr/>
            </p:nvSpPr>
            <p:spPr>
              <a:xfrm>
                <a:off x="749844" y="5459003"/>
                <a:ext cx="1962523" cy="565200"/>
              </a:xfrm>
              <a:custGeom>
                <a:avLst/>
                <a:gdLst>
                  <a:gd name="connsiteX0" fmla="*/ 0 w 1962523"/>
                  <a:gd name="connsiteY0" fmla="*/ 94202 h 565200"/>
                  <a:gd name="connsiteX1" fmla="*/ 94202 w 1962523"/>
                  <a:gd name="connsiteY1" fmla="*/ 0 h 565200"/>
                  <a:gd name="connsiteX2" fmla="*/ 721057 w 1962523"/>
                  <a:gd name="connsiteY2" fmla="*/ 0 h 565200"/>
                  <a:gd name="connsiteX3" fmla="*/ 1347913 w 1962523"/>
                  <a:gd name="connsiteY3" fmla="*/ 0 h 565200"/>
                  <a:gd name="connsiteX4" fmla="*/ 1868321 w 1962523"/>
                  <a:gd name="connsiteY4" fmla="*/ 0 h 565200"/>
                  <a:gd name="connsiteX5" fmla="*/ 1962523 w 1962523"/>
                  <a:gd name="connsiteY5" fmla="*/ 94202 h 565200"/>
                  <a:gd name="connsiteX6" fmla="*/ 1962523 w 1962523"/>
                  <a:gd name="connsiteY6" fmla="*/ 470998 h 565200"/>
                  <a:gd name="connsiteX7" fmla="*/ 1868321 w 1962523"/>
                  <a:gd name="connsiteY7" fmla="*/ 565200 h 565200"/>
                  <a:gd name="connsiteX8" fmla="*/ 1330172 w 1962523"/>
                  <a:gd name="connsiteY8" fmla="*/ 565200 h 565200"/>
                  <a:gd name="connsiteX9" fmla="*/ 792022 w 1962523"/>
                  <a:gd name="connsiteY9" fmla="*/ 565200 h 565200"/>
                  <a:gd name="connsiteX10" fmla="*/ 94202 w 1962523"/>
                  <a:gd name="connsiteY10" fmla="*/ 565200 h 565200"/>
                  <a:gd name="connsiteX11" fmla="*/ 0 w 1962523"/>
                  <a:gd name="connsiteY11" fmla="*/ 470998 h 565200"/>
                  <a:gd name="connsiteX12" fmla="*/ 0 w 1962523"/>
                  <a:gd name="connsiteY12" fmla="*/ 94202 h 565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962523" h="565200" fill="none" extrusionOk="0">
                    <a:moveTo>
                      <a:pt x="0" y="94202"/>
                    </a:moveTo>
                    <a:cubicBezTo>
                      <a:pt x="10099" y="38510"/>
                      <a:pt x="44559" y="-570"/>
                      <a:pt x="94202" y="0"/>
                    </a:cubicBezTo>
                    <a:cubicBezTo>
                      <a:pt x="394759" y="-20650"/>
                      <a:pt x="595260" y="-20488"/>
                      <a:pt x="721057" y="0"/>
                    </a:cubicBezTo>
                    <a:cubicBezTo>
                      <a:pt x="846855" y="20488"/>
                      <a:pt x="1095171" y="17821"/>
                      <a:pt x="1347913" y="0"/>
                    </a:cubicBezTo>
                    <a:cubicBezTo>
                      <a:pt x="1600655" y="-17821"/>
                      <a:pt x="1720973" y="-18089"/>
                      <a:pt x="1868321" y="0"/>
                    </a:cubicBezTo>
                    <a:cubicBezTo>
                      <a:pt x="1919117" y="-585"/>
                      <a:pt x="1964889" y="43182"/>
                      <a:pt x="1962523" y="94202"/>
                    </a:cubicBezTo>
                    <a:cubicBezTo>
                      <a:pt x="1943812" y="236259"/>
                      <a:pt x="1977978" y="349550"/>
                      <a:pt x="1962523" y="470998"/>
                    </a:cubicBezTo>
                    <a:cubicBezTo>
                      <a:pt x="1959344" y="524897"/>
                      <a:pt x="1932536" y="561619"/>
                      <a:pt x="1868321" y="565200"/>
                    </a:cubicBezTo>
                    <a:cubicBezTo>
                      <a:pt x="1608032" y="575495"/>
                      <a:pt x="1491023" y="559747"/>
                      <a:pt x="1330172" y="565200"/>
                    </a:cubicBezTo>
                    <a:cubicBezTo>
                      <a:pt x="1169321" y="570653"/>
                      <a:pt x="1038758" y="585209"/>
                      <a:pt x="792022" y="565200"/>
                    </a:cubicBezTo>
                    <a:cubicBezTo>
                      <a:pt x="545286" y="545192"/>
                      <a:pt x="285563" y="597059"/>
                      <a:pt x="94202" y="565200"/>
                    </a:cubicBezTo>
                    <a:cubicBezTo>
                      <a:pt x="42740" y="562313"/>
                      <a:pt x="-1223" y="522620"/>
                      <a:pt x="0" y="470998"/>
                    </a:cubicBezTo>
                    <a:cubicBezTo>
                      <a:pt x="-16097" y="307734"/>
                      <a:pt x="5195" y="171976"/>
                      <a:pt x="0" y="94202"/>
                    </a:cubicBezTo>
                    <a:close/>
                  </a:path>
                  <a:path w="1962523" h="565200" stroke="0" extrusionOk="0">
                    <a:moveTo>
                      <a:pt x="0" y="94202"/>
                    </a:moveTo>
                    <a:cubicBezTo>
                      <a:pt x="-201" y="47563"/>
                      <a:pt x="41352" y="1763"/>
                      <a:pt x="94202" y="0"/>
                    </a:cubicBezTo>
                    <a:cubicBezTo>
                      <a:pt x="278105" y="-7232"/>
                      <a:pt x="455847" y="6155"/>
                      <a:pt x="650093" y="0"/>
                    </a:cubicBezTo>
                    <a:cubicBezTo>
                      <a:pt x="844339" y="-6155"/>
                      <a:pt x="940977" y="-24683"/>
                      <a:pt x="1223724" y="0"/>
                    </a:cubicBezTo>
                    <a:cubicBezTo>
                      <a:pt x="1506471" y="24683"/>
                      <a:pt x="1691634" y="20925"/>
                      <a:pt x="1868321" y="0"/>
                    </a:cubicBezTo>
                    <a:cubicBezTo>
                      <a:pt x="1919885" y="-1198"/>
                      <a:pt x="1952941" y="43549"/>
                      <a:pt x="1962523" y="94202"/>
                    </a:cubicBezTo>
                    <a:cubicBezTo>
                      <a:pt x="1969280" y="249475"/>
                      <a:pt x="1968797" y="364877"/>
                      <a:pt x="1962523" y="470998"/>
                    </a:cubicBezTo>
                    <a:cubicBezTo>
                      <a:pt x="1965194" y="523076"/>
                      <a:pt x="1920915" y="563877"/>
                      <a:pt x="1868321" y="565200"/>
                    </a:cubicBezTo>
                    <a:cubicBezTo>
                      <a:pt x="1711591" y="563801"/>
                      <a:pt x="1476663" y="548976"/>
                      <a:pt x="1276948" y="565200"/>
                    </a:cubicBezTo>
                    <a:cubicBezTo>
                      <a:pt x="1077233" y="581424"/>
                      <a:pt x="924515" y="558833"/>
                      <a:pt x="738799" y="565200"/>
                    </a:cubicBezTo>
                    <a:cubicBezTo>
                      <a:pt x="553083" y="571567"/>
                      <a:pt x="380540" y="544880"/>
                      <a:pt x="94202" y="565200"/>
                    </a:cubicBezTo>
                    <a:cubicBezTo>
                      <a:pt x="44706" y="570164"/>
                      <a:pt x="1957" y="528009"/>
                      <a:pt x="0" y="470998"/>
                    </a:cubicBezTo>
                    <a:cubicBezTo>
                      <a:pt x="6840" y="322415"/>
                      <a:pt x="11288" y="271012"/>
                      <a:pt x="0" y="94202"/>
                    </a:cubicBezTo>
                    <a:close/>
                  </a:path>
                </a:pathLst>
              </a:custGeom>
              <a:solidFill>
                <a:srgbClr val="090042">
                  <a:alpha val="7843"/>
                </a:srgbClr>
              </a:solidFill>
              <a:ln>
                <a:noFill/>
                <a:extLst>
                  <a:ext uri="{C807C97D-BFC1-408E-A445-0C87EB9F89A2}">
                    <ask:lineSketchStyleProps xmlns:ask="http://schemas.microsoft.com/office/drawing/2018/sketchyshapes" xmlns="" sd="3125344535">
                      <a:prstGeom prst="roundRect">
                        <a:avLst/>
                      </a:prstGeom>
                      <ask:type>
                        <ask:lineSketchFreehand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sz="1400" dirty="0">
                    <a:solidFill>
                      <a:schemeClr val="tx2"/>
                    </a:solidFill>
                    <a:latin typeface="Arial Nova" panose="020B0504020202020204" pitchFamily="34" charset="0"/>
                    <a:ea typeface="Amiri" panose="00000500000000000000" pitchFamily="2" charset="-78"/>
                    <a:cs typeface="Amiri" panose="00000500000000000000" pitchFamily="2" charset="-78"/>
                  </a:rPr>
                  <a:t>Localisation des foyers</a:t>
                </a:r>
                <a:endParaRPr lang="fr-FR" sz="1400" dirty="0">
                  <a:solidFill>
                    <a:schemeClr val="tx2"/>
                  </a:solidFill>
                  <a:latin typeface="Arial Nova" panose="020B0504020202020204" pitchFamily="34" charset="0"/>
                </a:endParaRPr>
              </a:p>
            </p:txBody>
          </p:sp>
        </p:grpSp>
      </p:grpSp>
      <p:sp>
        <p:nvSpPr>
          <p:cNvPr id="48" name="Rectangle : coins arrondis 47">
            <a:extLst>
              <a:ext uri="{FF2B5EF4-FFF2-40B4-BE49-F238E27FC236}">
                <a16:creationId xmlns:a16="http://schemas.microsoft.com/office/drawing/2014/main" id="{157403FD-385B-4889-A143-A635A3657ECF}"/>
              </a:ext>
            </a:extLst>
          </p:cNvPr>
          <p:cNvSpPr/>
          <p:nvPr/>
        </p:nvSpPr>
        <p:spPr>
          <a:xfrm>
            <a:off x="3352800" y="2537917"/>
            <a:ext cx="2160000" cy="980408"/>
          </a:xfrm>
          <a:prstGeom prst="roundRect">
            <a:avLst/>
          </a:prstGeom>
          <a:solidFill>
            <a:srgbClr val="E2D8D0"/>
          </a:solidFill>
          <a:ln>
            <a:noFill/>
            <a:extLst>
              <a:ext uri="{C807C97D-BFC1-408E-A445-0C87EB9F89A2}">
                <ask:lineSketchStyleProps xmlns:ask="http://schemas.microsoft.com/office/drawing/2018/sketchyshapes" xmlns="" sd="1009114612">
                  <a:custGeom>
                    <a:avLst/>
                    <a:gdLst>
                      <a:gd name="connsiteX0" fmla="*/ 0 w 2653048"/>
                      <a:gd name="connsiteY0" fmla="*/ 163405 h 980408"/>
                      <a:gd name="connsiteX1" fmla="*/ 163405 w 2653048"/>
                      <a:gd name="connsiteY1" fmla="*/ 0 h 980408"/>
                      <a:gd name="connsiteX2" fmla="*/ 2489643 w 2653048"/>
                      <a:gd name="connsiteY2" fmla="*/ 0 h 980408"/>
                      <a:gd name="connsiteX3" fmla="*/ 2653048 w 2653048"/>
                      <a:gd name="connsiteY3" fmla="*/ 163405 h 980408"/>
                      <a:gd name="connsiteX4" fmla="*/ 2653048 w 2653048"/>
                      <a:gd name="connsiteY4" fmla="*/ 817003 h 980408"/>
                      <a:gd name="connsiteX5" fmla="*/ 2489643 w 2653048"/>
                      <a:gd name="connsiteY5" fmla="*/ 980408 h 980408"/>
                      <a:gd name="connsiteX6" fmla="*/ 163405 w 2653048"/>
                      <a:gd name="connsiteY6" fmla="*/ 980408 h 980408"/>
                      <a:gd name="connsiteX7" fmla="*/ 0 w 2653048"/>
                      <a:gd name="connsiteY7" fmla="*/ 817003 h 980408"/>
                      <a:gd name="connsiteX8" fmla="*/ 0 w 2653048"/>
                      <a:gd name="connsiteY8" fmla="*/ 163405 h 98040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653048" h="980408" fill="none" extrusionOk="0">
                        <a:moveTo>
                          <a:pt x="0" y="163405"/>
                        </a:moveTo>
                        <a:cubicBezTo>
                          <a:pt x="-8299" y="87421"/>
                          <a:pt x="70630" y="-1799"/>
                          <a:pt x="163405" y="0"/>
                        </a:cubicBezTo>
                        <a:cubicBezTo>
                          <a:pt x="495279" y="130351"/>
                          <a:pt x="2093292" y="18930"/>
                          <a:pt x="2489643" y="0"/>
                        </a:cubicBezTo>
                        <a:cubicBezTo>
                          <a:pt x="2575806" y="14729"/>
                          <a:pt x="2651089" y="83651"/>
                          <a:pt x="2653048" y="163405"/>
                        </a:cubicBezTo>
                        <a:cubicBezTo>
                          <a:pt x="2708634" y="286375"/>
                          <a:pt x="2638007" y="566733"/>
                          <a:pt x="2653048" y="817003"/>
                        </a:cubicBezTo>
                        <a:cubicBezTo>
                          <a:pt x="2658653" y="918175"/>
                          <a:pt x="2589463" y="969784"/>
                          <a:pt x="2489643" y="980408"/>
                        </a:cubicBezTo>
                        <a:cubicBezTo>
                          <a:pt x="2205300" y="928623"/>
                          <a:pt x="640791" y="1126932"/>
                          <a:pt x="163405" y="980408"/>
                        </a:cubicBezTo>
                        <a:cubicBezTo>
                          <a:pt x="70876" y="965994"/>
                          <a:pt x="-15338" y="911160"/>
                          <a:pt x="0" y="817003"/>
                        </a:cubicBezTo>
                        <a:cubicBezTo>
                          <a:pt x="51328" y="750018"/>
                          <a:pt x="30121" y="440860"/>
                          <a:pt x="0" y="163405"/>
                        </a:cubicBezTo>
                        <a:close/>
                      </a:path>
                      <a:path w="2653048" h="980408" stroke="0" extrusionOk="0">
                        <a:moveTo>
                          <a:pt x="0" y="163405"/>
                        </a:moveTo>
                        <a:cubicBezTo>
                          <a:pt x="1380" y="74230"/>
                          <a:pt x="71801" y="-13474"/>
                          <a:pt x="163405" y="0"/>
                        </a:cubicBezTo>
                        <a:cubicBezTo>
                          <a:pt x="496332" y="-84049"/>
                          <a:pt x="1427710" y="54107"/>
                          <a:pt x="2489643" y="0"/>
                        </a:cubicBezTo>
                        <a:cubicBezTo>
                          <a:pt x="2588373" y="-1886"/>
                          <a:pt x="2660341" y="67637"/>
                          <a:pt x="2653048" y="163405"/>
                        </a:cubicBezTo>
                        <a:cubicBezTo>
                          <a:pt x="2672166" y="248926"/>
                          <a:pt x="2614813" y="724805"/>
                          <a:pt x="2653048" y="817003"/>
                        </a:cubicBezTo>
                        <a:cubicBezTo>
                          <a:pt x="2651412" y="897961"/>
                          <a:pt x="2578724" y="983183"/>
                          <a:pt x="2489643" y="980408"/>
                        </a:cubicBezTo>
                        <a:cubicBezTo>
                          <a:pt x="1638029" y="974860"/>
                          <a:pt x="498371" y="1098262"/>
                          <a:pt x="163405" y="980408"/>
                        </a:cubicBezTo>
                        <a:cubicBezTo>
                          <a:pt x="72489" y="978379"/>
                          <a:pt x="-1569" y="898947"/>
                          <a:pt x="0" y="817003"/>
                        </a:cubicBezTo>
                        <a:cubicBezTo>
                          <a:pt x="9272" y="504891"/>
                          <a:pt x="20642" y="411096"/>
                          <a:pt x="0" y="163405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ysClr val="windowText" lastClr="000000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Facteurs liés aux traitements (AED)</a:t>
            </a:r>
          </a:p>
        </p:txBody>
      </p:sp>
      <p:grpSp>
        <p:nvGrpSpPr>
          <p:cNvPr id="49" name="Groupe 48">
            <a:extLst>
              <a:ext uri="{FF2B5EF4-FFF2-40B4-BE49-F238E27FC236}">
                <a16:creationId xmlns:a16="http://schemas.microsoft.com/office/drawing/2014/main" id="{BED07D2C-4AF9-4877-89C7-C75769FB3127}"/>
              </a:ext>
            </a:extLst>
          </p:cNvPr>
          <p:cNvGrpSpPr/>
          <p:nvPr/>
        </p:nvGrpSpPr>
        <p:grpSpPr>
          <a:xfrm>
            <a:off x="3451539" y="3707886"/>
            <a:ext cx="1962523" cy="2014343"/>
            <a:chOff x="3425670" y="4044235"/>
            <a:chExt cx="1962523" cy="2014343"/>
          </a:xfrm>
        </p:grpSpPr>
        <p:sp>
          <p:nvSpPr>
            <p:cNvPr id="50" name="Rectangle : coins arrondis 49">
              <a:extLst>
                <a:ext uri="{FF2B5EF4-FFF2-40B4-BE49-F238E27FC236}">
                  <a16:creationId xmlns:a16="http://schemas.microsoft.com/office/drawing/2014/main" id="{F49AE455-F291-403D-A968-BEC1943B5BD5}"/>
                </a:ext>
              </a:extLst>
            </p:cNvPr>
            <p:cNvSpPr/>
            <p:nvPr/>
          </p:nvSpPr>
          <p:spPr>
            <a:xfrm>
              <a:off x="3425670" y="5493378"/>
              <a:ext cx="1962523" cy="565200"/>
            </a:xfrm>
            <a:custGeom>
              <a:avLst/>
              <a:gdLst>
                <a:gd name="connsiteX0" fmla="*/ 0 w 1962523"/>
                <a:gd name="connsiteY0" fmla="*/ 94202 h 565200"/>
                <a:gd name="connsiteX1" fmla="*/ 94202 w 1962523"/>
                <a:gd name="connsiteY1" fmla="*/ 0 h 565200"/>
                <a:gd name="connsiteX2" fmla="*/ 721057 w 1962523"/>
                <a:gd name="connsiteY2" fmla="*/ 0 h 565200"/>
                <a:gd name="connsiteX3" fmla="*/ 1347913 w 1962523"/>
                <a:gd name="connsiteY3" fmla="*/ 0 h 565200"/>
                <a:gd name="connsiteX4" fmla="*/ 1868321 w 1962523"/>
                <a:gd name="connsiteY4" fmla="*/ 0 h 565200"/>
                <a:gd name="connsiteX5" fmla="*/ 1962523 w 1962523"/>
                <a:gd name="connsiteY5" fmla="*/ 94202 h 565200"/>
                <a:gd name="connsiteX6" fmla="*/ 1962523 w 1962523"/>
                <a:gd name="connsiteY6" fmla="*/ 470998 h 565200"/>
                <a:gd name="connsiteX7" fmla="*/ 1868321 w 1962523"/>
                <a:gd name="connsiteY7" fmla="*/ 565200 h 565200"/>
                <a:gd name="connsiteX8" fmla="*/ 1330172 w 1962523"/>
                <a:gd name="connsiteY8" fmla="*/ 565200 h 565200"/>
                <a:gd name="connsiteX9" fmla="*/ 792022 w 1962523"/>
                <a:gd name="connsiteY9" fmla="*/ 565200 h 565200"/>
                <a:gd name="connsiteX10" fmla="*/ 94202 w 1962523"/>
                <a:gd name="connsiteY10" fmla="*/ 565200 h 565200"/>
                <a:gd name="connsiteX11" fmla="*/ 0 w 1962523"/>
                <a:gd name="connsiteY11" fmla="*/ 470998 h 565200"/>
                <a:gd name="connsiteX12" fmla="*/ 0 w 1962523"/>
                <a:gd name="connsiteY12" fmla="*/ 94202 h 565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962523" h="565200" fill="none" extrusionOk="0">
                  <a:moveTo>
                    <a:pt x="0" y="94202"/>
                  </a:moveTo>
                  <a:cubicBezTo>
                    <a:pt x="10099" y="38510"/>
                    <a:pt x="44559" y="-570"/>
                    <a:pt x="94202" y="0"/>
                  </a:cubicBezTo>
                  <a:cubicBezTo>
                    <a:pt x="394759" y="-20650"/>
                    <a:pt x="595260" y="-20488"/>
                    <a:pt x="721057" y="0"/>
                  </a:cubicBezTo>
                  <a:cubicBezTo>
                    <a:pt x="846855" y="20488"/>
                    <a:pt x="1095171" y="17821"/>
                    <a:pt x="1347913" y="0"/>
                  </a:cubicBezTo>
                  <a:cubicBezTo>
                    <a:pt x="1600655" y="-17821"/>
                    <a:pt x="1720973" y="-18089"/>
                    <a:pt x="1868321" y="0"/>
                  </a:cubicBezTo>
                  <a:cubicBezTo>
                    <a:pt x="1919117" y="-585"/>
                    <a:pt x="1964889" y="43182"/>
                    <a:pt x="1962523" y="94202"/>
                  </a:cubicBezTo>
                  <a:cubicBezTo>
                    <a:pt x="1943812" y="236259"/>
                    <a:pt x="1977978" y="349550"/>
                    <a:pt x="1962523" y="470998"/>
                  </a:cubicBezTo>
                  <a:cubicBezTo>
                    <a:pt x="1959344" y="524897"/>
                    <a:pt x="1932536" y="561619"/>
                    <a:pt x="1868321" y="565200"/>
                  </a:cubicBezTo>
                  <a:cubicBezTo>
                    <a:pt x="1608032" y="575495"/>
                    <a:pt x="1491023" y="559747"/>
                    <a:pt x="1330172" y="565200"/>
                  </a:cubicBezTo>
                  <a:cubicBezTo>
                    <a:pt x="1169321" y="570653"/>
                    <a:pt x="1038758" y="585209"/>
                    <a:pt x="792022" y="565200"/>
                  </a:cubicBezTo>
                  <a:cubicBezTo>
                    <a:pt x="545286" y="545192"/>
                    <a:pt x="285563" y="597059"/>
                    <a:pt x="94202" y="565200"/>
                  </a:cubicBezTo>
                  <a:cubicBezTo>
                    <a:pt x="42740" y="562313"/>
                    <a:pt x="-1223" y="522620"/>
                    <a:pt x="0" y="470998"/>
                  </a:cubicBezTo>
                  <a:cubicBezTo>
                    <a:pt x="-16097" y="307734"/>
                    <a:pt x="5195" y="171976"/>
                    <a:pt x="0" y="94202"/>
                  </a:cubicBezTo>
                  <a:close/>
                </a:path>
                <a:path w="1962523" h="565200" stroke="0" extrusionOk="0">
                  <a:moveTo>
                    <a:pt x="0" y="94202"/>
                  </a:moveTo>
                  <a:cubicBezTo>
                    <a:pt x="-201" y="47563"/>
                    <a:pt x="41352" y="1763"/>
                    <a:pt x="94202" y="0"/>
                  </a:cubicBezTo>
                  <a:cubicBezTo>
                    <a:pt x="278105" y="-7232"/>
                    <a:pt x="455847" y="6155"/>
                    <a:pt x="650093" y="0"/>
                  </a:cubicBezTo>
                  <a:cubicBezTo>
                    <a:pt x="844339" y="-6155"/>
                    <a:pt x="940977" y="-24683"/>
                    <a:pt x="1223724" y="0"/>
                  </a:cubicBezTo>
                  <a:cubicBezTo>
                    <a:pt x="1506471" y="24683"/>
                    <a:pt x="1691634" y="20925"/>
                    <a:pt x="1868321" y="0"/>
                  </a:cubicBezTo>
                  <a:cubicBezTo>
                    <a:pt x="1919885" y="-1198"/>
                    <a:pt x="1952941" y="43549"/>
                    <a:pt x="1962523" y="94202"/>
                  </a:cubicBezTo>
                  <a:cubicBezTo>
                    <a:pt x="1969280" y="249475"/>
                    <a:pt x="1968797" y="364877"/>
                    <a:pt x="1962523" y="470998"/>
                  </a:cubicBezTo>
                  <a:cubicBezTo>
                    <a:pt x="1965194" y="523076"/>
                    <a:pt x="1920915" y="563877"/>
                    <a:pt x="1868321" y="565200"/>
                  </a:cubicBezTo>
                  <a:cubicBezTo>
                    <a:pt x="1711591" y="563801"/>
                    <a:pt x="1476663" y="548976"/>
                    <a:pt x="1276948" y="565200"/>
                  </a:cubicBezTo>
                  <a:cubicBezTo>
                    <a:pt x="1077233" y="581424"/>
                    <a:pt x="924515" y="558833"/>
                    <a:pt x="738799" y="565200"/>
                  </a:cubicBezTo>
                  <a:cubicBezTo>
                    <a:pt x="553083" y="571567"/>
                    <a:pt x="380540" y="544880"/>
                    <a:pt x="94202" y="565200"/>
                  </a:cubicBezTo>
                  <a:cubicBezTo>
                    <a:pt x="44706" y="570164"/>
                    <a:pt x="1957" y="528009"/>
                    <a:pt x="0" y="470998"/>
                  </a:cubicBezTo>
                  <a:cubicBezTo>
                    <a:pt x="6840" y="322415"/>
                    <a:pt x="11288" y="271012"/>
                    <a:pt x="0" y="94202"/>
                  </a:cubicBezTo>
                  <a:close/>
                </a:path>
              </a:pathLst>
            </a:custGeom>
            <a:solidFill>
              <a:srgbClr val="090042">
                <a:alpha val="7843"/>
              </a:srgbClr>
            </a:solidFill>
            <a:ln>
              <a:noFill/>
              <a:extLst>
                <a:ext uri="{C807C97D-BFC1-408E-A445-0C87EB9F89A2}">
                  <ask:lineSketchStyleProps xmlns:ask="http://schemas.microsoft.com/office/drawing/2018/sketchyshapes" xmlns="" sd="3125344535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dirty="0">
                  <a:solidFill>
                    <a:schemeClr val="tx2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Observance</a:t>
              </a:r>
              <a:endParaRPr lang="fr-FR" sz="1400" dirty="0">
                <a:solidFill>
                  <a:schemeClr val="tx2"/>
                </a:solidFill>
                <a:latin typeface="Arial Nova" panose="020B0504020202020204" pitchFamily="34" charset="0"/>
              </a:endParaRPr>
            </a:p>
          </p:txBody>
        </p:sp>
        <p:sp>
          <p:nvSpPr>
            <p:cNvPr id="51" name="Rectangle : coins arrondis 50">
              <a:extLst>
                <a:ext uri="{FF2B5EF4-FFF2-40B4-BE49-F238E27FC236}">
                  <a16:creationId xmlns:a16="http://schemas.microsoft.com/office/drawing/2014/main" id="{DBF45B46-203B-40E9-8FFA-0189E1D44A44}"/>
                </a:ext>
              </a:extLst>
            </p:cNvPr>
            <p:cNvSpPr/>
            <p:nvPr/>
          </p:nvSpPr>
          <p:spPr>
            <a:xfrm>
              <a:off x="3425670" y="4044235"/>
              <a:ext cx="1962523" cy="565200"/>
            </a:xfrm>
            <a:custGeom>
              <a:avLst/>
              <a:gdLst>
                <a:gd name="connsiteX0" fmla="*/ 0 w 1962523"/>
                <a:gd name="connsiteY0" fmla="*/ 94202 h 565200"/>
                <a:gd name="connsiteX1" fmla="*/ 94202 w 1962523"/>
                <a:gd name="connsiteY1" fmla="*/ 0 h 565200"/>
                <a:gd name="connsiteX2" fmla="*/ 721057 w 1962523"/>
                <a:gd name="connsiteY2" fmla="*/ 0 h 565200"/>
                <a:gd name="connsiteX3" fmla="*/ 1347913 w 1962523"/>
                <a:gd name="connsiteY3" fmla="*/ 0 h 565200"/>
                <a:gd name="connsiteX4" fmla="*/ 1868321 w 1962523"/>
                <a:gd name="connsiteY4" fmla="*/ 0 h 565200"/>
                <a:gd name="connsiteX5" fmla="*/ 1962523 w 1962523"/>
                <a:gd name="connsiteY5" fmla="*/ 94202 h 565200"/>
                <a:gd name="connsiteX6" fmla="*/ 1962523 w 1962523"/>
                <a:gd name="connsiteY6" fmla="*/ 470998 h 565200"/>
                <a:gd name="connsiteX7" fmla="*/ 1868321 w 1962523"/>
                <a:gd name="connsiteY7" fmla="*/ 565200 h 565200"/>
                <a:gd name="connsiteX8" fmla="*/ 1330172 w 1962523"/>
                <a:gd name="connsiteY8" fmla="*/ 565200 h 565200"/>
                <a:gd name="connsiteX9" fmla="*/ 792022 w 1962523"/>
                <a:gd name="connsiteY9" fmla="*/ 565200 h 565200"/>
                <a:gd name="connsiteX10" fmla="*/ 94202 w 1962523"/>
                <a:gd name="connsiteY10" fmla="*/ 565200 h 565200"/>
                <a:gd name="connsiteX11" fmla="*/ 0 w 1962523"/>
                <a:gd name="connsiteY11" fmla="*/ 470998 h 565200"/>
                <a:gd name="connsiteX12" fmla="*/ 0 w 1962523"/>
                <a:gd name="connsiteY12" fmla="*/ 94202 h 565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962523" h="565200" fill="none" extrusionOk="0">
                  <a:moveTo>
                    <a:pt x="0" y="94202"/>
                  </a:moveTo>
                  <a:cubicBezTo>
                    <a:pt x="10099" y="38510"/>
                    <a:pt x="44559" y="-570"/>
                    <a:pt x="94202" y="0"/>
                  </a:cubicBezTo>
                  <a:cubicBezTo>
                    <a:pt x="394759" y="-20650"/>
                    <a:pt x="595260" y="-20488"/>
                    <a:pt x="721057" y="0"/>
                  </a:cubicBezTo>
                  <a:cubicBezTo>
                    <a:pt x="846855" y="20488"/>
                    <a:pt x="1095171" y="17821"/>
                    <a:pt x="1347913" y="0"/>
                  </a:cubicBezTo>
                  <a:cubicBezTo>
                    <a:pt x="1600655" y="-17821"/>
                    <a:pt x="1720973" y="-18089"/>
                    <a:pt x="1868321" y="0"/>
                  </a:cubicBezTo>
                  <a:cubicBezTo>
                    <a:pt x="1919117" y="-585"/>
                    <a:pt x="1964889" y="43182"/>
                    <a:pt x="1962523" y="94202"/>
                  </a:cubicBezTo>
                  <a:cubicBezTo>
                    <a:pt x="1943812" y="236259"/>
                    <a:pt x="1977978" y="349550"/>
                    <a:pt x="1962523" y="470998"/>
                  </a:cubicBezTo>
                  <a:cubicBezTo>
                    <a:pt x="1959344" y="524897"/>
                    <a:pt x="1932536" y="561619"/>
                    <a:pt x="1868321" y="565200"/>
                  </a:cubicBezTo>
                  <a:cubicBezTo>
                    <a:pt x="1608032" y="575495"/>
                    <a:pt x="1491023" y="559747"/>
                    <a:pt x="1330172" y="565200"/>
                  </a:cubicBezTo>
                  <a:cubicBezTo>
                    <a:pt x="1169321" y="570653"/>
                    <a:pt x="1038758" y="585209"/>
                    <a:pt x="792022" y="565200"/>
                  </a:cubicBezTo>
                  <a:cubicBezTo>
                    <a:pt x="545286" y="545192"/>
                    <a:pt x="285563" y="597059"/>
                    <a:pt x="94202" y="565200"/>
                  </a:cubicBezTo>
                  <a:cubicBezTo>
                    <a:pt x="42740" y="562313"/>
                    <a:pt x="-1223" y="522620"/>
                    <a:pt x="0" y="470998"/>
                  </a:cubicBezTo>
                  <a:cubicBezTo>
                    <a:pt x="-16097" y="307734"/>
                    <a:pt x="5195" y="171976"/>
                    <a:pt x="0" y="94202"/>
                  </a:cubicBezTo>
                  <a:close/>
                </a:path>
                <a:path w="1962523" h="565200" stroke="0" extrusionOk="0">
                  <a:moveTo>
                    <a:pt x="0" y="94202"/>
                  </a:moveTo>
                  <a:cubicBezTo>
                    <a:pt x="-201" y="47563"/>
                    <a:pt x="41352" y="1763"/>
                    <a:pt x="94202" y="0"/>
                  </a:cubicBezTo>
                  <a:cubicBezTo>
                    <a:pt x="278105" y="-7232"/>
                    <a:pt x="455847" y="6155"/>
                    <a:pt x="650093" y="0"/>
                  </a:cubicBezTo>
                  <a:cubicBezTo>
                    <a:pt x="844339" y="-6155"/>
                    <a:pt x="940977" y="-24683"/>
                    <a:pt x="1223724" y="0"/>
                  </a:cubicBezTo>
                  <a:cubicBezTo>
                    <a:pt x="1506471" y="24683"/>
                    <a:pt x="1691634" y="20925"/>
                    <a:pt x="1868321" y="0"/>
                  </a:cubicBezTo>
                  <a:cubicBezTo>
                    <a:pt x="1919885" y="-1198"/>
                    <a:pt x="1952941" y="43549"/>
                    <a:pt x="1962523" y="94202"/>
                  </a:cubicBezTo>
                  <a:cubicBezTo>
                    <a:pt x="1969280" y="249475"/>
                    <a:pt x="1968797" y="364877"/>
                    <a:pt x="1962523" y="470998"/>
                  </a:cubicBezTo>
                  <a:cubicBezTo>
                    <a:pt x="1965194" y="523076"/>
                    <a:pt x="1920915" y="563877"/>
                    <a:pt x="1868321" y="565200"/>
                  </a:cubicBezTo>
                  <a:cubicBezTo>
                    <a:pt x="1711591" y="563801"/>
                    <a:pt x="1476663" y="548976"/>
                    <a:pt x="1276948" y="565200"/>
                  </a:cubicBezTo>
                  <a:cubicBezTo>
                    <a:pt x="1077233" y="581424"/>
                    <a:pt x="924515" y="558833"/>
                    <a:pt x="738799" y="565200"/>
                  </a:cubicBezTo>
                  <a:cubicBezTo>
                    <a:pt x="553083" y="571567"/>
                    <a:pt x="380540" y="544880"/>
                    <a:pt x="94202" y="565200"/>
                  </a:cubicBezTo>
                  <a:cubicBezTo>
                    <a:pt x="44706" y="570164"/>
                    <a:pt x="1957" y="528009"/>
                    <a:pt x="0" y="470998"/>
                  </a:cubicBezTo>
                  <a:cubicBezTo>
                    <a:pt x="6840" y="322415"/>
                    <a:pt x="11288" y="271012"/>
                    <a:pt x="0" y="94202"/>
                  </a:cubicBezTo>
                  <a:close/>
                </a:path>
              </a:pathLst>
            </a:custGeom>
            <a:solidFill>
              <a:srgbClr val="090042">
                <a:alpha val="7843"/>
              </a:srgbClr>
            </a:solidFill>
            <a:ln>
              <a:noFill/>
              <a:extLst>
                <a:ext uri="{C807C97D-BFC1-408E-A445-0C87EB9F89A2}">
                  <ask:lineSketchStyleProps xmlns:ask="http://schemas.microsoft.com/office/drawing/2018/sketchyshapes" xmlns="" sd="3125344535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dirty="0">
                  <a:solidFill>
                    <a:schemeClr val="tx2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Effets secondaires</a:t>
              </a:r>
              <a:endParaRPr lang="fr-FR" sz="1400" dirty="0">
                <a:solidFill>
                  <a:schemeClr val="tx2"/>
                </a:solidFill>
                <a:latin typeface="Arial Nova" panose="020B0504020202020204" pitchFamily="34" charset="0"/>
              </a:endParaRPr>
            </a:p>
          </p:txBody>
        </p:sp>
        <p:sp>
          <p:nvSpPr>
            <p:cNvPr id="52" name="Rectangle : coins arrondis 51">
              <a:extLst>
                <a:ext uri="{FF2B5EF4-FFF2-40B4-BE49-F238E27FC236}">
                  <a16:creationId xmlns:a16="http://schemas.microsoft.com/office/drawing/2014/main" id="{73D3FBF7-DE9C-4113-8EF2-0B6658EEDA54}"/>
                </a:ext>
              </a:extLst>
            </p:cNvPr>
            <p:cNvSpPr/>
            <p:nvPr/>
          </p:nvSpPr>
          <p:spPr>
            <a:xfrm>
              <a:off x="3425670" y="4768807"/>
              <a:ext cx="1962523" cy="565200"/>
            </a:xfrm>
            <a:custGeom>
              <a:avLst/>
              <a:gdLst>
                <a:gd name="connsiteX0" fmla="*/ 0 w 1962523"/>
                <a:gd name="connsiteY0" fmla="*/ 94202 h 565200"/>
                <a:gd name="connsiteX1" fmla="*/ 94202 w 1962523"/>
                <a:gd name="connsiteY1" fmla="*/ 0 h 565200"/>
                <a:gd name="connsiteX2" fmla="*/ 721057 w 1962523"/>
                <a:gd name="connsiteY2" fmla="*/ 0 h 565200"/>
                <a:gd name="connsiteX3" fmla="*/ 1347913 w 1962523"/>
                <a:gd name="connsiteY3" fmla="*/ 0 h 565200"/>
                <a:gd name="connsiteX4" fmla="*/ 1868321 w 1962523"/>
                <a:gd name="connsiteY4" fmla="*/ 0 h 565200"/>
                <a:gd name="connsiteX5" fmla="*/ 1962523 w 1962523"/>
                <a:gd name="connsiteY5" fmla="*/ 94202 h 565200"/>
                <a:gd name="connsiteX6" fmla="*/ 1962523 w 1962523"/>
                <a:gd name="connsiteY6" fmla="*/ 470998 h 565200"/>
                <a:gd name="connsiteX7" fmla="*/ 1868321 w 1962523"/>
                <a:gd name="connsiteY7" fmla="*/ 565200 h 565200"/>
                <a:gd name="connsiteX8" fmla="*/ 1330172 w 1962523"/>
                <a:gd name="connsiteY8" fmla="*/ 565200 h 565200"/>
                <a:gd name="connsiteX9" fmla="*/ 792022 w 1962523"/>
                <a:gd name="connsiteY9" fmla="*/ 565200 h 565200"/>
                <a:gd name="connsiteX10" fmla="*/ 94202 w 1962523"/>
                <a:gd name="connsiteY10" fmla="*/ 565200 h 565200"/>
                <a:gd name="connsiteX11" fmla="*/ 0 w 1962523"/>
                <a:gd name="connsiteY11" fmla="*/ 470998 h 565200"/>
                <a:gd name="connsiteX12" fmla="*/ 0 w 1962523"/>
                <a:gd name="connsiteY12" fmla="*/ 94202 h 565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962523" h="565200" fill="none" extrusionOk="0">
                  <a:moveTo>
                    <a:pt x="0" y="94202"/>
                  </a:moveTo>
                  <a:cubicBezTo>
                    <a:pt x="10099" y="38510"/>
                    <a:pt x="44559" y="-570"/>
                    <a:pt x="94202" y="0"/>
                  </a:cubicBezTo>
                  <a:cubicBezTo>
                    <a:pt x="394759" y="-20650"/>
                    <a:pt x="595260" y="-20488"/>
                    <a:pt x="721057" y="0"/>
                  </a:cubicBezTo>
                  <a:cubicBezTo>
                    <a:pt x="846855" y="20488"/>
                    <a:pt x="1095171" y="17821"/>
                    <a:pt x="1347913" y="0"/>
                  </a:cubicBezTo>
                  <a:cubicBezTo>
                    <a:pt x="1600655" y="-17821"/>
                    <a:pt x="1720973" y="-18089"/>
                    <a:pt x="1868321" y="0"/>
                  </a:cubicBezTo>
                  <a:cubicBezTo>
                    <a:pt x="1919117" y="-585"/>
                    <a:pt x="1964889" y="43182"/>
                    <a:pt x="1962523" y="94202"/>
                  </a:cubicBezTo>
                  <a:cubicBezTo>
                    <a:pt x="1943812" y="236259"/>
                    <a:pt x="1977978" y="349550"/>
                    <a:pt x="1962523" y="470998"/>
                  </a:cubicBezTo>
                  <a:cubicBezTo>
                    <a:pt x="1959344" y="524897"/>
                    <a:pt x="1932536" y="561619"/>
                    <a:pt x="1868321" y="565200"/>
                  </a:cubicBezTo>
                  <a:cubicBezTo>
                    <a:pt x="1608032" y="575495"/>
                    <a:pt x="1491023" y="559747"/>
                    <a:pt x="1330172" y="565200"/>
                  </a:cubicBezTo>
                  <a:cubicBezTo>
                    <a:pt x="1169321" y="570653"/>
                    <a:pt x="1038758" y="585209"/>
                    <a:pt x="792022" y="565200"/>
                  </a:cubicBezTo>
                  <a:cubicBezTo>
                    <a:pt x="545286" y="545192"/>
                    <a:pt x="285563" y="597059"/>
                    <a:pt x="94202" y="565200"/>
                  </a:cubicBezTo>
                  <a:cubicBezTo>
                    <a:pt x="42740" y="562313"/>
                    <a:pt x="-1223" y="522620"/>
                    <a:pt x="0" y="470998"/>
                  </a:cubicBezTo>
                  <a:cubicBezTo>
                    <a:pt x="-16097" y="307734"/>
                    <a:pt x="5195" y="171976"/>
                    <a:pt x="0" y="94202"/>
                  </a:cubicBezTo>
                  <a:close/>
                </a:path>
                <a:path w="1962523" h="565200" stroke="0" extrusionOk="0">
                  <a:moveTo>
                    <a:pt x="0" y="94202"/>
                  </a:moveTo>
                  <a:cubicBezTo>
                    <a:pt x="-201" y="47563"/>
                    <a:pt x="41352" y="1763"/>
                    <a:pt x="94202" y="0"/>
                  </a:cubicBezTo>
                  <a:cubicBezTo>
                    <a:pt x="278105" y="-7232"/>
                    <a:pt x="455847" y="6155"/>
                    <a:pt x="650093" y="0"/>
                  </a:cubicBezTo>
                  <a:cubicBezTo>
                    <a:pt x="844339" y="-6155"/>
                    <a:pt x="940977" y="-24683"/>
                    <a:pt x="1223724" y="0"/>
                  </a:cubicBezTo>
                  <a:cubicBezTo>
                    <a:pt x="1506471" y="24683"/>
                    <a:pt x="1691634" y="20925"/>
                    <a:pt x="1868321" y="0"/>
                  </a:cubicBezTo>
                  <a:cubicBezTo>
                    <a:pt x="1919885" y="-1198"/>
                    <a:pt x="1952941" y="43549"/>
                    <a:pt x="1962523" y="94202"/>
                  </a:cubicBezTo>
                  <a:cubicBezTo>
                    <a:pt x="1969280" y="249475"/>
                    <a:pt x="1968797" y="364877"/>
                    <a:pt x="1962523" y="470998"/>
                  </a:cubicBezTo>
                  <a:cubicBezTo>
                    <a:pt x="1965194" y="523076"/>
                    <a:pt x="1920915" y="563877"/>
                    <a:pt x="1868321" y="565200"/>
                  </a:cubicBezTo>
                  <a:cubicBezTo>
                    <a:pt x="1711591" y="563801"/>
                    <a:pt x="1476663" y="548976"/>
                    <a:pt x="1276948" y="565200"/>
                  </a:cubicBezTo>
                  <a:cubicBezTo>
                    <a:pt x="1077233" y="581424"/>
                    <a:pt x="924515" y="558833"/>
                    <a:pt x="738799" y="565200"/>
                  </a:cubicBezTo>
                  <a:cubicBezTo>
                    <a:pt x="553083" y="571567"/>
                    <a:pt x="380540" y="544880"/>
                    <a:pt x="94202" y="565200"/>
                  </a:cubicBezTo>
                  <a:cubicBezTo>
                    <a:pt x="44706" y="570164"/>
                    <a:pt x="1957" y="528009"/>
                    <a:pt x="0" y="470998"/>
                  </a:cubicBezTo>
                  <a:cubicBezTo>
                    <a:pt x="6840" y="322415"/>
                    <a:pt x="11288" y="271012"/>
                    <a:pt x="0" y="94202"/>
                  </a:cubicBezTo>
                  <a:close/>
                </a:path>
              </a:pathLst>
            </a:custGeom>
            <a:solidFill>
              <a:srgbClr val="090042">
                <a:alpha val="7843"/>
              </a:srgbClr>
            </a:solidFill>
            <a:ln>
              <a:noFill/>
              <a:extLst>
                <a:ext uri="{C807C97D-BFC1-408E-A445-0C87EB9F89A2}">
                  <ask:lineSketchStyleProps xmlns:ask="http://schemas.microsoft.com/office/drawing/2018/sketchyshapes" xmlns="" sd="3125344535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dirty="0">
                  <a:solidFill>
                    <a:schemeClr val="tx2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Nombre de molécules</a:t>
              </a:r>
              <a:endParaRPr lang="fr-FR" sz="1400" dirty="0">
                <a:solidFill>
                  <a:schemeClr val="tx2"/>
                </a:solidFill>
                <a:latin typeface="Arial Nova" panose="020B0504020202020204" pitchFamily="34" charset="0"/>
              </a:endParaRPr>
            </a:p>
          </p:txBody>
        </p:sp>
      </p:grpSp>
      <p:sp>
        <p:nvSpPr>
          <p:cNvPr id="53" name="Rectangle : coins arrondis 52">
            <a:extLst>
              <a:ext uri="{FF2B5EF4-FFF2-40B4-BE49-F238E27FC236}">
                <a16:creationId xmlns:a16="http://schemas.microsoft.com/office/drawing/2014/main" id="{86E4C8CB-D3DD-4EBE-B4F4-CC2F42FC6696}"/>
              </a:ext>
            </a:extLst>
          </p:cNvPr>
          <p:cNvSpPr/>
          <p:nvPr/>
        </p:nvSpPr>
        <p:spPr>
          <a:xfrm>
            <a:off x="5894253" y="2535968"/>
            <a:ext cx="2160000" cy="980408"/>
          </a:xfrm>
          <a:prstGeom prst="roundRect">
            <a:avLst/>
          </a:prstGeom>
          <a:solidFill>
            <a:srgbClr val="E2D8D0"/>
          </a:solidFill>
          <a:ln>
            <a:noFill/>
            <a:extLst>
              <a:ext uri="{C807C97D-BFC1-408E-A445-0C87EB9F89A2}">
                <ask:lineSketchStyleProps xmlns:ask="http://schemas.microsoft.com/office/drawing/2018/sketchyshapes" xmlns="" sd="1009114612">
                  <a:custGeom>
                    <a:avLst/>
                    <a:gdLst>
                      <a:gd name="connsiteX0" fmla="*/ 0 w 2653048"/>
                      <a:gd name="connsiteY0" fmla="*/ 163405 h 980408"/>
                      <a:gd name="connsiteX1" fmla="*/ 163405 w 2653048"/>
                      <a:gd name="connsiteY1" fmla="*/ 0 h 980408"/>
                      <a:gd name="connsiteX2" fmla="*/ 2489643 w 2653048"/>
                      <a:gd name="connsiteY2" fmla="*/ 0 h 980408"/>
                      <a:gd name="connsiteX3" fmla="*/ 2653048 w 2653048"/>
                      <a:gd name="connsiteY3" fmla="*/ 163405 h 980408"/>
                      <a:gd name="connsiteX4" fmla="*/ 2653048 w 2653048"/>
                      <a:gd name="connsiteY4" fmla="*/ 817003 h 980408"/>
                      <a:gd name="connsiteX5" fmla="*/ 2489643 w 2653048"/>
                      <a:gd name="connsiteY5" fmla="*/ 980408 h 980408"/>
                      <a:gd name="connsiteX6" fmla="*/ 163405 w 2653048"/>
                      <a:gd name="connsiteY6" fmla="*/ 980408 h 980408"/>
                      <a:gd name="connsiteX7" fmla="*/ 0 w 2653048"/>
                      <a:gd name="connsiteY7" fmla="*/ 817003 h 980408"/>
                      <a:gd name="connsiteX8" fmla="*/ 0 w 2653048"/>
                      <a:gd name="connsiteY8" fmla="*/ 163405 h 98040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653048" h="980408" fill="none" extrusionOk="0">
                        <a:moveTo>
                          <a:pt x="0" y="163405"/>
                        </a:moveTo>
                        <a:cubicBezTo>
                          <a:pt x="-8299" y="87421"/>
                          <a:pt x="70630" y="-1799"/>
                          <a:pt x="163405" y="0"/>
                        </a:cubicBezTo>
                        <a:cubicBezTo>
                          <a:pt x="495279" y="130351"/>
                          <a:pt x="2093292" y="18930"/>
                          <a:pt x="2489643" y="0"/>
                        </a:cubicBezTo>
                        <a:cubicBezTo>
                          <a:pt x="2575806" y="14729"/>
                          <a:pt x="2651089" y="83651"/>
                          <a:pt x="2653048" y="163405"/>
                        </a:cubicBezTo>
                        <a:cubicBezTo>
                          <a:pt x="2708634" y="286375"/>
                          <a:pt x="2638007" y="566733"/>
                          <a:pt x="2653048" y="817003"/>
                        </a:cubicBezTo>
                        <a:cubicBezTo>
                          <a:pt x="2658653" y="918175"/>
                          <a:pt x="2589463" y="969784"/>
                          <a:pt x="2489643" y="980408"/>
                        </a:cubicBezTo>
                        <a:cubicBezTo>
                          <a:pt x="2205300" y="928623"/>
                          <a:pt x="640791" y="1126932"/>
                          <a:pt x="163405" y="980408"/>
                        </a:cubicBezTo>
                        <a:cubicBezTo>
                          <a:pt x="70876" y="965994"/>
                          <a:pt x="-15338" y="911160"/>
                          <a:pt x="0" y="817003"/>
                        </a:cubicBezTo>
                        <a:cubicBezTo>
                          <a:pt x="51328" y="750018"/>
                          <a:pt x="30121" y="440860"/>
                          <a:pt x="0" y="163405"/>
                        </a:cubicBezTo>
                        <a:close/>
                      </a:path>
                      <a:path w="2653048" h="980408" stroke="0" extrusionOk="0">
                        <a:moveTo>
                          <a:pt x="0" y="163405"/>
                        </a:moveTo>
                        <a:cubicBezTo>
                          <a:pt x="1380" y="74230"/>
                          <a:pt x="71801" y="-13474"/>
                          <a:pt x="163405" y="0"/>
                        </a:cubicBezTo>
                        <a:cubicBezTo>
                          <a:pt x="496332" y="-84049"/>
                          <a:pt x="1427710" y="54107"/>
                          <a:pt x="2489643" y="0"/>
                        </a:cubicBezTo>
                        <a:cubicBezTo>
                          <a:pt x="2588373" y="-1886"/>
                          <a:pt x="2660341" y="67637"/>
                          <a:pt x="2653048" y="163405"/>
                        </a:cubicBezTo>
                        <a:cubicBezTo>
                          <a:pt x="2672166" y="248926"/>
                          <a:pt x="2614813" y="724805"/>
                          <a:pt x="2653048" y="817003"/>
                        </a:cubicBezTo>
                        <a:cubicBezTo>
                          <a:pt x="2651412" y="897961"/>
                          <a:pt x="2578724" y="983183"/>
                          <a:pt x="2489643" y="980408"/>
                        </a:cubicBezTo>
                        <a:cubicBezTo>
                          <a:pt x="1638029" y="974860"/>
                          <a:pt x="498371" y="1098262"/>
                          <a:pt x="163405" y="980408"/>
                        </a:cubicBezTo>
                        <a:cubicBezTo>
                          <a:pt x="72489" y="978379"/>
                          <a:pt x="-1569" y="898947"/>
                          <a:pt x="0" y="817003"/>
                        </a:cubicBezTo>
                        <a:cubicBezTo>
                          <a:pt x="9272" y="504891"/>
                          <a:pt x="20642" y="411096"/>
                          <a:pt x="0" y="163405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ysClr val="windowText" lastClr="000000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Facteurs physiologiques / psychologiques </a:t>
            </a:r>
          </a:p>
        </p:txBody>
      </p:sp>
      <p:grpSp>
        <p:nvGrpSpPr>
          <p:cNvPr id="54" name="Groupe 53">
            <a:extLst>
              <a:ext uri="{FF2B5EF4-FFF2-40B4-BE49-F238E27FC236}">
                <a16:creationId xmlns:a16="http://schemas.microsoft.com/office/drawing/2014/main" id="{35FA13CC-CA11-4E57-B535-29BB5949892D}"/>
              </a:ext>
            </a:extLst>
          </p:cNvPr>
          <p:cNvGrpSpPr/>
          <p:nvPr/>
        </p:nvGrpSpPr>
        <p:grpSpPr>
          <a:xfrm>
            <a:off x="5992992" y="3718645"/>
            <a:ext cx="1962523" cy="1296200"/>
            <a:chOff x="6227650" y="4762378"/>
            <a:chExt cx="1962523" cy="1296200"/>
          </a:xfrm>
        </p:grpSpPr>
        <p:sp>
          <p:nvSpPr>
            <p:cNvPr id="55" name="Rectangle : coins arrondis 54">
              <a:extLst>
                <a:ext uri="{FF2B5EF4-FFF2-40B4-BE49-F238E27FC236}">
                  <a16:creationId xmlns:a16="http://schemas.microsoft.com/office/drawing/2014/main" id="{BDF292A7-DE84-481D-A3DB-0FBB8A1D22D4}"/>
                </a:ext>
              </a:extLst>
            </p:cNvPr>
            <p:cNvSpPr/>
            <p:nvPr/>
          </p:nvSpPr>
          <p:spPr>
            <a:xfrm>
              <a:off x="6227650" y="4762378"/>
              <a:ext cx="1962523" cy="565200"/>
            </a:xfrm>
            <a:custGeom>
              <a:avLst/>
              <a:gdLst>
                <a:gd name="connsiteX0" fmla="*/ 0 w 1962523"/>
                <a:gd name="connsiteY0" fmla="*/ 94202 h 565200"/>
                <a:gd name="connsiteX1" fmla="*/ 94202 w 1962523"/>
                <a:gd name="connsiteY1" fmla="*/ 0 h 565200"/>
                <a:gd name="connsiteX2" fmla="*/ 721057 w 1962523"/>
                <a:gd name="connsiteY2" fmla="*/ 0 h 565200"/>
                <a:gd name="connsiteX3" fmla="*/ 1347913 w 1962523"/>
                <a:gd name="connsiteY3" fmla="*/ 0 h 565200"/>
                <a:gd name="connsiteX4" fmla="*/ 1868321 w 1962523"/>
                <a:gd name="connsiteY4" fmla="*/ 0 h 565200"/>
                <a:gd name="connsiteX5" fmla="*/ 1962523 w 1962523"/>
                <a:gd name="connsiteY5" fmla="*/ 94202 h 565200"/>
                <a:gd name="connsiteX6" fmla="*/ 1962523 w 1962523"/>
                <a:gd name="connsiteY6" fmla="*/ 470998 h 565200"/>
                <a:gd name="connsiteX7" fmla="*/ 1868321 w 1962523"/>
                <a:gd name="connsiteY7" fmla="*/ 565200 h 565200"/>
                <a:gd name="connsiteX8" fmla="*/ 1330172 w 1962523"/>
                <a:gd name="connsiteY8" fmla="*/ 565200 h 565200"/>
                <a:gd name="connsiteX9" fmla="*/ 792022 w 1962523"/>
                <a:gd name="connsiteY9" fmla="*/ 565200 h 565200"/>
                <a:gd name="connsiteX10" fmla="*/ 94202 w 1962523"/>
                <a:gd name="connsiteY10" fmla="*/ 565200 h 565200"/>
                <a:gd name="connsiteX11" fmla="*/ 0 w 1962523"/>
                <a:gd name="connsiteY11" fmla="*/ 470998 h 565200"/>
                <a:gd name="connsiteX12" fmla="*/ 0 w 1962523"/>
                <a:gd name="connsiteY12" fmla="*/ 94202 h 565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962523" h="565200" fill="none" extrusionOk="0">
                  <a:moveTo>
                    <a:pt x="0" y="94202"/>
                  </a:moveTo>
                  <a:cubicBezTo>
                    <a:pt x="10099" y="38510"/>
                    <a:pt x="44559" y="-570"/>
                    <a:pt x="94202" y="0"/>
                  </a:cubicBezTo>
                  <a:cubicBezTo>
                    <a:pt x="394759" y="-20650"/>
                    <a:pt x="595260" y="-20488"/>
                    <a:pt x="721057" y="0"/>
                  </a:cubicBezTo>
                  <a:cubicBezTo>
                    <a:pt x="846855" y="20488"/>
                    <a:pt x="1095171" y="17821"/>
                    <a:pt x="1347913" y="0"/>
                  </a:cubicBezTo>
                  <a:cubicBezTo>
                    <a:pt x="1600655" y="-17821"/>
                    <a:pt x="1720973" y="-18089"/>
                    <a:pt x="1868321" y="0"/>
                  </a:cubicBezTo>
                  <a:cubicBezTo>
                    <a:pt x="1919117" y="-585"/>
                    <a:pt x="1964889" y="43182"/>
                    <a:pt x="1962523" y="94202"/>
                  </a:cubicBezTo>
                  <a:cubicBezTo>
                    <a:pt x="1943812" y="236259"/>
                    <a:pt x="1977978" y="349550"/>
                    <a:pt x="1962523" y="470998"/>
                  </a:cubicBezTo>
                  <a:cubicBezTo>
                    <a:pt x="1959344" y="524897"/>
                    <a:pt x="1932536" y="561619"/>
                    <a:pt x="1868321" y="565200"/>
                  </a:cubicBezTo>
                  <a:cubicBezTo>
                    <a:pt x="1608032" y="575495"/>
                    <a:pt x="1491023" y="559747"/>
                    <a:pt x="1330172" y="565200"/>
                  </a:cubicBezTo>
                  <a:cubicBezTo>
                    <a:pt x="1169321" y="570653"/>
                    <a:pt x="1038758" y="585209"/>
                    <a:pt x="792022" y="565200"/>
                  </a:cubicBezTo>
                  <a:cubicBezTo>
                    <a:pt x="545286" y="545192"/>
                    <a:pt x="285563" y="597059"/>
                    <a:pt x="94202" y="565200"/>
                  </a:cubicBezTo>
                  <a:cubicBezTo>
                    <a:pt x="42740" y="562313"/>
                    <a:pt x="-1223" y="522620"/>
                    <a:pt x="0" y="470998"/>
                  </a:cubicBezTo>
                  <a:cubicBezTo>
                    <a:pt x="-16097" y="307734"/>
                    <a:pt x="5195" y="171976"/>
                    <a:pt x="0" y="94202"/>
                  </a:cubicBezTo>
                  <a:close/>
                </a:path>
                <a:path w="1962523" h="565200" stroke="0" extrusionOk="0">
                  <a:moveTo>
                    <a:pt x="0" y="94202"/>
                  </a:moveTo>
                  <a:cubicBezTo>
                    <a:pt x="-201" y="47563"/>
                    <a:pt x="41352" y="1763"/>
                    <a:pt x="94202" y="0"/>
                  </a:cubicBezTo>
                  <a:cubicBezTo>
                    <a:pt x="278105" y="-7232"/>
                    <a:pt x="455847" y="6155"/>
                    <a:pt x="650093" y="0"/>
                  </a:cubicBezTo>
                  <a:cubicBezTo>
                    <a:pt x="844339" y="-6155"/>
                    <a:pt x="940977" y="-24683"/>
                    <a:pt x="1223724" y="0"/>
                  </a:cubicBezTo>
                  <a:cubicBezTo>
                    <a:pt x="1506471" y="24683"/>
                    <a:pt x="1691634" y="20925"/>
                    <a:pt x="1868321" y="0"/>
                  </a:cubicBezTo>
                  <a:cubicBezTo>
                    <a:pt x="1919885" y="-1198"/>
                    <a:pt x="1952941" y="43549"/>
                    <a:pt x="1962523" y="94202"/>
                  </a:cubicBezTo>
                  <a:cubicBezTo>
                    <a:pt x="1969280" y="249475"/>
                    <a:pt x="1968797" y="364877"/>
                    <a:pt x="1962523" y="470998"/>
                  </a:cubicBezTo>
                  <a:cubicBezTo>
                    <a:pt x="1965194" y="523076"/>
                    <a:pt x="1920915" y="563877"/>
                    <a:pt x="1868321" y="565200"/>
                  </a:cubicBezTo>
                  <a:cubicBezTo>
                    <a:pt x="1711591" y="563801"/>
                    <a:pt x="1476663" y="548976"/>
                    <a:pt x="1276948" y="565200"/>
                  </a:cubicBezTo>
                  <a:cubicBezTo>
                    <a:pt x="1077233" y="581424"/>
                    <a:pt x="924515" y="558833"/>
                    <a:pt x="738799" y="565200"/>
                  </a:cubicBezTo>
                  <a:cubicBezTo>
                    <a:pt x="553083" y="571567"/>
                    <a:pt x="380540" y="544880"/>
                    <a:pt x="94202" y="565200"/>
                  </a:cubicBezTo>
                  <a:cubicBezTo>
                    <a:pt x="44706" y="570164"/>
                    <a:pt x="1957" y="528009"/>
                    <a:pt x="0" y="470998"/>
                  </a:cubicBezTo>
                  <a:cubicBezTo>
                    <a:pt x="6840" y="322415"/>
                    <a:pt x="11288" y="271012"/>
                    <a:pt x="0" y="94202"/>
                  </a:cubicBezTo>
                  <a:close/>
                </a:path>
              </a:pathLst>
            </a:custGeom>
            <a:solidFill>
              <a:srgbClr val="090042">
                <a:alpha val="7843"/>
              </a:srgbClr>
            </a:solidFill>
            <a:ln>
              <a:noFill/>
              <a:extLst>
                <a:ext uri="{C807C97D-BFC1-408E-A445-0C87EB9F89A2}">
                  <ask:lineSketchStyleProps xmlns:ask="http://schemas.microsoft.com/office/drawing/2018/sketchyshapes" xmlns="" sd="3125344535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dirty="0">
                  <a:solidFill>
                    <a:schemeClr val="tx2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Stress et anxiété</a:t>
              </a:r>
              <a:endParaRPr lang="fr-FR" sz="1400" dirty="0">
                <a:solidFill>
                  <a:schemeClr val="tx2"/>
                </a:solidFill>
                <a:latin typeface="Arial Nova" panose="020B0504020202020204" pitchFamily="34" charset="0"/>
              </a:endParaRPr>
            </a:p>
          </p:txBody>
        </p:sp>
        <p:sp>
          <p:nvSpPr>
            <p:cNvPr id="56" name="Rectangle : coins arrondis 55">
              <a:extLst>
                <a:ext uri="{FF2B5EF4-FFF2-40B4-BE49-F238E27FC236}">
                  <a16:creationId xmlns:a16="http://schemas.microsoft.com/office/drawing/2014/main" id="{5320AE3F-B112-4BA3-A7AD-8690426F5633}"/>
                </a:ext>
              </a:extLst>
            </p:cNvPr>
            <p:cNvSpPr/>
            <p:nvPr/>
          </p:nvSpPr>
          <p:spPr>
            <a:xfrm>
              <a:off x="6227650" y="5493378"/>
              <a:ext cx="1962523" cy="565200"/>
            </a:xfrm>
            <a:custGeom>
              <a:avLst/>
              <a:gdLst>
                <a:gd name="connsiteX0" fmla="*/ 0 w 1962523"/>
                <a:gd name="connsiteY0" fmla="*/ 94202 h 565200"/>
                <a:gd name="connsiteX1" fmla="*/ 94202 w 1962523"/>
                <a:gd name="connsiteY1" fmla="*/ 0 h 565200"/>
                <a:gd name="connsiteX2" fmla="*/ 721057 w 1962523"/>
                <a:gd name="connsiteY2" fmla="*/ 0 h 565200"/>
                <a:gd name="connsiteX3" fmla="*/ 1347913 w 1962523"/>
                <a:gd name="connsiteY3" fmla="*/ 0 h 565200"/>
                <a:gd name="connsiteX4" fmla="*/ 1868321 w 1962523"/>
                <a:gd name="connsiteY4" fmla="*/ 0 h 565200"/>
                <a:gd name="connsiteX5" fmla="*/ 1962523 w 1962523"/>
                <a:gd name="connsiteY5" fmla="*/ 94202 h 565200"/>
                <a:gd name="connsiteX6" fmla="*/ 1962523 w 1962523"/>
                <a:gd name="connsiteY6" fmla="*/ 470998 h 565200"/>
                <a:gd name="connsiteX7" fmla="*/ 1868321 w 1962523"/>
                <a:gd name="connsiteY7" fmla="*/ 565200 h 565200"/>
                <a:gd name="connsiteX8" fmla="*/ 1330172 w 1962523"/>
                <a:gd name="connsiteY8" fmla="*/ 565200 h 565200"/>
                <a:gd name="connsiteX9" fmla="*/ 792022 w 1962523"/>
                <a:gd name="connsiteY9" fmla="*/ 565200 h 565200"/>
                <a:gd name="connsiteX10" fmla="*/ 94202 w 1962523"/>
                <a:gd name="connsiteY10" fmla="*/ 565200 h 565200"/>
                <a:gd name="connsiteX11" fmla="*/ 0 w 1962523"/>
                <a:gd name="connsiteY11" fmla="*/ 470998 h 565200"/>
                <a:gd name="connsiteX12" fmla="*/ 0 w 1962523"/>
                <a:gd name="connsiteY12" fmla="*/ 94202 h 565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962523" h="565200" fill="none" extrusionOk="0">
                  <a:moveTo>
                    <a:pt x="0" y="94202"/>
                  </a:moveTo>
                  <a:cubicBezTo>
                    <a:pt x="10099" y="38510"/>
                    <a:pt x="44559" y="-570"/>
                    <a:pt x="94202" y="0"/>
                  </a:cubicBezTo>
                  <a:cubicBezTo>
                    <a:pt x="394759" y="-20650"/>
                    <a:pt x="595260" y="-20488"/>
                    <a:pt x="721057" y="0"/>
                  </a:cubicBezTo>
                  <a:cubicBezTo>
                    <a:pt x="846855" y="20488"/>
                    <a:pt x="1095171" y="17821"/>
                    <a:pt x="1347913" y="0"/>
                  </a:cubicBezTo>
                  <a:cubicBezTo>
                    <a:pt x="1600655" y="-17821"/>
                    <a:pt x="1720973" y="-18089"/>
                    <a:pt x="1868321" y="0"/>
                  </a:cubicBezTo>
                  <a:cubicBezTo>
                    <a:pt x="1919117" y="-585"/>
                    <a:pt x="1964889" y="43182"/>
                    <a:pt x="1962523" y="94202"/>
                  </a:cubicBezTo>
                  <a:cubicBezTo>
                    <a:pt x="1943812" y="236259"/>
                    <a:pt x="1977978" y="349550"/>
                    <a:pt x="1962523" y="470998"/>
                  </a:cubicBezTo>
                  <a:cubicBezTo>
                    <a:pt x="1959344" y="524897"/>
                    <a:pt x="1932536" y="561619"/>
                    <a:pt x="1868321" y="565200"/>
                  </a:cubicBezTo>
                  <a:cubicBezTo>
                    <a:pt x="1608032" y="575495"/>
                    <a:pt x="1491023" y="559747"/>
                    <a:pt x="1330172" y="565200"/>
                  </a:cubicBezTo>
                  <a:cubicBezTo>
                    <a:pt x="1169321" y="570653"/>
                    <a:pt x="1038758" y="585209"/>
                    <a:pt x="792022" y="565200"/>
                  </a:cubicBezTo>
                  <a:cubicBezTo>
                    <a:pt x="545286" y="545192"/>
                    <a:pt x="285563" y="597059"/>
                    <a:pt x="94202" y="565200"/>
                  </a:cubicBezTo>
                  <a:cubicBezTo>
                    <a:pt x="42740" y="562313"/>
                    <a:pt x="-1223" y="522620"/>
                    <a:pt x="0" y="470998"/>
                  </a:cubicBezTo>
                  <a:cubicBezTo>
                    <a:pt x="-16097" y="307734"/>
                    <a:pt x="5195" y="171976"/>
                    <a:pt x="0" y="94202"/>
                  </a:cubicBezTo>
                  <a:close/>
                </a:path>
                <a:path w="1962523" h="565200" stroke="0" extrusionOk="0">
                  <a:moveTo>
                    <a:pt x="0" y="94202"/>
                  </a:moveTo>
                  <a:cubicBezTo>
                    <a:pt x="-201" y="47563"/>
                    <a:pt x="41352" y="1763"/>
                    <a:pt x="94202" y="0"/>
                  </a:cubicBezTo>
                  <a:cubicBezTo>
                    <a:pt x="278105" y="-7232"/>
                    <a:pt x="455847" y="6155"/>
                    <a:pt x="650093" y="0"/>
                  </a:cubicBezTo>
                  <a:cubicBezTo>
                    <a:pt x="844339" y="-6155"/>
                    <a:pt x="940977" y="-24683"/>
                    <a:pt x="1223724" y="0"/>
                  </a:cubicBezTo>
                  <a:cubicBezTo>
                    <a:pt x="1506471" y="24683"/>
                    <a:pt x="1691634" y="20925"/>
                    <a:pt x="1868321" y="0"/>
                  </a:cubicBezTo>
                  <a:cubicBezTo>
                    <a:pt x="1919885" y="-1198"/>
                    <a:pt x="1952941" y="43549"/>
                    <a:pt x="1962523" y="94202"/>
                  </a:cubicBezTo>
                  <a:cubicBezTo>
                    <a:pt x="1969280" y="249475"/>
                    <a:pt x="1968797" y="364877"/>
                    <a:pt x="1962523" y="470998"/>
                  </a:cubicBezTo>
                  <a:cubicBezTo>
                    <a:pt x="1965194" y="523076"/>
                    <a:pt x="1920915" y="563877"/>
                    <a:pt x="1868321" y="565200"/>
                  </a:cubicBezTo>
                  <a:cubicBezTo>
                    <a:pt x="1711591" y="563801"/>
                    <a:pt x="1476663" y="548976"/>
                    <a:pt x="1276948" y="565200"/>
                  </a:cubicBezTo>
                  <a:cubicBezTo>
                    <a:pt x="1077233" y="581424"/>
                    <a:pt x="924515" y="558833"/>
                    <a:pt x="738799" y="565200"/>
                  </a:cubicBezTo>
                  <a:cubicBezTo>
                    <a:pt x="553083" y="571567"/>
                    <a:pt x="380540" y="544880"/>
                    <a:pt x="94202" y="565200"/>
                  </a:cubicBezTo>
                  <a:cubicBezTo>
                    <a:pt x="44706" y="570164"/>
                    <a:pt x="1957" y="528009"/>
                    <a:pt x="0" y="470998"/>
                  </a:cubicBezTo>
                  <a:cubicBezTo>
                    <a:pt x="6840" y="322415"/>
                    <a:pt x="11288" y="271012"/>
                    <a:pt x="0" y="94202"/>
                  </a:cubicBezTo>
                  <a:close/>
                </a:path>
              </a:pathLst>
            </a:custGeom>
            <a:solidFill>
              <a:srgbClr val="090042">
                <a:alpha val="7843"/>
              </a:srgbClr>
            </a:solidFill>
            <a:ln>
              <a:noFill/>
              <a:extLst>
                <a:ext uri="{C807C97D-BFC1-408E-A445-0C87EB9F89A2}">
                  <ask:lineSketchStyleProps xmlns:ask="http://schemas.microsoft.com/office/drawing/2018/sketchyshapes" xmlns="" sd="3125344535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dirty="0">
                  <a:solidFill>
                    <a:schemeClr val="tx2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Fatigue</a:t>
              </a:r>
              <a:endParaRPr lang="fr-FR" sz="1400" dirty="0">
                <a:solidFill>
                  <a:schemeClr val="tx2"/>
                </a:solidFill>
                <a:latin typeface="Arial Nova" panose="020B0504020202020204" pitchFamily="34" charset="0"/>
              </a:endParaRPr>
            </a:p>
          </p:txBody>
        </p:sp>
      </p:grpSp>
      <p:sp>
        <p:nvSpPr>
          <p:cNvPr id="57" name="Rectangle : coins arrondis 56">
            <a:extLst>
              <a:ext uri="{FF2B5EF4-FFF2-40B4-BE49-F238E27FC236}">
                <a16:creationId xmlns:a16="http://schemas.microsoft.com/office/drawing/2014/main" id="{3BB008EB-7686-45D3-AC26-AF885D684ADC}"/>
              </a:ext>
            </a:extLst>
          </p:cNvPr>
          <p:cNvSpPr/>
          <p:nvPr/>
        </p:nvSpPr>
        <p:spPr>
          <a:xfrm>
            <a:off x="8435706" y="2547527"/>
            <a:ext cx="2160000" cy="980408"/>
          </a:xfrm>
          <a:prstGeom prst="roundRect">
            <a:avLst/>
          </a:prstGeom>
          <a:solidFill>
            <a:srgbClr val="E2D8D0"/>
          </a:solidFill>
          <a:ln>
            <a:noFill/>
            <a:extLst>
              <a:ext uri="{C807C97D-BFC1-408E-A445-0C87EB9F89A2}">
                <ask:lineSketchStyleProps xmlns:ask="http://schemas.microsoft.com/office/drawing/2018/sketchyshapes" xmlns="" sd="1009114612">
                  <a:custGeom>
                    <a:avLst/>
                    <a:gdLst>
                      <a:gd name="connsiteX0" fmla="*/ 0 w 2653048"/>
                      <a:gd name="connsiteY0" fmla="*/ 163405 h 980408"/>
                      <a:gd name="connsiteX1" fmla="*/ 163405 w 2653048"/>
                      <a:gd name="connsiteY1" fmla="*/ 0 h 980408"/>
                      <a:gd name="connsiteX2" fmla="*/ 2489643 w 2653048"/>
                      <a:gd name="connsiteY2" fmla="*/ 0 h 980408"/>
                      <a:gd name="connsiteX3" fmla="*/ 2653048 w 2653048"/>
                      <a:gd name="connsiteY3" fmla="*/ 163405 h 980408"/>
                      <a:gd name="connsiteX4" fmla="*/ 2653048 w 2653048"/>
                      <a:gd name="connsiteY4" fmla="*/ 817003 h 980408"/>
                      <a:gd name="connsiteX5" fmla="*/ 2489643 w 2653048"/>
                      <a:gd name="connsiteY5" fmla="*/ 980408 h 980408"/>
                      <a:gd name="connsiteX6" fmla="*/ 163405 w 2653048"/>
                      <a:gd name="connsiteY6" fmla="*/ 980408 h 980408"/>
                      <a:gd name="connsiteX7" fmla="*/ 0 w 2653048"/>
                      <a:gd name="connsiteY7" fmla="*/ 817003 h 980408"/>
                      <a:gd name="connsiteX8" fmla="*/ 0 w 2653048"/>
                      <a:gd name="connsiteY8" fmla="*/ 163405 h 98040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653048" h="980408" fill="none" extrusionOk="0">
                        <a:moveTo>
                          <a:pt x="0" y="163405"/>
                        </a:moveTo>
                        <a:cubicBezTo>
                          <a:pt x="-8299" y="87421"/>
                          <a:pt x="70630" y="-1799"/>
                          <a:pt x="163405" y="0"/>
                        </a:cubicBezTo>
                        <a:cubicBezTo>
                          <a:pt x="495279" y="130351"/>
                          <a:pt x="2093292" y="18930"/>
                          <a:pt x="2489643" y="0"/>
                        </a:cubicBezTo>
                        <a:cubicBezTo>
                          <a:pt x="2575806" y="14729"/>
                          <a:pt x="2651089" y="83651"/>
                          <a:pt x="2653048" y="163405"/>
                        </a:cubicBezTo>
                        <a:cubicBezTo>
                          <a:pt x="2708634" y="286375"/>
                          <a:pt x="2638007" y="566733"/>
                          <a:pt x="2653048" y="817003"/>
                        </a:cubicBezTo>
                        <a:cubicBezTo>
                          <a:pt x="2658653" y="918175"/>
                          <a:pt x="2589463" y="969784"/>
                          <a:pt x="2489643" y="980408"/>
                        </a:cubicBezTo>
                        <a:cubicBezTo>
                          <a:pt x="2205300" y="928623"/>
                          <a:pt x="640791" y="1126932"/>
                          <a:pt x="163405" y="980408"/>
                        </a:cubicBezTo>
                        <a:cubicBezTo>
                          <a:pt x="70876" y="965994"/>
                          <a:pt x="-15338" y="911160"/>
                          <a:pt x="0" y="817003"/>
                        </a:cubicBezTo>
                        <a:cubicBezTo>
                          <a:pt x="51328" y="750018"/>
                          <a:pt x="30121" y="440860"/>
                          <a:pt x="0" y="163405"/>
                        </a:cubicBezTo>
                        <a:close/>
                      </a:path>
                      <a:path w="2653048" h="980408" stroke="0" extrusionOk="0">
                        <a:moveTo>
                          <a:pt x="0" y="163405"/>
                        </a:moveTo>
                        <a:cubicBezTo>
                          <a:pt x="1380" y="74230"/>
                          <a:pt x="71801" y="-13474"/>
                          <a:pt x="163405" y="0"/>
                        </a:cubicBezTo>
                        <a:cubicBezTo>
                          <a:pt x="496332" y="-84049"/>
                          <a:pt x="1427710" y="54107"/>
                          <a:pt x="2489643" y="0"/>
                        </a:cubicBezTo>
                        <a:cubicBezTo>
                          <a:pt x="2588373" y="-1886"/>
                          <a:pt x="2660341" y="67637"/>
                          <a:pt x="2653048" y="163405"/>
                        </a:cubicBezTo>
                        <a:cubicBezTo>
                          <a:pt x="2672166" y="248926"/>
                          <a:pt x="2614813" y="724805"/>
                          <a:pt x="2653048" y="817003"/>
                        </a:cubicBezTo>
                        <a:cubicBezTo>
                          <a:pt x="2651412" y="897961"/>
                          <a:pt x="2578724" y="983183"/>
                          <a:pt x="2489643" y="980408"/>
                        </a:cubicBezTo>
                        <a:cubicBezTo>
                          <a:pt x="1638029" y="974860"/>
                          <a:pt x="498371" y="1098262"/>
                          <a:pt x="163405" y="980408"/>
                        </a:cubicBezTo>
                        <a:cubicBezTo>
                          <a:pt x="72489" y="978379"/>
                          <a:pt x="-1569" y="898947"/>
                          <a:pt x="0" y="817003"/>
                        </a:cubicBezTo>
                        <a:cubicBezTo>
                          <a:pt x="9272" y="504891"/>
                          <a:pt x="20642" y="411096"/>
                          <a:pt x="0" y="163405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ysClr val="windowText" lastClr="000000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Troubles cognitifs</a:t>
            </a:r>
          </a:p>
        </p:txBody>
      </p:sp>
      <p:grpSp>
        <p:nvGrpSpPr>
          <p:cNvPr id="58" name="Groupe 57">
            <a:extLst>
              <a:ext uri="{FF2B5EF4-FFF2-40B4-BE49-F238E27FC236}">
                <a16:creationId xmlns:a16="http://schemas.microsoft.com/office/drawing/2014/main" id="{DB1A2A20-31D0-4EC9-A0FB-F13494ACC98D}"/>
              </a:ext>
            </a:extLst>
          </p:cNvPr>
          <p:cNvGrpSpPr/>
          <p:nvPr/>
        </p:nvGrpSpPr>
        <p:grpSpPr>
          <a:xfrm>
            <a:off x="8534444" y="3747615"/>
            <a:ext cx="1962524" cy="2519306"/>
            <a:chOff x="8958206" y="4169266"/>
            <a:chExt cx="1962524" cy="2519306"/>
          </a:xfrm>
        </p:grpSpPr>
        <p:sp>
          <p:nvSpPr>
            <p:cNvPr id="59" name="Rectangle : coins arrondis 58">
              <a:extLst>
                <a:ext uri="{FF2B5EF4-FFF2-40B4-BE49-F238E27FC236}">
                  <a16:creationId xmlns:a16="http://schemas.microsoft.com/office/drawing/2014/main" id="{65B5EF46-7BCE-4361-A5BE-3191FAD2F4F0}"/>
                </a:ext>
              </a:extLst>
            </p:cNvPr>
            <p:cNvSpPr/>
            <p:nvPr/>
          </p:nvSpPr>
          <p:spPr>
            <a:xfrm>
              <a:off x="8958206" y="5459003"/>
              <a:ext cx="1962523" cy="565200"/>
            </a:xfrm>
            <a:custGeom>
              <a:avLst/>
              <a:gdLst>
                <a:gd name="connsiteX0" fmla="*/ 0 w 1962523"/>
                <a:gd name="connsiteY0" fmla="*/ 94202 h 565200"/>
                <a:gd name="connsiteX1" fmla="*/ 94202 w 1962523"/>
                <a:gd name="connsiteY1" fmla="*/ 0 h 565200"/>
                <a:gd name="connsiteX2" fmla="*/ 721057 w 1962523"/>
                <a:gd name="connsiteY2" fmla="*/ 0 h 565200"/>
                <a:gd name="connsiteX3" fmla="*/ 1347913 w 1962523"/>
                <a:gd name="connsiteY3" fmla="*/ 0 h 565200"/>
                <a:gd name="connsiteX4" fmla="*/ 1868321 w 1962523"/>
                <a:gd name="connsiteY4" fmla="*/ 0 h 565200"/>
                <a:gd name="connsiteX5" fmla="*/ 1962523 w 1962523"/>
                <a:gd name="connsiteY5" fmla="*/ 94202 h 565200"/>
                <a:gd name="connsiteX6" fmla="*/ 1962523 w 1962523"/>
                <a:gd name="connsiteY6" fmla="*/ 470998 h 565200"/>
                <a:gd name="connsiteX7" fmla="*/ 1868321 w 1962523"/>
                <a:gd name="connsiteY7" fmla="*/ 565200 h 565200"/>
                <a:gd name="connsiteX8" fmla="*/ 1330172 w 1962523"/>
                <a:gd name="connsiteY8" fmla="*/ 565200 h 565200"/>
                <a:gd name="connsiteX9" fmla="*/ 792022 w 1962523"/>
                <a:gd name="connsiteY9" fmla="*/ 565200 h 565200"/>
                <a:gd name="connsiteX10" fmla="*/ 94202 w 1962523"/>
                <a:gd name="connsiteY10" fmla="*/ 565200 h 565200"/>
                <a:gd name="connsiteX11" fmla="*/ 0 w 1962523"/>
                <a:gd name="connsiteY11" fmla="*/ 470998 h 565200"/>
                <a:gd name="connsiteX12" fmla="*/ 0 w 1962523"/>
                <a:gd name="connsiteY12" fmla="*/ 94202 h 565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962523" h="565200" fill="none" extrusionOk="0">
                  <a:moveTo>
                    <a:pt x="0" y="94202"/>
                  </a:moveTo>
                  <a:cubicBezTo>
                    <a:pt x="10099" y="38510"/>
                    <a:pt x="44559" y="-570"/>
                    <a:pt x="94202" y="0"/>
                  </a:cubicBezTo>
                  <a:cubicBezTo>
                    <a:pt x="394759" y="-20650"/>
                    <a:pt x="595260" y="-20488"/>
                    <a:pt x="721057" y="0"/>
                  </a:cubicBezTo>
                  <a:cubicBezTo>
                    <a:pt x="846855" y="20488"/>
                    <a:pt x="1095171" y="17821"/>
                    <a:pt x="1347913" y="0"/>
                  </a:cubicBezTo>
                  <a:cubicBezTo>
                    <a:pt x="1600655" y="-17821"/>
                    <a:pt x="1720973" y="-18089"/>
                    <a:pt x="1868321" y="0"/>
                  </a:cubicBezTo>
                  <a:cubicBezTo>
                    <a:pt x="1919117" y="-585"/>
                    <a:pt x="1964889" y="43182"/>
                    <a:pt x="1962523" y="94202"/>
                  </a:cubicBezTo>
                  <a:cubicBezTo>
                    <a:pt x="1943812" y="236259"/>
                    <a:pt x="1977978" y="349550"/>
                    <a:pt x="1962523" y="470998"/>
                  </a:cubicBezTo>
                  <a:cubicBezTo>
                    <a:pt x="1959344" y="524897"/>
                    <a:pt x="1932536" y="561619"/>
                    <a:pt x="1868321" y="565200"/>
                  </a:cubicBezTo>
                  <a:cubicBezTo>
                    <a:pt x="1608032" y="575495"/>
                    <a:pt x="1491023" y="559747"/>
                    <a:pt x="1330172" y="565200"/>
                  </a:cubicBezTo>
                  <a:cubicBezTo>
                    <a:pt x="1169321" y="570653"/>
                    <a:pt x="1038758" y="585209"/>
                    <a:pt x="792022" y="565200"/>
                  </a:cubicBezTo>
                  <a:cubicBezTo>
                    <a:pt x="545286" y="545192"/>
                    <a:pt x="285563" y="597059"/>
                    <a:pt x="94202" y="565200"/>
                  </a:cubicBezTo>
                  <a:cubicBezTo>
                    <a:pt x="42740" y="562313"/>
                    <a:pt x="-1223" y="522620"/>
                    <a:pt x="0" y="470998"/>
                  </a:cubicBezTo>
                  <a:cubicBezTo>
                    <a:pt x="-16097" y="307734"/>
                    <a:pt x="5195" y="171976"/>
                    <a:pt x="0" y="94202"/>
                  </a:cubicBezTo>
                  <a:close/>
                </a:path>
                <a:path w="1962523" h="565200" stroke="0" extrusionOk="0">
                  <a:moveTo>
                    <a:pt x="0" y="94202"/>
                  </a:moveTo>
                  <a:cubicBezTo>
                    <a:pt x="-201" y="47563"/>
                    <a:pt x="41352" y="1763"/>
                    <a:pt x="94202" y="0"/>
                  </a:cubicBezTo>
                  <a:cubicBezTo>
                    <a:pt x="278105" y="-7232"/>
                    <a:pt x="455847" y="6155"/>
                    <a:pt x="650093" y="0"/>
                  </a:cubicBezTo>
                  <a:cubicBezTo>
                    <a:pt x="844339" y="-6155"/>
                    <a:pt x="940977" y="-24683"/>
                    <a:pt x="1223724" y="0"/>
                  </a:cubicBezTo>
                  <a:cubicBezTo>
                    <a:pt x="1506471" y="24683"/>
                    <a:pt x="1691634" y="20925"/>
                    <a:pt x="1868321" y="0"/>
                  </a:cubicBezTo>
                  <a:cubicBezTo>
                    <a:pt x="1919885" y="-1198"/>
                    <a:pt x="1952941" y="43549"/>
                    <a:pt x="1962523" y="94202"/>
                  </a:cubicBezTo>
                  <a:cubicBezTo>
                    <a:pt x="1969280" y="249475"/>
                    <a:pt x="1968797" y="364877"/>
                    <a:pt x="1962523" y="470998"/>
                  </a:cubicBezTo>
                  <a:cubicBezTo>
                    <a:pt x="1965194" y="523076"/>
                    <a:pt x="1920915" y="563877"/>
                    <a:pt x="1868321" y="565200"/>
                  </a:cubicBezTo>
                  <a:cubicBezTo>
                    <a:pt x="1711591" y="563801"/>
                    <a:pt x="1476663" y="548976"/>
                    <a:pt x="1276948" y="565200"/>
                  </a:cubicBezTo>
                  <a:cubicBezTo>
                    <a:pt x="1077233" y="581424"/>
                    <a:pt x="924515" y="558833"/>
                    <a:pt x="738799" y="565200"/>
                  </a:cubicBezTo>
                  <a:cubicBezTo>
                    <a:pt x="553083" y="571567"/>
                    <a:pt x="380540" y="544880"/>
                    <a:pt x="94202" y="565200"/>
                  </a:cubicBezTo>
                  <a:cubicBezTo>
                    <a:pt x="44706" y="570164"/>
                    <a:pt x="1957" y="528009"/>
                    <a:pt x="0" y="470998"/>
                  </a:cubicBezTo>
                  <a:cubicBezTo>
                    <a:pt x="6840" y="322415"/>
                    <a:pt x="11288" y="271012"/>
                    <a:pt x="0" y="94202"/>
                  </a:cubicBezTo>
                  <a:close/>
                </a:path>
              </a:pathLst>
            </a:custGeom>
            <a:solidFill>
              <a:srgbClr val="090042">
                <a:alpha val="7843"/>
              </a:srgbClr>
            </a:solidFill>
            <a:ln>
              <a:noFill/>
              <a:extLst>
                <a:ext uri="{C807C97D-BFC1-408E-A445-0C87EB9F89A2}">
                  <ask:lineSketchStyleProps xmlns:ask="http://schemas.microsoft.com/office/drawing/2018/sketchyshapes" xmlns="" sd="3125344535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dirty="0">
                  <a:solidFill>
                    <a:schemeClr val="tx2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Mnésiques</a:t>
              </a:r>
              <a:endParaRPr lang="fr-FR" sz="1400" dirty="0">
                <a:solidFill>
                  <a:schemeClr val="tx2"/>
                </a:solidFill>
                <a:latin typeface="Arial Nova" panose="020B0504020202020204" pitchFamily="34" charset="0"/>
              </a:endParaRPr>
            </a:p>
          </p:txBody>
        </p:sp>
        <p:sp>
          <p:nvSpPr>
            <p:cNvPr id="60" name="Rectangle : coins arrondis 59">
              <a:extLst>
                <a:ext uri="{FF2B5EF4-FFF2-40B4-BE49-F238E27FC236}">
                  <a16:creationId xmlns:a16="http://schemas.microsoft.com/office/drawing/2014/main" id="{22AC9568-17D5-4407-9A2D-DB5258BE9D72}"/>
                </a:ext>
              </a:extLst>
            </p:cNvPr>
            <p:cNvSpPr/>
            <p:nvPr/>
          </p:nvSpPr>
          <p:spPr>
            <a:xfrm>
              <a:off x="8958207" y="4169266"/>
              <a:ext cx="1962523" cy="565200"/>
            </a:xfrm>
            <a:custGeom>
              <a:avLst/>
              <a:gdLst>
                <a:gd name="connsiteX0" fmla="*/ 0 w 1962523"/>
                <a:gd name="connsiteY0" fmla="*/ 94202 h 565200"/>
                <a:gd name="connsiteX1" fmla="*/ 94202 w 1962523"/>
                <a:gd name="connsiteY1" fmla="*/ 0 h 565200"/>
                <a:gd name="connsiteX2" fmla="*/ 721057 w 1962523"/>
                <a:gd name="connsiteY2" fmla="*/ 0 h 565200"/>
                <a:gd name="connsiteX3" fmla="*/ 1347913 w 1962523"/>
                <a:gd name="connsiteY3" fmla="*/ 0 h 565200"/>
                <a:gd name="connsiteX4" fmla="*/ 1868321 w 1962523"/>
                <a:gd name="connsiteY4" fmla="*/ 0 h 565200"/>
                <a:gd name="connsiteX5" fmla="*/ 1962523 w 1962523"/>
                <a:gd name="connsiteY5" fmla="*/ 94202 h 565200"/>
                <a:gd name="connsiteX6" fmla="*/ 1962523 w 1962523"/>
                <a:gd name="connsiteY6" fmla="*/ 470998 h 565200"/>
                <a:gd name="connsiteX7" fmla="*/ 1868321 w 1962523"/>
                <a:gd name="connsiteY7" fmla="*/ 565200 h 565200"/>
                <a:gd name="connsiteX8" fmla="*/ 1330172 w 1962523"/>
                <a:gd name="connsiteY8" fmla="*/ 565200 h 565200"/>
                <a:gd name="connsiteX9" fmla="*/ 792022 w 1962523"/>
                <a:gd name="connsiteY9" fmla="*/ 565200 h 565200"/>
                <a:gd name="connsiteX10" fmla="*/ 94202 w 1962523"/>
                <a:gd name="connsiteY10" fmla="*/ 565200 h 565200"/>
                <a:gd name="connsiteX11" fmla="*/ 0 w 1962523"/>
                <a:gd name="connsiteY11" fmla="*/ 470998 h 565200"/>
                <a:gd name="connsiteX12" fmla="*/ 0 w 1962523"/>
                <a:gd name="connsiteY12" fmla="*/ 94202 h 565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962523" h="565200" fill="none" extrusionOk="0">
                  <a:moveTo>
                    <a:pt x="0" y="94202"/>
                  </a:moveTo>
                  <a:cubicBezTo>
                    <a:pt x="10099" y="38510"/>
                    <a:pt x="44559" y="-570"/>
                    <a:pt x="94202" y="0"/>
                  </a:cubicBezTo>
                  <a:cubicBezTo>
                    <a:pt x="394759" y="-20650"/>
                    <a:pt x="595260" y="-20488"/>
                    <a:pt x="721057" y="0"/>
                  </a:cubicBezTo>
                  <a:cubicBezTo>
                    <a:pt x="846855" y="20488"/>
                    <a:pt x="1095171" y="17821"/>
                    <a:pt x="1347913" y="0"/>
                  </a:cubicBezTo>
                  <a:cubicBezTo>
                    <a:pt x="1600655" y="-17821"/>
                    <a:pt x="1720973" y="-18089"/>
                    <a:pt x="1868321" y="0"/>
                  </a:cubicBezTo>
                  <a:cubicBezTo>
                    <a:pt x="1919117" y="-585"/>
                    <a:pt x="1964889" y="43182"/>
                    <a:pt x="1962523" y="94202"/>
                  </a:cubicBezTo>
                  <a:cubicBezTo>
                    <a:pt x="1943812" y="236259"/>
                    <a:pt x="1977978" y="349550"/>
                    <a:pt x="1962523" y="470998"/>
                  </a:cubicBezTo>
                  <a:cubicBezTo>
                    <a:pt x="1959344" y="524897"/>
                    <a:pt x="1932536" y="561619"/>
                    <a:pt x="1868321" y="565200"/>
                  </a:cubicBezTo>
                  <a:cubicBezTo>
                    <a:pt x="1608032" y="575495"/>
                    <a:pt x="1491023" y="559747"/>
                    <a:pt x="1330172" y="565200"/>
                  </a:cubicBezTo>
                  <a:cubicBezTo>
                    <a:pt x="1169321" y="570653"/>
                    <a:pt x="1038758" y="585209"/>
                    <a:pt x="792022" y="565200"/>
                  </a:cubicBezTo>
                  <a:cubicBezTo>
                    <a:pt x="545286" y="545192"/>
                    <a:pt x="285563" y="597059"/>
                    <a:pt x="94202" y="565200"/>
                  </a:cubicBezTo>
                  <a:cubicBezTo>
                    <a:pt x="42740" y="562313"/>
                    <a:pt x="-1223" y="522620"/>
                    <a:pt x="0" y="470998"/>
                  </a:cubicBezTo>
                  <a:cubicBezTo>
                    <a:pt x="-16097" y="307734"/>
                    <a:pt x="5195" y="171976"/>
                    <a:pt x="0" y="94202"/>
                  </a:cubicBezTo>
                  <a:close/>
                </a:path>
                <a:path w="1962523" h="565200" stroke="0" extrusionOk="0">
                  <a:moveTo>
                    <a:pt x="0" y="94202"/>
                  </a:moveTo>
                  <a:cubicBezTo>
                    <a:pt x="-201" y="47563"/>
                    <a:pt x="41352" y="1763"/>
                    <a:pt x="94202" y="0"/>
                  </a:cubicBezTo>
                  <a:cubicBezTo>
                    <a:pt x="278105" y="-7232"/>
                    <a:pt x="455847" y="6155"/>
                    <a:pt x="650093" y="0"/>
                  </a:cubicBezTo>
                  <a:cubicBezTo>
                    <a:pt x="844339" y="-6155"/>
                    <a:pt x="940977" y="-24683"/>
                    <a:pt x="1223724" y="0"/>
                  </a:cubicBezTo>
                  <a:cubicBezTo>
                    <a:pt x="1506471" y="24683"/>
                    <a:pt x="1691634" y="20925"/>
                    <a:pt x="1868321" y="0"/>
                  </a:cubicBezTo>
                  <a:cubicBezTo>
                    <a:pt x="1919885" y="-1198"/>
                    <a:pt x="1952941" y="43549"/>
                    <a:pt x="1962523" y="94202"/>
                  </a:cubicBezTo>
                  <a:cubicBezTo>
                    <a:pt x="1969280" y="249475"/>
                    <a:pt x="1968797" y="364877"/>
                    <a:pt x="1962523" y="470998"/>
                  </a:cubicBezTo>
                  <a:cubicBezTo>
                    <a:pt x="1965194" y="523076"/>
                    <a:pt x="1920915" y="563877"/>
                    <a:pt x="1868321" y="565200"/>
                  </a:cubicBezTo>
                  <a:cubicBezTo>
                    <a:pt x="1711591" y="563801"/>
                    <a:pt x="1476663" y="548976"/>
                    <a:pt x="1276948" y="565200"/>
                  </a:cubicBezTo>
                  <a:cubicBezTo>
                    <a:pt x="1077233" y="581424"/>
                    <a:pt x="924515" y="558833"/>
                    <a:pt x="738799" y="565200"/>
                  </a:cubicBezTo>
                  <a:cubicBezTo>
                    <a:pt x="553083" y="571567"/>
                    <a:pt x="380540" y="544880"/>
                    <a:pt x="94202" y="565200"/>
                  </a:cubicBezTo>
                  <a:cubicBezTo>
                    <a:pt x="44706" y="570164"/>
                    <a:pt x="1957" y="528009"/>
                    <a:pt x="0" y="470998"/>
                  </a:cubicBezTo>
                  <a:cubicBezTo>
                    <a:pt x="6840" y="322415"/>
                    <a:pt x="11288" y="271012"/>
                    <a:pt x="0" y="94202"/>
                  </a:cubicBezTo>
                  <a:close/>
                </a:path>
              </a:pathLst>
            </a:custGeom>
            <a:solidFill>
              <a:srgbClr val="090042">
                <a:alpha val="7843"/>
              </a:srgbClr>
            </a:solidFill>
            <a:ln>
              <a:noFill/>
              <a:extLst>
                <a:ext uri="{C807C97D-BFC1-408E-A445-0C87EB9F89A2}">
                  <ask:lineSketchStyleProps xmlns:ask="http://schemas.microsoft.com/office/drawing/2018/sketchyshapes" xmlns="" sd="3125344535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dirty="0">
                  <a:solidFill>
                    <a:schemeClr val="tx2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Attentionnels</a:t>
              </a:r>
              <a:endParaRPr lang="fr-FR" sz="1400" dirty="0">
                <a:solidFill>
                  <a:schemeClr val="tx2"/>
                </a:solidFill>
                <a:latin typeface="Arial Nova" panose="020B0504020202020204" pitchFamily="34" charset="0"/>
              </a:endParaRPr>
            </a:p>
          </p:txBody>
        </p:sp>
        <p:sp>
          <p:nvSpPr>
            <p:cNvPr id="61" name="Rectangle : coins arrondis 60">
              <a:extLst>
                <a:ext uri="{FF2B5EF4-FFF2-40B4-BE49-F238E27FC236}">
                  <a16:creationId xmlns:a16="http://schemas.microsoft.com/office/drawing/2014/main" id="{F860685A-906F-470A-9022-ADF949EEF2CE}"/>
                </a:ext>
              </a:extLst>
            </p:cNvPr>
            <p:cNvSpPr/>
            <p:nvPr/>
          </p:nvSpPr>
          <p:spPr>
            <a:xfrm>
              <a:off x="8958206" y="4814134"/>
              <a:ext cx="1962523" cy="565200"/>
            </a:xfrm>
            <a:custGeom>
              <a:avLst/>
              <a:gdLst>
                <a:gd name="connsiteX0" fmla="*/ 0 w 1962523"/>
                <a:gd name="connsiteY0" fmla="*/ 94202 h 565200"/>
                <a:gd name="connsiteX1" fmla="*/ 94202 w 1962523"/>
                <a:gd name="connsiteY1" fmla="*/ 0 h 565200"/>
                <a:gd name="connsiteX2" fmla="*/ 721057 w 1962523"/>
                <a:gd name="connsiteY2" fmla="*/ 0 h 565200"/>
                <a:gd name="connsiteX3" fmla="*/ 1347913 w 1962523"/>
                <a:gd name="connsiteY3" fmla="*/ 0 h 565200"/>
                <a:gd name="connsiteX4" fmla="*/ 1868321 w 1962523"/>
                <a:gd name="connsiteY4" fmla="*/ 0 h 565200"/>
                <a:gd name="connsiteX5" fmla="*/ 1962523 w 1962523"/>
                <a:gd name="connsiteY5" fmla="*/ 94202 h 565200"/>
                <a:gd name="connsiteX6" fmla="*/ 1962523 w 1962523"/>
                <a:gd name="connsiteY6" fmla="*/ 470998 h 565200"/>
                <a:gd name="connsiteX7" fmla="*/ 1868321 w 1962523"/>
                <a:gd name="connsiteY7" fmla="*/ 565200 h 565200"/>
                <a:gd name="connsiteX8" fmla="*/ 1330172 w 1962523"/>
                <a:gd name="connsiteY8" fmla="*/ 565200 h 565200"/>
                <a:gd name="connsiteX9" fmla="*/ 792022 w 1962523"/>
                <a:gd name="connsiteY9" fmla="*/ 565200 h 565200"/>
                <a:gd name="connsiteX10" fmla="*/ 94202 w 1962523"/>
                <a:gd name="connsiteY10" fmla="*/ 565200 h 565200"/>
                <a:gd name="connsiteX11" fmla="*/ 0 w 1962523"/>
                <a:gd name="connsiteY11" fmla="*/ 470998 h 565200"/>
                <a:gd name="connsiteX12" fmla="*/ 0 w 1962523"/>
                <a:gd name="connsiteY12" fmla="*/ 94202 h 565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962523" h="565200" fill="none" extrusionOk="0">
                  <a:moveTo>
                    <a:pt x="0" y="94202"/>
                  </a:moveTo>
                  <a:cubicBezTo>
                    <a:pt x="10099" y="38510"/>
                    <a:pt x="44559" y="-570"/>
                    <a:pt x="94202" y="0"/>
                  </a:cubicBezTo>
                  <a:cubicBezTo>
                    <a:pt x="394759" y="-20650"/>
                    <a:pt x="595260" y="-20488"/>
                    <a:pt x="721057" y="0"/>
                  </a:cubicBezTo>
                  <a:cubicBezTo>
                    <a:pt x="846855" y="20488"/>
                    <a:pt x="1095171" y="17821"/>
                    <a:pt x="1347913" y="0"/>
                  </a:cubicBezTo>
                  <a:cubicBezTo>
                    <a:pt x="1600655" y="-17821"/>
                    <a:pt x="1720973" y="-18089"/>
                    <a:pt x="1868321" y="0"/>
                  </a:cubicBezTo>
                  <a:cubicBezTo>
                    <a:pt x="1919117" y="-585"/>
                    <a:pt x="1964889" y="43182"/>
                    <a:pt x="1962523" y="94202"/>
                  </a:cubicBezTo>
                  <a:cubicBezTo>
                    <a:pt x="1943812" y="236259"/>
                    <a:pt x="1977978" y="349550"/>
                    <a:pt x="1962523" y="470998"/>
                  </a:cubicBezTo>
                  <a:cubicBezTo>
                    <a:pt x="1959344" y="524897"/>
                    <a:pt x="1932536" y="561619"/>
                    <a:pt x="1868321" y="565200"/>
                  </a:cubicBezTo>
                  <a:cubicBezTo>
                    <a:pt x="1608032" y="575495"/>
                    <a:pt x="1491023" y="559747"/>
                    <a:pt x="1330172" y="565200"/>
                  </a:cubicBezTo>
                  <a:cubicBezTo>
                    <a:pt x="1169321" y="570653"/>
                    <a:pt x="1038758" y="585209"/>
                    <a:pt x="792022" y="565200"/>
                  </a:cubicBezTo>
                  <a:cubicBezTo>
                    <a:pt x="545286" y="545192"/>
                    <a:pt x="285563" y="597059"/>
                    <a:pt x="94202" y="565200"/>
                  </a:cubicBezTo>
                  <a:cubicBezTo>
                    <a:pt x="42740" y="562313"/>
                    <a:pt x="-1223" y="522620"/>
                    <a:pt x="0" y="470998"/>
                  </a:cubicBezTo>
                  <a:cubicBezTo>
                    <a:pt x="-16097" y="307734"/>
                    <a:pt x="5195" y="171976"/>
                    <a:pt x="0" y="94202"/>
                  </a:cubicBezTo>
                  <a:close/>
                </a:path>
                <a:path w="1962523" h="565200" stroke="0" extrusionOk="0">
                  <a:moveTo>
                    <a:pt x="0" y="94202"/>
                  </a:moveTo>
                  <a:cubicBezTo>
                    <a:pt x="-201" y="47563"/>
                    <a:pt x="41352" y="1763"/>
                    <a:pt x="94202" y="0"/>
                  </a:cubicBezTo>
                  <a:cubicBezTo>
                    <a:pt x="278105" y="-7232"/>
                    <a:pt x="455847" y="6155"/>
                    <a:pt x="650093" y="0"/>
                  </a:cubicBezTo>
                  <a:cubicBezTo>
                    <a:pt x="844339" y="-6155"/>
                    <a:pt x="940977" y="-24683"/>
                    <a:pt x="1223724" y="0"/>
                  </a:cubicBezTo>
                  <a:cubicBezTo>
                    <a:pt x="1506471" y="24683"/>
                    <a:pt x="1691634" y="20925"/>
                    <a:pt x="1868321" y="0"/>
                  </a:cubicBezTo>
                  <a:cubicBezTo>
                    <a:pt x="1919885" y="-1198"/>
                    <a:pt x="1952941" y="43549"/>
                    <a:pt x="1962523" y="94202"/>
                  </a:cubicBezTo>
                  <a:cubicBezTo>
                    <a:pt x="1969280" y="249475"/>
                    <a:pt x="1968797" y="364877"/>
                    <a:pt x="1962523" y="470998"/>
                  </a:cubicBezTo>
                  <a:cubicBezTo>
                    <a:pt x="1965194" y="523076"/>
                    <a:pt x="1920915" y="563877"/>
                    <a:pt x="1868321" y="565200"/>
                  </a:cubicBezTo>
                  <a:cubicBezTo>
                    <a:pt x="1711591" y="563801"/>
                    <a:pt x="1476663" y="548976"/>
                    <a:pt x="1276948" y="565200"/>
                  </a:cubicBezTo>
                  <a:cubicBezTo>
                    <a:pt x="1077233" y="581424"/>
                    <a:pt x="924515" y="558833"/>
                    <a:pt x="738799" y="565200"/>
                  </a:cubicBezTo>
                  <a:cubicBezTo>
                    <a:pt x="553083" y="571567"/>
                    <a:pt x="380540" y="544880"/>
                    <a:pt x="94202" y="565200"/>
                  </a:cubicBezTo>
                  <a:cubicBezTo>
                    <a:pt x="44706" y="570164"/>
                    <a:pt x="1957" y="528009"/>
                    <a:pt x="0" y="470998"/>
                  </a:cubicBezTo>
                  <a:cubicBezTo>
                    <a:pt x="6840" y="322415"/>
                    <a:pt x="11288" y="271012"/>
                    <a:pt x="0" y="94202"/>
                  </a:cubicBezTo>
                  <a:close/>
                </a:path>
              </a:pathLst>
            </a:custGeom>
            <a:solidFill>
              <a:srgbClr val="090042">
                <a:alpha val="7843"/>
              </a:srgbClr>
            </a:solidFill>
            <a:ln>
              <a:noFill/>
              <a:extLst>
                <a:ext uri="{C807C97D-BFC1-408E-A445-0C87EB9F89A2}">
                  <ask:lineSketchStyleProps xmlns:ask="http://schemas.microsoft.com/office/drawing/2018/sketchyshapes" xmlns="" sd="3125344535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dirty="0">
                  <a:solidFill>
                    <a:schemeClr val="tx2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Exécutifs</a:t>
              </a:r>
              <a:endParaRPr lang="fr-FR" sz="1400" dirty="0">
                <a:solidFill>
                  <a:schemeClr val="tx2"/>
                </a:solidFill>
                <a:latin typeface="Arial Nova" panose="020B0504020202020204" pitchFamily="34" charset="0"/>
              </a:endParaRPr>
            </a:p>
          </p:txBody>
        </p:sp>
        <p:sp>
          <p:nvSpPr>
            <p:cNvPr id="62" name="Rectangle : coins arrondis 61">
              <a:extLst>
                <a:ext uri="{FF2B5EF4-FFF2-40B4-BE49-F238E27FC236}">
                  <a16:creationId xmlns:a16="http://schemas.microsoft.com/office/drawing/2014/main" id="{A4E11B4B-27CB-46F4-A1A4-88E69E49435D}"/>
                </a:ext>
              </a:extLst>
            </p:cNvPr>
            <p:cNvSpPr/>
            <p:nvPr/>
          </p:nvSpPr>
          <p:spPr>
            <a:xfrm>
              <a:off x="8958206" y="6123372"/>
              <a:ext cx="1962523" cy="565200"/>
            </a:xfrm>
            <a:custGeom>
              <a:avLst/>
              <a:gdLst>
                <a:gd name="connsiteX0" fmla="*/ 0 w 1962523"/>
                <a:gd name="connsiteY0" fmla="*/ 94202 h 565200"/>
                <a:gd name="connsiteX1" fmla="*/ 94202 w 1962523"/>
                <a:gd name="connsiteY1" fmla="*/ 0 h 565200"/>
                <a:gd name="connsiteX2" fmla="*/ 721057 w 1962523"/>
                <a:gd name="connsiteY2" fmla="*/ 0 h 565200"/>
                <a:gd name="connsiteX3" fmla="*/ 1347913 w 1962523"/>
                <a:gd name="connsiteY3" fmla="*/ 0 h 565200"/>
                <a:gd name="connsiteX4" fmla="*/ 1868321 w 1962523"/>
                <a:gd name="connsiteY4" fmla="*/ 0 h 565200"/>
                <a:gd name="connsiteX5" fmla="*/ 1962523 w 1962523"/>
                <a:gd name="connsiteY5" fmla="*/ 94202 h 565200"/>
                <a:gd name="connsiteX6" fmla="*/ 1962523 w 1962523"/>
                <a:gd name="connsiteY6" fmla="*/ 470998 h 565200"/>
                <a:gd name="connsiteX7" fmla="*/ 1868321 w 1962523"/>
                <a:gd name="connsiteY7" fmla="*/ 565200 h 565200"/>
                <a:gd name="connsiteX8" fmla="*/ 1330172 w 1962523"/>
                <a:gd name="connsiteY8" fmla="*/ 565200 h 565200"/>
                <a:gd name="connsiteX9" fmla="*/ 792022 w 1962523"/>
                <a:gd name="connsiteY9" fmla="*/ 565200 h 565200"/>
                <a:gd name="connsiteX10" fmla="*/ 94202 w 1962523"/>
                <a:gd name="connsiteY10" fmla="*/ 565200 h 565200"/>
                <a:gd name="connsiteX11" fmla="*/ 0 w 1962523"/>
                <a:gd name="connsiteY11" fmla="*/ 470998 h 565200"/>
                <a:gd name="connsiteX12" fmla="*/ 0 w 1962523"/>
                <a:gd name="connsiteY12" fmla="*/ 94202 h 565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962523" h="565200" fill="none" extrusionOk="0">
                  <a:moveTo>
                    <a:pt x="0" y="94202"/>
                  </a:moveTo>
                  <a:cubicBezTo>
                    <a:pt x="10099" y="38510"/>
                    <a:pt x="44559" y="-570"/>
                    <a:pt x="94202" y="0"/>
                  </a:cubicBezTo>
                  <a:cubicBezTo>
                    <a:pt x="394759" y="-20650"/>
                    <a:pt x="595260" y="-20488"/>
                    <a:pt x="721057" y="0"/>
                  </a:cubicBezTo>
                  <a:cubicBezTo>
                    <a:pt x="846855" y="20488"/>
                    <a:pt x="1095171" y="17821"/>
                    <a:pt x="1347913" y="0"/>
                  </a:cubicBezTo>
                  <a:cubicBezTo>
                    <a:pt x="1600655" y="-17821"/>
                    <a:pt x="1720973" y="-18089"/>
                    <a:pt x="1868321" y="0"/>
                  </a:cubicBezTo>
                  <a:cubicBezTo>
                    <a:pt x="1919117" y="-585"/>
                    <a:pt x="1964889" y="43182"/>
                    <a:pt x="1962523" y="94202"/>
                  </a:cubicBezTo>
                  <a:cubicBezTo>
                    <a:pt x="1943812" y="236259"/>
                    <a:pt x="1977978" y="349550"/>
                    <a:pt x="1962523" y="470998"/>
                  </a:cubicBezTo>
                  <a:cubicBezTo>
                    <a:pt x="1959344" y="524897"/>
                    <a:pt x="1932536" y="561619"/>
                    <a:pt x="1868321" y="565200"/>
                  </a:cubicBezTo>
                  <a:cubicBezTo>
                    <a:pt x="1608032" y="575495"/>
                    <a:pt x="1491023" y="559747"/>
                    <a:pt x="1330172" y="565200"/>
                  </a:cubicBezTo>
                  <a:cubicBezTo>
                    <a:pt x="1169321" y="570653"/>
                    <a:pt x="1038758" y="585209"/>
                    <a:pt x="792022" y="565200"/>
                  </a:cubicBezTo>
                  <a:cubicBezTo>
                    <a:pt x="545286" y="545192"/>
                    <a:pt x="285563" y="597059"/>
                    <a:pt x="94202" y="565200"/>
                  </a:cubicBezTo>
                  <a:cubicBezTo>
                    <a:pt x="42740" y="562313"/>
                    <a:pt x="-1223" y="522620"/>
                    <a:pt x="0" y="470998"/>
                  </a:cubicBezTo>
                  <a:cubicBezTo>
                    <a:pt x="-16097" y="307734"/>
                    <a:pt x="5195" y="171976"/>
                    <a:pt x="0" y="94202"/>
                  </a:cubicBezTo>
                  <a:close/>
                </a:path>
                <a:path w="1962523" h="565200" stroke="0" extrusionOk="0">
                  <a:moveTo>
                    <a:pt x="0" y="94202"/>
                  </a:moveTo>
                  <a:cubicBezTo>
                    <a:pt x="-201" y="47563"/>
                    <a:pt x="41352" y="1763"/>
                    <a:pt x="94202" y="0"/>
                  </a:cubicBezTo>
                  <a:cubicBezTo>
                    <a:pt x="278105" y="-7232"/>
                    <a:pt x="455847" y="6155"/>
                    <a:pt x="650093" y="0"/>
                  </a:cubicBezTo>
                  <a:cubicBezTo>
                    <a:pt x="844339" y="-6155"/>
                    <a:pt x="940977" y="-24683"/>
                    <a:pt x="1223724" y="0"/>
                  </a:cubicBezTo>
                  <a:cubicBezTo>
                    <a:pt x="1506471" y="24683"/>
                    <a:pt x="1691634" y="20925"/>
                    <a:pt x="1868321" y="0"/>
                  </a:cubicBezTo>
                  <a:cubicBezTo>
                    <a:pt x="1919885" y="-1198"/>
                    <a:pt x="1952941" y="43549"/>
                    <a:pt x="1962523" y="94202"/>
                  </a:cubicBezTo>
                  <a:cubicBezTo>
                    <a:pt x="1969280" y="249475"/>
                    <a:pt x="1968797" y="364877"/>
                    <a:pt x="1962523" y="470998"/>
                  </a:cubicBezTo>
                  <a:cubicBezTo>
                    <a:pt x="1965194" y="523076"/>
                    <a:pt x="1920915" y="563877"/>
                    <a:pt x="1868321" y="565200"/>
                  </a:cubicBezTo>
                  <a:cubicBezTo>
                    <a:pt x="1711591" y="563801"/>
                    <a:pt x="1476663" y="548976"/>
                    <a:pt x="1276948" y="565200"/>
                  </a:cubicBezTo>
                  <a:cubicBezTo>
                    <a:pt x="1077233" y="581424"/>
                    <a:pt x="924515" y="558833"/>
                    <a:pt x="738799" y="565200"/>
                  </a:cubicBezTo>
                  <a:cubicBezTo>
                    <a:pt x="553083" y="571567"/>
                    <a:pt x="380540" y="544880"/>
                    <a:pt x="94202" y="565200"/>
                  </a:cubicBezTo>
                  <a:cubicBezTo>
                    <a:pt x="44706" y="570164"/>
                    <a:pt x="1957" y="528009"/>
                    <a:pt x="0" y="470998"/>
                  </a:cubicBezTo>
                  <a:cubicBezTo>
                    <a:pt x="6840" y="322415"/>
                    <a:pt x="11288" y="271012"/>
                    <a:pt x="0" y="94202"/>
                  </a:cubicBezTo>
                  <a:close/>
                </a:path>
              </a:pathLst>
            </a:custGeom>
            <a:solidFill>
              <a:srgbClr val="090042">
                <a:alpha val="7843"/>
              </a:srgbClr>
            </a:solidFill>
            <a:ln>
              <a:noFill/>
              <a:extLst>
                <a:ext uri="{C807C97D-BFC1-408E-A445-0C87EB9F89A2}">
                  <ask:lineSketchStyleProps xmlns:ask="http://schemas.microsoft.com/office/drawing/2018/sketchyshapes" xmlns="" sd="3125344535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dirty="0">
                  <a:solidFill>
                    <a:schemeClr val="tx2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Visuo-spatiaux</a:t>
              </a:r>
              <a:endParaRPr lang="fr-FR" sz="1400" dirty="0">
                <a:solidFill>
                  <a:schemeClr val="tx2"/>
                </a:solidFill>
                <a:latin typeface="Arial Nova" panose="020B0504020202020204" pitchFamily="34" charset="0"/>
              </a:endParaRPr>
            </a:p>
          </p:txBody>
        </p:sp>
      </p:grpSp>
      <p:sp>
        <p:nvSpPr>
          <p:cNvPr id="71" name="ZoneTexte 70">
            <a:extLst>
              <a:ext uri="{FF2B5EF4-FFF2-40B4-BE49-F238E27FC236}">
                <a16:creationId xmlns:a16="http://schemas.microsoft.com/office/drawing/2014/main" id="{62792655-3415-437F-9E86-2DCD3E52081B}"/>
              </a:ext>
            </a:extLst>
          </p:cNvPr>
          <p:cNvSpPr txBox="1"/>
          <p:nvPr/>
        </p:nvSpPr>
        <p:spPr>
          <a:xfrm>
            <a:off x="1024286" y="6499353"/>
            <a:ext cx="112240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aseline="30000" dirty="0">
                <a:solidFill>
                  <a:schemeClr val="tx2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1 </a:t>
            </a:r>
            <a:r>
              <a:rPr lang="fr-FR" sz="1400" dirty="0" err="1">
                <a:solidFill>
                  <a:schemeClr val="tx2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Devlin</a:t>
            </a:r>
            <a:r>
              <a:rPr lang="fr-FR" sz="1400" dirty="0">
                <a:solidFill>
                  <a:schemeClr val="tx2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 et al., 2012, </a:t>
            </a:r>
            <a:r>
              <a:rPr lang="fr-FR" sz="1400" baseline="30000" dirty="0">
                <a:solidFill>
                  <a:schemeClr val="tx2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2 </a:t>
            </a:r>
            <a:r>
              <a:rPr lang="fr-FR" sz="1400" dirty="0" err="1">
                <a:solidFill>
                  <a:schemeClr val="tx2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Classen</a:t>
            </a:r>
            <a:r>
              <a:rPr lang="fr-FR" sz="1400" dirty="0">
                <a:solidFill>
                  <a:schemeClr val="tx2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 et al., 2012 </a:t>
            </a:r>
          </a:p>
        </p:txBody>
      </p:sp>
    </p:spTree>
    <p:extLst>
      <p:ext uri="{BB962C8B-B14F-4D97-AF65-F5344CB8AC3E}">
        <p14:creationId xmlns:p14="http://schemas.microsoft.com/office/powerpoint/2010/main" val="2636369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8" grpId="0" animBg="1"/>
      <p:bldP spid="53" grpId="0" animBg="1"/>
      <p:bldP spid="5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e 11">
            <a:extLst>
              <a:ext uri="{FF2B5EF4-FFF2-40B4-BE49-F238E27FC236}">
                <a16:creationId xmlns:a16="http://schemas.microsoft.com/office/drawing/2014/main" id="{80629B17-099B-40EF-B44A-13BDF9761723}"/>
              </a:ext>
            </a:extLst>
          </p:cNvPr>
          <p:cNvGrpSpPr/>
          <p:nvPr/>
        </p:nvGrpSpPr>
        <p:grpSpPr>
          <a:xfrm>
            <a:off x="397431" y="2961276"/>
            <a:ext cx="10118169" cy="3591924"/>
            <a:chOff x="397431" y="2961276"/>
            <a:chExt cx="10118169" cy="3591924"/>
          </a:xfrm>
        </p:grpSpPr>
        <p:sp>
          <p:nvSpPr>
            <p:cNvPr id="45" name="Rectangle : coins arrondis 44">
              <a:extLst>
                <a:ext uri="{FF2B5EF4-FFF2-40B4-BE49-F238E27FC236}">
                  <a16:creationId xmlns:a16="http://schemas.microsoft.com/office/drawing/2014/main" id="{8800F543-B287-4F13-AA3E-1CC074F1DE7D}"/>
                </a:ext>
              </a:extLst>
            </p:cNvPr>
            <p:cNvSpPr/>
            <p:nvPr/>
          </p:nvSpPr>
          <p:spPr>
            <a:xfrm>
              <a:off x="397431" y="3114689"/>
              <a:ext cx="10118169" cy="3438511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A6A3B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22036ED-EBA7-4CCE-8B83-8312E589229F}"/>
                </a:ext>
              </a:extLst>
            </p:cNvPr>
            <p:cNvSpPr/>
            <p:nvPr/>
          </p:nvSpPr>
          <p:spPr>
            <a:xfrm>
              <a:off x="4296968" y="2961276"/>
              <a:ext cx="2637232" cy="239124"/>
            </a:xfrm>
            <a:prstGeom prst="rect">
              <a:avLst/>
            </a:prstGeom>
            <a:solidFill>
              <a:srgbClr val="FFFFFF"/>
            </a:solidFill>
          </p:spPr>
          <p:txBody>
            <a:bodyPr wrap="square" lIns="0" tIns="0" rIns="0" bIns="0" rtlCol="0" anchor="ctr"/>
            <a:lstStyle/>
            <a:p>
              <a:pPr algn="ctr"/>
              <a:endParaRPr lang="fr-FR"/>
            </a:p>
          </p:txBody>
        </p:sp>
      </p:grpSp>
      <p:sp>
        <p:nvSpPr>
          <p:cNvPr id="43" name="Rectangle 42">
            <a:extLst>
              <a:ext uri="{FF2B5EF4-FFF2-40B4-BE49-F238E27FC236}">
                <a16:creationId xmlns:a16="http://schemas.microsoft.com/office/drawing/2014/main" id="{E40DC172-EDD7-48DE-8C77-9363BE707500}"/>
              </a:ext>
            </a:extLst>
          </p:cNvPr>
          <p:cNvSpPr/>
          <p:nvPr/>
        </p:nvSpPr>
        <p:spPr>
          <a:xfrm>
            <a:off x="0" y="0"/>
            <a:ext cx="11353800" cy="533400"/>
          </a:xfrm>
          <a:prstGeom prst="rect">
            <a:avLst/>
          </a:prstGeom>
          <a:solidFill>
            <a:srgbClr val="002060"/>
          </a:solidFill>
        </p:spPr>
        <p:txBody>
          <a:bodyPr wrap="square" lIns="0" tIns="0" rIns="0" bIns="0" rtlCol="0" anchor="ctr"/>
          <a:lstStyle/>
          <a:p>
            <a:pPr algn="ctr"/>
            <a:endParaRPr lang="fr-FR" sz="2000">
              <a:latin typeface="Arial Nova" panose="020B0504020202020204" pitchFamily="34" charset="0"/>
            </a:endParaRPr>
          </a:p>
        </p:txBody>
      </p:sp>
      <p:grpSp>
        <p:nvGrpSpPr>
          <p:cNvPr id="30" name="Groupe 29">
            <a:extLst>
              <a:ext uri="{FF2B5EF4-FFF2-40B4-BE49-F238E27FC236}">
                <a16:creationId xmlns:a16="http://schemas.microsoft.com/office/drawing/2014/main" id="{F77DA2B0-7468-42D4-967A-FD6D33FA0BDC}"/>
              </a:ext>
            </a:extLst>
          </p:cNvPr>
          <p:cNvGrpSpPr/>
          <p:nvPr/>
        </p:nvGrpSpPr>
        <p:grpSpPr>
          <a:xfrm>
            <a:off x="3124200" y="838200"/>
            <a:ext cx="7823222" cy="1337278"/>
            <a:chOff x="3636555" y="1238558"/>
            <a:chExt cx="7823222" cy="1337278"/>
          </a:xfrm>
          <a:solidFill>
            <a:srgbClr val="E2D8D0">
              <a:alpha val="67059"/>
            </a:srgbClr>
          </a:solidFill>
        </p:grpSpPr>
        <p:cxnSp>
          <p:nvCxnSpPr>
            <p:cNvPr id="31" name="Connecteur droit avec flèche 30">
              <a:extLst>
                <a:ext uri="{FF2B5EF4-FFF2-40B4-BE49-F238E27FC236}">
                  <a16:creationId xmlns:a16="http://schemas.microsoft.com/office/drawing/2014/main" id="{3CC0ECA1-49B5-4623-99F6-09A9BE4FE1C7}"/>
                </a:ext>
              </a:extLst>
            </p:cNvPr>
            <p:cNvCxnSpPr/>
            <p:nvPr/>
          </p:nvCxnSpPr>
          <p:spPr>
            <a:xfrm>
              <a:off x="3636555" y="1920422"/>
              <a:ext cx="809625" cy="0"/>
            </a:xfrm>
            <a:prstGeom prst="straightConnector1">
              <a:avLst/>
            </a:prstGeom>
            <a:grpFill/>
            <a:ln w="12700">
              <a:solidFill>
                <a:srgbClr val="E2D8D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Rectangle : coins arrondis 31">
              <a:extLst>
                <a:ext uri="{FF2B5EF4-FFF2-40B4-BE49-F238E27FC236}">
                  <a16:creationId xmlns:a16="http://schemas.microsoft.com/office/drawing/2014/main" id="{F0D77C0C-575A-42F1-A3A9-A85225427C5C}"/>
                </a:ext>
              </a:extLst>
            </p:cNvPr>
            <p:cNvSpPr/>
            <p:nvPr/>
          </p:nvSpPr>
          <p:spPr>
            <a:xfrm>
              <a:off x="4446180" y="1238558"/>
              <a:ext cx="7013597" cy="1337278"/>
            </a:xfrm>
            <a:custGeom>
              <a:avLst/>
              <a:gdLst>
                <a:gd name="connsiteX0" fmla="*/ 0 w 7013597"/>
                <a:gd name="connsiteY0" fmla="*/ 222884 h 1337278"/>
                <a:gd name="connsiteX1" fmla="*/ 222884 w 7013597"/>
                <a:gd name="connsiteY1" fmla="*/ 0 h 1337278"/>
                <a:gd name="connsiteX2" fmla="*/ 6790713 w 7013597"/>
                <a:gd name="connsiteY2" fmla="*/ 0 h 1337278"/>
                <a:gd name="connsiteX3" fmla="*/ 7013597 w 7013597"/>
                <a:gd name="connsiteY3" fmla="*/ 222884 h 1337278"/>
                <a:gd name="connsiteX4" fmla="*/ 7013597 w 7013597"/>
                <a:gd name="connsiteY4" fmla="*/ 1114394 h 1337278"/>
                <a:gd name="connsiteX5" fmla="*/ 6790713 w 7013597"/>
                <a:gd name="connsiteY5" fmla="*/ 1337278 h 1337278"/>
                <a:gd name="connsiteX6" fmla="*/ 222884 w 7013597"/>
                <a:gd name="connsiteY6" fmla="*/ 1337278 h 1337278"/>
                <a:gd name="connsiteX7" fmla="*/ 0 w 7013597"/>
                <a:gd name="connsiteY7" fmla="*/ 1114394 h 1337278"/>
                <a:gd name="connsiteX8" fmla="*/ 0 w 7013597"/>
                <a:gd name="connsiteY8" fmla="*/ 222884 h 1337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013597" h="1337278" fill="none" extrusionOk="0">
                  <a:moveTo>
                    <a:pt x="0" y="222884"/>
                  </a:moveTo>
                  <a:cubicBezTo>
                    <a:pt x="-5347" y="108978"/>
                    <a:pt x="86508" y="-9450"/>
                    <a:pt x="222884" y="0"/>
                  </a:cubicBezTo>
                  <a:cubicBezTo>
                    <a:pt x="2070907" y="130351"/>
                    <a:pt x="4756837" y="18930"/>
                    <a:pt x="6790713" y="0"/>
                  </a:cubicBezTo>
                  <a:cubicBezTo>
                    <a:pt x="6908399" y="19515"/>
                    <a:pt x="7010708" y="115259"/>
                    <a:pt x="7013597" y="222884"/>
                  </a:cubicBezTo>
                  <a:cubicBezTo>
                    <a:pt x="7071882" y="465720"/>
                    <a:pt x="6958808" y="704803"/>
                    <a:pt x="7013597" y="1114394"/>
                  </a:cubicBezTo>
                  <a:cubicBezTo>
                    <a:pt x="7023825" y="1257428"/>
                    <a:pt x="6915335" y="1335584"/>
                    <a:pt x="6790713" y="1337278"/>
                  </a:cubicBezTo>
                  <a:cubicBezTo>
                    <a:pt x="5272493" y="1285493"/>
                    <a:pt x="1975758" y="1483802"/>
                    <a:pt x="222884" y="1337278"/>
                  </a:cubicBezTo>
                  <a:cubicBezTo>
                    <a:pt x="96617" y="1317253"/>
                    <a:pt x="-7954" y="1239517"/>
                    <a:pt x="0" y="1114394"/>
                  </a:cubicBezTo>
                  <a:cubicBezTo>
                    <a:pt x="24495" y="957246"/>
                    <a:pt x="-5487" y="604979"/>
                    <a:pt x="0" y="222884"/>
                  </a:cubicBezTo>
                  <a:close/>
                </a:path>
                <a:path w="7013597" h="1337278" stroke="0" extrusionOk="0">
                  <a:moveTo>
                    <a:pt x="0" y="222884"/>
                  </a:moveTo>
                  <a:cubicBezTo>
                    <a:pt x="2722" y="101901"/>
                    <a:pt x="98130" y="-16467"/>
                    <a:pt x="222884" y="0"/>
                  </a:cubicBezTo>
                  <a:cubicBezTo>
                    <a:pt x="1892979" y="-84049"/>
                    <a:pt x="4564114" y="54107"/>
                    <a:pt x="6790713" y="0"/>
                  </a:cubicBezTo>
                  <a:cubicBezTo>
                    <a:pt x="6916060" y="-500"/>
                    <a:pt x="7021854" y="93537"/>
                    <a:pt x="7013597" y="222884"/>
                  </a:cubicBezTo>
                  <a:cubicBezTo>
                    <a:pt x="6946227" y="665588"/>
                    <a:pt x="7039335" y="819848"/>
                    <a:pt x="7013597" y="1114394"/>
                  </a:cubicBezTo>
                  <a:cubicBezTo>
                    <a:pt x="7009972" y="1216906"/>
                    <a:pt x="6911726" y="1342239"/>
                    <a:pt x="6790713" y="1337278"/>
                  </a:cubicBezTo>
                  <a:cubicBezTo>
                    <a:pt x="3709131" y="1331730"/>
                    <a:pt x="1302574" y="1455132"/>
                    <a:pt x="222884" y="1337278"/>
                  </a:cubicBezTo>
                  <a:cubicBezTo>
                    <a:pt x="98494" y="1333357"/>
                    <a:pt x="-1130" y="1231511"/>
                    <a:pt x="0" y="1114394"/>
                  </a:cubicBezTo>
                  <a:cubicBezTo>
                    <a:pt x="-61377" y="818430"/>
                    <a:pt x="12281" y="375500"/>
                    <a:pt x="0" y="222884"/>
                  </a:cubicBezTo>
                  <a:close/>
                </a:path>
              </a:pathLst>
            </a:custGeom>
            <a:grpFill/>
            <a:ln>
              <a:solidFill>
                <a:srgbClr val="E2D8D0"/>
              </a:solidFill>
              <a:extLst>
                <a:ext uri="{C807C97D-BFC1-408E-A445-0C87EB9F89A2}">
                  <ask:lineSketchStyleProps xmlns:ask="http://schemas.microsoft.com/office/drawing/2018/sketchyshapes" xmlns="" sd="1009114612">
                    <a:prstGeom prst="round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000" dirty="0">
                  <a:solidFill>
                    <a:sysClr val="windowText" lastClr="000000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Étudier les </a:t>
              </a:r>
              <a:r>
                <a:rPr lang="fr-FR" sz="2000" b="1" dirty="0">
                  <a:solidFill>
                    <a:sysClr val="windowText" lastClr="000000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difficultés</a:t>
              </a:r>
              <a:r>
                <a:rPr lang="fr-FR" sz="2000" dirty="0">
                  <a:solidFill>
                    <a:sysClr val="windowText" lastClr="000000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 rencontrées par les conducteurs épileptiques, les situations de conduite qu’ils </a:t>
              </a:r>
              <a:r>
                <a:rPr lang="fr-FR" sz="2000" b="1" dirty="0">
                  <a:solidFill>
                    <a:sysClr val="windowText" lastClr="000000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évitent</a:t>
              </a:r>
              <a:r>
                <a:rPr lang="fr-FR" sz="2000" dirty="0">
                  <a:solidFill>
                    <a:sysClr val="windowText" lastClr="000000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 et les </a:t>
              </a:r>
              <a:r>
                <a:rPr lang="fr-FR" sz="2000" b="1" dirty="0">
                  <a:solidFill>
                    <a:sysClr val="windowText" lastClr="000000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stratégies</a:t>
              </a:r>
              <a:r>
                <a:rPr lang="fr-FR" sz="2000" dirty="0">
                  <a:solidFill>
                    <a:sysClr val="windowText" lastClr="000000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 qu’ils utilisent pour y faire face.</a:t>
              </a:r>
            </a:p>
          </p:txBody>
        </p:sp>
      </p:grpSp>
      <p:sp>
        <p:nvSpPr>
          <p:cNvPr id="40" name="ZoneTexte 39">
            <a:extLst>
              <a:ext uri="{FF2B5EF4-FFF2-40B4-BE49-F238E27FC236}">
                <a16:creationId xmlns:a16="http://schemas.microsoft.com/office/drawing/2014/main" id="{1DEBABBE-A8C2-4A94-9041-134DE8FBE001}"/>
              </a:ext>
            </a:extLst>
          </p:cNvPr>
          <p:cNvSpPr txBox="1"/>
          <p:nvPr/>
        </p:nvSpPr>
        <p:spPr>
          <a:xfrm>
            <a:off x="1676400" y="66645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OBJECTIF</a:t>
            </a:r>
          </a:p>
        </p:txBody>
      </p:sp>
      <p:sp>
        <p:nvSpPr>
          <p:cNvPr id="44" name="Rectangle : coins arrondis 43">
            <a:extLst>
              <a:ext uri="{FF2B5EF4-FFF2-40B4-BE49-F238E27FC236}">
                <a16:creationId xmlns:a16="http://schemas.microsoft.com/office/drawing/2014/main" id="{FDF0C221-760F-48EF-A92C-1A2F3D5D8853}"/>
              </a:ext>
            </a:extLst>
          </p:cNvPr>
          <p:cNvSpPr/>
          <p:nvPr/>
        </p:nvSpPr>
        <p:spPr>
          <a:xfrm>
            <a:off x="826200" y="1037903"/>
            <a:ext cx="2298000" cy="980408"/>
          </a:xfrm>
          <a:prstGeom prst="roundRect">
            <a:avLst/>
          </a:prstGeom>
          <a:solidFill>
            <a:srgbClr val="E2D8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800" b="1">
                <a:solidFill>
                  <a:sysClr val="windowText" lastClr="000000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Objectif</a:t>
            </a:r>
            <a:endParaRPr lang="fr-FR" dirty="0"/>
          </a:p>
        </p:txBody>
      </p:sp>
      <p:sp>
        <p:nvSpPr>
          <p:cNvPr id="70" name="Rectangle : coins arrondis 69">
            <a:extLst>
              <a:ext uri="{FF2B5EF4-FFF2-40B4-BE49-F238E27FC236}">
                <a16:creationId xmlns:a16="http://schemas.microsoft.com/office/drawing/2014/main" id="{7FFB82C9-52C5-4982-A8E9-70C99AB5E62A}"/>
              </a:ext>
            </a:extLst>
          </p:cNvPr>
          <p:cNvSpPr/>
          <p:nvPr/>
        </p:nvSpPr>
        <p:spPr>
          <a:xfrm>
            <a:off x="1771916" y="3564363"/>
            <a:ext cx="7594619" cy="688512"/>
          </a:xfrm>
          <a:prstGeom prst="roundRect">
            <a:avLst/>
          </a:prstGeom>
          <a:solidFill>
            <a:srgbClr val="FFFFFF"/>
          </a:solidFill>
          <a:ln>
            <a:solidFill>
              <a:srgbClr val="A6A3BB"/>
            </a:solidFill>
            <a:extLst>
              <a:ext uri="{C807C97D-BFC1-408E-A445-0C87EB9F89A2}">
                <ask:lineSketchStyleProps xmlns:ask="http://schemas.microsoft.com/office/drawing/2018/sketchyshapes" xmlns="" sd="1009114612">
                  <a:custGeom>
                    <a:avLst/>
                    <a:gdLst>
                      <a:gd name="connsiteX0" fmla="*/ 0 w 2653048"/>
                      <a:gd name="connsiteY0" fmla="*/ 163405 h 980408"/>
                      <a:gd name="connsiteX1" fmla="*/ 163405 w 2653048"/>
                      <a:gd name="connsiteY1" fmla="*/ 0 h 980408"/>
                      <a:gd name="connsiteX2" fmla="*/ 2489643 w 2653048"/>
                      <a:gd name="connsiteY2" fmla="*/ 0 h 980408"/>
                      <a:gd name="connsiteX3" fmla="*/ 2653048 w 2653048"/>
                      <a:gd name="connsiteY3" fmla="*/ 163405 h 980408"/>
                      <a:gd name="connsiteX4" fmla="*/ 2653048 w 2653048"/>
                      <a:gd name="connsiteY4" fmla="*/ 817003 h 980408"/>
                      <a:gd name="connsiteX5" fmla="*/ 2489643 w 2653048"/>
                      <a:gd name="connsiteY5" fmla="*/ 980408 h 980408"/>
                      <a:gd name="connsiteX6" fmla="*/ 163405 w 2653048"/>
                      <a:gd name="connsiteY6" fmla="*/ 980408 h 980408"/>
                      <a:gd name="connsiteX7" fmla="*/ 0 w 2653048"/>
                      <a:gd name="connsiteY7" fmla="*/ 817003 h 980408"/>
                      <a:gd name="connsiteX8" fmla="*/ 0 w 2653048"/>
                      <a:gd name="connsiteY8" fmla="*/ 163405 h 98040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653048" h="980408" fill="none" extrusionOk="0">
                        <a:moveTo>
                          <a:pt x="0" y="163405"/>
                        </a:moveTo>
                        <a:cubicBezTo>
                          <a:pt x="-8299" y="87421"/>
                          <a:pt x="70630" y="-1799"/>
                          <a:pt x="163405" y="0"/>
                        </a:cubicBezTo>
                        <a:cubicBezTo>
                          <a:pt x="495279" y="130351"/>
                          <a:pt x="2093292" y="18930"/>
                          <a:pt x="2489643" y="0"/>
                        </a:cubicBezTo>
                        <a:cubicBezTo>
                          <a:pt x="2575806" y="14729"/>
                          <a:pt x="2651089" y="83651"/>
                          <a:pt x="2653048" y="163405"/>
                        </a:cubicBezTo>
                        <a:cubicBezTo>
                          <a:pt x="2708634" y="286375"/>
                          <a:pt x="2638007" y="566733"/>
                          <a:pt x="2653048" y="817003"/>
                        </a:cubicBezTo>
                        <a:cubicBezTo>
                          <a:pt x="2658653" y="918175"/>
                          <a:pt x="2589463" y="969784"/>
                          <a:pt x="2489643" y="980408"/>
                        </a:cubicBezTo>
                        <a:cubicBezTo>
                          <a:pt x="2205300" y="928623"/>
                          <a:pt x="640791" y="1126932"/>
                          <a:pt x="163405" y="980408"/>
                        </a:cubicBezTo>
                        <a:cubicBezTo>
                          <a:pt x="70876" y="965994"/>
                          <a:pt x="-15338" y="911160"/>
                          <a:pt x="0" y="817003"/>
                        </a:cubicBezTo>
                        <a:cubicBezTo>
                          <a:pt x="51328" y="750018"/>
                          <a:pt x="30121" y="440860"/>
                          <a:pt x="0" y="163405"/>
                        </a:cubicBezTo>
                        <a:close/>
                      </a:path>
                      <a:path w="2653048" h="980408" stroke="0" extrusionOk="0">
                        <a:moveTo>
                          <a:pt x="0" y="163405"/>
                        </a:moveTo>
                        <a:cubicBezTo>
                          <a:pt x="1380" y="74230"/>
                          <a:pt x="71801" y="-13474"/>
                          <a:pt x="163405" y="0"/>
                        </a:cubicBezTo>
                        <a:cubicBezTo>
                          <a:pt x="496332" y="-84049"/>
                          <a:pt x="1427710" y="54107"/>
                          <a:pt x="2489643" y="0"/>
                        </a:cubicBezTo>
                        <a:cubicBezTo>
                          <a:pt x="2588373" y="-1886"/>
                          <a:pt x="2660341" y="67637"/>
                          <a:pt x="2653048" y="163405"/>
                        </a:cubicBezTo>
                        <a:cubicBezTo>
                          <a:pt x="2672166" y="248926"/>
                          <a:pt x="2614813" y="724805"/>
                          <a:pt x="2653048" y="817003"/>
                        </a:cubicBezTo>
                        <a:cubicBezTo>
                          <a:pt x="2651412" y="897961"/>
                          <a:pt x="2578724" y="983183"/>
                          <a:pt x="2489643" y="980408"/>
                        </a:cubicBezTo>
                        <a:cubicBezTo>
                          <a:pt x="1638029" y="974860"/>
                          <a:pt x="498371" y="1098262"/>
                          <a:pt x="163405" y="980408"/>
                        </a:cubicBezTo>
                        <a:cubicBezTo>
                          <a:pt x="72489" y="978379"/>
                          <a:pt x="-1569" y="898947"/>
                          <a:pt x="0" y="817003"/>
                        </a:cubicBezTo>
                        <a:cubicBezTo>
                          <a:pt x="9272" y="504891"/>
                          <a:pt x="20642" y="411096"/>
                          <a:pt x="0" y="163405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000000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Les personnes épileptiques déclareront :  </a:t>
            </a:r>
          </a:p>
        </p:txBody>
      </p: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D51794A0-8DFC-44E8-9E59-ECDA4A9DDD14}"/>
              </a:ext>
            </a:extLst>
          </p:cNvPr>
          <p:cNvGrpSpPr/>
          <p:nvPr/>
        </p:nvGrpSpPr>
        <p:grpSpPr>
          <a:xfrm>
            <a:off x="6353135" y="4616789"/>
            <a:ext cx="3999632" cy="1626280"/>
            <a:chOff x="6353135" y="4850720"/>
            <a:chExt cx="3999632" cy="1626280"/>
          </a:xfrm>
        </p:grpSpPr>
        <p:grpSp>
          <p:nvGrpSpPr>
            <p:cNvPr id="61" name="Groupe 60">
              <a:extLst>
                <a:ext uri="{FF2B5EF4-FFF2-40B4-BE49-F238E27FC236}">
                  <a16:creationId xmlns:a16="http://schemas.microsoft.com/office/drawing/2014/main" id="{589CA4A8-CFC6-4E72-9EA0-D46C317F4EDA}"/>
                </a:ext>
              </a:extLst>
            </p:cNvPr>
            <p:cNvGrpSpPr/>
            <p:nvPr/>
          </p:nvGrpSpPr>
          <p:grpSpPr>
            <a:xfrm>
              <a:off x="6353135" y="4850720"/>
              <a:ext cx="3999632" cy="1626280"/>
              <a:chOff x="533400" y="4204800"/>
              <a:chExt cx="3060000" cy="2196000"/>
            </a:xfrm>
          </p:grpSpPr>
          <p:sp>
            <p:nvSpPr>
              <p:cNvPr id="62" name="Rectangle : coins arrondis 61">
                <a:extLst>
                  <a:ext uri="{FF2B5EF4-FFF2-40B4-BE49-F238E27FC236}">
                    <a16:creationId xmlns:a16="http://schemas.microsoft.com/office/drawing/2014/main" id="{42889520-BEA6-46F6-A795-40D906590231}"/>
                  </a:ext>
                </a:extLst>
              </p:cNvPr>
              <p:cNvSpPr/>
              <p:nvPr/>
            </p:nvSpPr>
            <p:spPr>
              <a:xfrm>
                <a:off x="533400" y="4204800"/>
                <a:ext cx="3060000" cy="2196000"/>
              </a:xfrm>
              <a:prstGeom prst="roundRect">
                <a:avLst/>
              </a:prstGeom>
              <a:solidFill>
                <a:srgbClr val="A6A3BB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83" name="ZoneTexte 82">
                <a:extLst>
                  <a:ext uri="{FF2B5EF4-FFF2-40B4-BE49-F238E27FC236}">
                    <a16:creationId xmlns:a16="http://schemas.microsoft.com/office/drawing/2014/main" id="{B833BB7A-CBB0-4CD9-9CCF-F47024CB065F}"/>
                  </a:ext>
                </a:extLst>
              </p:cNvPr>
              <p:cNvSpPr txBox="1"/>
              <p:nvPr/>
            </p:nvSpPr>
            <p:spPr>
              <a:xfrm>
                <a:off x="598193" y="4381635"/>
                <a:ext cx="2930413" cy="8727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b="1" dirty="0">
                    <a:solidFill>
                      <a:srgbClr val="000000"/>
                    </a:solidFill>
                    <a:latin typeface="Arial Nova" panose="020B0504020202020204" pitchFamily="34" charset="0"/>
                    <a:cs typeface="Calibri Light" panose="020F0302020204030204" pitchFamily="34" charset="0"/>
                  </a:rPr>
                  <a:t>Mettre davantage de stratégies de conduite en </a:t>
                </a:r>
                <a:r>
                  <a:rPr lang="fr-FR" b="1" dirty="0" err="1">
                    <a:solidFill>
                      <a:srgbClr val="000000"/>
                    </a:solidFill>
                    <a:latin typeface="Arial Nova" panose="020B0504020202020204" pitchFamily="34" charset="0"/>
                    <a:cs typeface="Calibri Light" panose="020F0302020204030204" pitchFamily="34" charset="0"/>
                  </a:rPr>
                  <a:t>oeuvre</a:t>
                </a:r>
                <a:endParaRPr lang="fr-FR" b="1" dirty="0">
                  <a:solidFill>
                    <a:srgbClr val="000000"/>
                  </a:solidFill>
                  <a:latin typeface="Arial Nova" panose="020B0504020202020204" pitchFamily="34" charset="0"/>
                  <a:cs typeface="Calibri Light" panose="020F0302020204030204" pitchFamily="34" charset="0"/>
                </a:endParaRPr>
              </a:p>
            </p:txBody>
          </p:sp>
        </p:grpSp>
        <p:pic>
          <p:nvPicPr>
            <p:cNvPr id="91" name="Image 90">
              <a:extLst>
                <a:ext uri="{FF2B5EF4-FFF2-40B4-BE49-F238E27FC236}">
                  <a16:creationId xmlns:a16="http://schemas.microsoft.com/office/drawing/2014/main" id="{B4493452-2226-43E4-A9E2-B5DEB332DDF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05016" y="5672160"/>
              <a:ext cx="695870" cy="666530"/>
            </a:xfrm>
            <a:prstGeom prst="rect">
              <a:avLst/>
            </a:prstGeom>
          </p:spPr>
        </p:pic>
      </p:grpSp>
      <p:grpSp>
        <p:nvGrpSpPr>
          <p:cNvPr id="10" name="Groupe 9">
            <a:extLst>
              <a:ext uri="{FF2B5EF4-FFF2-40B4-BE49-F238E27FC236}">
                <a16:creationId xmlns:a16="http://schemas.microsoft.com/office/drawing/2014/main" id="{F2F0CFD5-1D6C-4380-92F3-1FDD2F96E079}"/>
              </a:ext>
            </a:extLst>
          </p:cNvPr>
          <p:cNvGrpSpPr/>
          <p:nvPr/>
        </p:nvGrpSpPr>
        <p:grpSpPr>
          <a:xfrm>
            <a:off x="3235569" y="4600747"/>
            <a:ext cx="2906590" cy="1626280"/>
            <a:chOff x="3235569" y="4834678"/>
            <a:chExt cx="2906590" cy="1626280"/>
          </a:xfrm>
        </p:grpSpPr>
        <p:grpSp>
          <p:nvGrpSpPr>
            <p:cNvPr id="58" name="Groupe 57">
              <a:extLst>
                <a:ext uri="{FF2B5EF4-FFF2-40B4-BE49-F238E27FC236}">
                  <a16:creationId xmlns:a16="http://schemas.microsoft.com/office/drawing/2014/main" id="{861F8B4B-3C8E-423D-9C51-39C195ADD82C}"/>
                </a:ext>
              </a:extLst>
            </p:cNvPr>
            <p:cNvGrpSpPr/>
            <p:nvPr/>
          </p:nvGrpSpPr>
          <p:grpSpPr>
            <a:xfrm>
              <a:off x="3235569" y="4834678"/>
              <a:ext cx="2906590" cy="1626280"/>
              <a:chOff x="533400" y="4204800"/>
              <a:chExt cx="3060000" cy="2196000"/>
            </a:xfrm>
          </p:grpSpPr>
          <p:sp>
            <p:nvSpPr>
              <p:cNvPr id="59" name="Rectangle : coins arrondis 58">
                <a:extLst>
                  <a:ext uri="{FF2B5EF4-FFF2-40B4-BE49-F238E27FC236}">
                    <a16:creationId xmlns:a16="http://schemas.microsoft.com/office/drawing/2014/main" id="{77C8228E-2C5F-4612-8A0D-4C3F4670AB97}"/>
                  </a:ext>
                </a:extLst>
              </p:cNvPr>
              <p:cNvSpPr/>
              <p:nvPr/>
            </p:nvSpPr>
            <p:spPr>
              <a:xfrm>
                <a:off x="533400" y="4204800"/>
                <a:ext cx="3060000" cy="2196000"/>
              </a:xfrm>
              <a:prstGeom prst="roundRect">
                <a:avLst/>
              </a:prstGeom>
              <a:solidFill>
                <a:srgbClr val="A6A3BB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60" name="ZoneTexte 59">
                <a:extLst>
                  <a:ext uri="{FF2B5EF4-FFF2-40B4-BE49-F238E27FC236}">
                    <a16:creationId xmlns:a16="http://schemas.microsoft.com/office/drawing/2014/main" id="{2A671F91-0A7E-41C9-B0E0-00335B7C8027}"/>
                  </a:ext>
                </a:extLst>
              </p:cNvPr>
              <p:cNvSpPr txBox="1"/>
              <p:nvPr/>
            </p:nvSpPr>
            <p:spPr>
              <a:xfrm>
                <a:off x="598193" y="4381635"/>
                <a:ext cx="2930413" cy="4987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b="1" dirty="0">
                    <a:solidFill>
                      <a:srgbClr val="000000"/>
                    </a:solidFill>
                    <a:latin typeface="Arial Nova" panose="020B0504020202020204" pitchFamily="34" charset="0"/>
                    <a:cs typeface="Calibri Light" panose="020F0302020204030204" pitchFamily="34" charset="0"/>
                  </a:rPr>
                  <a:t>Éviter plus de situations</a:t>
                </a:r>
              </a:p>
            </p:txBody>
          </p:sp>
        </p:grpSp>
        <p:pic>
          <p:nvPicPr>
            <p:cNvPr id="95" name="Image 94">
              <a:extLst>
                <a:ext uri="{FF2B5EF4-FFF2-40B4-BE49-F238E27FC236}">
                  <a16:creationId xmlns:a16="http://schemas.microsoft.com/office/drawing/2014/main" id="{CF5E04BE-63C3-4F19-80D9-B0D3B7C7186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96968" y="5569265"/>
              <a:ext cx="783793" cy="769425"/>
            </a:xfrm>
            <a:prstGeom prst="rect">
              <a:avLst/>
            </a:prstGeom>
          </p:spPr>
        </p:pic>
      </p:grpSp>
      <p:sp>
        <p:nvSpPr>
          <p:cNvPr id="37" name="Rectangle : coins arrondis 36">
            <a:extLst>
              <a:ext uri="{FF2B5EF4-FFF2-40B4-BE49-F238E27FC236}">
                <a16:creationId xmlns:a16="http://schemas.microsoft.com/office/drawing/2014/main" id="{D8ED4291-D776-41AE-B255-F04FF0EB5CA9}"/>
              </a:ext>
            </a:extLst>
          </p:cNvPr>
          <p:cNvSpPr/>
          <p:nvPr/>
        </p:nvSpPr>
        <p:spPr>
          <a:xfrm>
            <a:off x="4327700" y="2743200"/>
            <a:ext cx="2590800" cy="688512"/>
          </a:xfrm>
          <a:custGeom>
            <a:avLst/>
            <a:gdLst>
              <a:gd name="connsiteX0" fmla="*/ 0 w 2590800"/>
              <a:gd name="connsiteY0" fmla="*/ 114754 h 688512"/>
              <a:gd name="connsiteX1" fmla="*/ 114754 w 2590800"/>
              <a:gd name="connsiteY1" fmla="*/ 0 h 688512"/>
              <a:gd name="connsiteX2" fmla="*/ 2476046 w 2590800"/>
              <a:gd name="connsiteY2" fmla="*/ 0 h 688512"/>
              <a:gd name="connsiteX3" fmla="*/ 2590800 w 2590800"/>
              <a:gd name="connsiteY3" fmla="*/ 114754 h 688512"/>
              <a:gd name="connsiteX4" fmla="*/ 2590800 w 2590800"/>
              <a:gd name="connsiteY4" fmla="*/ 573758 h 688512"/>
              <a:gd name="connsiteX5" fmla="*/ 2476046 w 2590800"/>
              <a:gd name="connsiteY5" fmla="*/ 688512 h 688512"/>
              <a:gd name="connsiteX6" fmla="*/ 114754 w 2590800"/>
              <a:gd name="connsiteY6" fmla="*/ 688512 h 688512"/>
              <a:gd name="connsiteX7" fmla="*/ 0 w 2590800"/>
              <a:gd name="connsiteY7" fmla="*/ 573758 h 688512"/>
              <a:gd name="connsiteX8" fmla="*/ 0 w 2590800"/>
              <a:gd name="connsiteY8" fmla="*/ 114754 h 688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590800" h="688512" fill="none" extrusionOk="0">
                <a:moveTo>
                  <a:pt x="0" y="114754"/>
                </a:moveTo>
                <a:cubicBezTo>
                  <a:pt x="-1714" y="54322"/>
                  <a:pt x="46468" y="-3493"/>
                  <a:pt x="114754" y="0"/>
                </a:cubicBezTo>
                <a:cubicBezTo>
                  <a:pt x="538094" y="130351"/>
                  <a:pt x="1809420" y="18930"/>
                  <a:pt x="2476046" y="0"/>
                </a:cubicBezTo>
                <a:cubicBezTo>
                  <a:pt x="2538979" y="1601"/>
                  <a:pt x="2589351" y="59138"/>
                  <a:pt x="2590800" y="114754"/>
                </a:cubicBezTo>
                <a:cubicBezTo>
                  <a:pt x="2611115" y="178326"/>
                  <a:pt x="2623954" y="367889"/>
                  <a:pt x="2590800" y="573758"/>
                </a:cubicBezTo>
                <a:cubicBezTo>
                  <a:pt x="2595775" y="646834"/>
                  <a:pt x="2541006" y="686756"/>
                  <a:pt x="2476046" y="688512"/>
                </a:cubicBezTo>
                <a:cubicBezTo>
                  <a:pt x="1323049" y="636727"/>
                  <a:pt x="1195362" y="835036"/>
                  <a:pt x="114754" y="688512"/>
                </a:cubicBezTo>
                <a:cubicBezTo>
                  <a:pt x="49852" y="678886"/>
                  <a:pt x="-9174" y="639474"/>
                  <a:pt x="0" y="573758"/>
                </a:cubicBezTo>
                <a:cubicBezTo>
                  <a:pt x="-26792" y="464386"/>
                  <a:pt x="31908" y="331685"/>
                  <a:pt x="0" y="114754"/>
                </a:cubicBezTo>
                <a:close/>
              </a:path>
              <a:path w="2590800" h="688512" stroke="0" extrusionOk="0">
                <a:moveTo>
                  <a:pt x="0" y="114754"/>
                </a:moveTo>
                <a:cubicBezTo>
                  <a:pt x="1016" y="52165"/>
                  <a:pt x="51299" y="-775"/>
                  <a:pt x="114754" y="0"/>
                </a:cubicBezTo>
                <a:cubicBezTo>
                  <a:pt x="440687" y="-84049"/>
                  <a:pt x="2208339" y="54107"/>
                  <a:pt x="2476046" y="0"/>
                </a:cubicBezTo>
                <a:cubicBezTo>
                  <a:pt x="2543568" y="-921"/>
                  <a:pt x="2595508" y="47812"/>
                  <a:pt x="2590800" y="114754"/>
                </a:cubicBezTo>
                <a:cubicBezTo>
                  <a:pt x="2594699" y="217433"/>
                  <a:pt x="2622221" y="488397"/>
                  <a:pt x="2590800" y="573758"/>
                </a:cubicBezTo>
                <a:cubicBezTo>
                  <a:pt x="2589943" y="632271"/>
                  <a:pt x="2536256" y="696058"/>
                  <a:pt x="2476046" y="688512"/>
                </a:cubicBezTo>
                <a:cubicBezTo>
                  <a:pt x="1395749" y="682964"/>
                  <a:pt x="484318" y="806366"/>
                  <a:pt x="114754" y="688512"/>
                </a:cubicBezTo>
                <a:cubicBezTo>
                  <a:pt x="49404" y="682537"/>
                  <a:pt x="-684" y="633514"/>
                  <a:pt x="0" y="573758"/>
                </a:cubicBezTo>
                <a:cubicBezTo>
                  <a:pt x="13299" y="461940"/>
                  <a:pt x="11201" y="286303"/>
                  <a:pt x="0" y="114754"/>
                </a:cubicBezTo>
                <a:close/>
              </a:path>
            </a:pathLst>
          </a:custGeom>
          <a:solidFill>
            <a:srgbClr val="090042">
              <a:alpha val="36078"/>
            </a:srgbClr>
          </a:solidFill>
          <a:ln>
            <a:noFill/>
            <a:extLst>
              <a:ext uri="{C807C97D-BFC1-408E-A445-0C87EB9F89A2}">
                <ask:lineSketchStyleProps xmlns:ask="http://schemas.microsoft.com/office/drawing/2018/sketchyshapes" xmlns="" sd="1009114612">
                  <a:prstGeom prst="round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solidFill>
                  <a:srgbClr val="000000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Hypothèses</a:t>
            </a: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7328E416-357E-4FED-B2D5-D8A64DE3C33C}"/>
              </a:ext>
            </a:extLst>
          </p:cNvPr>
          <p:cNvGrpSpPr/>
          <p:nvPr/>
        </p:nvGrpSpPr>
        <p:grpSpPr>
          <a:xfrm>
            <a:off x="539715" y="4600747"/>
            <a:ext cx="2484878" cy="1626280"/>
            <a:chOff x="539715" y="4834678"/>
            <a:chExt cx="2484878" cy="1626280"/>
          </a:xfrm>
        </p:grpSpPr>
        <p:grpSp>
          <p:nvGrpSpPr>
            <p:cNvPr id="46" name="Groupe 45">
              <a:extLst>
                <a:ext uri="{FF2B5EF4-FFF2-40B4-BE49-F238E27FC236}">
                  <a16:creationId xmlns:a16="http://schemas.microsoft.com/office/drawing/2014/main" id="{379887DB-EA55-4BCE-8D2E-8BB3EB2A6E6F}"/>
                </a:ext>
              </a:extLst>
            </p:cNvPr>
            <p:cNvGrpSpPr/>
            <p:nvPr/>
          </p:nvGrpSpPr>
          <p:grpSpPr>
            <a:xfrm>
              <a:off x="539715" y="4834678"/>
              <a:ext cx="2484878" cy="1626280"/>
              <a:chOff x="533400" y="4204800"/>
              <a:chExt cx="3060000" cy="2196000"/>
            </a:xfrm>
          </p:grpSpPr>
          <p:sp>
            <p:nvSpPr>
              <p:cNvPr id="47" name="Rectangle : coins arrondis 46">
                <a:extLst>
                  <a:ext uri="{FF2B5EF4-FFF2-40B4-BE49-F238E27FC236}">
                    <a16:creationId xmlns:a16="http://schemas.microsoft.com/office/drawing/2014/main" id="{A3AE607E-52ED-4FE1-9880-963E80B6E88D}"/>
                  </a:ext>
                </a:extLst>
              </p:cNvPr>
              <p:cNvSpPr/>
              <p:nvPr/>
            </p:nvSpPr>
            <p:spPr>
              <a:xfrm>
                <a:off x="533400" y="4204800"/>
                <a:ext cx="3060000" cy="2196000"/>
              </a:xfrm>
              <a:prstGeom prst="roundRect">
                <a:avLst/>
              </a:prstGeom>
              <a:solidFill>
                <a:srgbClr val="A6A3BB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49" name="ZoneTexte 48">
                <a:extLst>
                  <a:ext uri="{FF2B5EF4-FFF2-40B4-BE49-F238E27FC236}">
                    <a16:creationId xmlns:a16="http://schemas.microsoft.com/office/drawing/2014/main" id="{7FF0BADA-AA4D-4782-BD07-E3624E288FE8}"/>
                  </a:ext>
                </a:extLst>
              </p:cNvPr>
              <p:cNvSpPr txBox="1"/>
              <p:nvPr/>
            </p:nvSpPr>
            <p:spPr>
              <a:xfrm>
                <a:off x="598193" y="4381635"/>
                <a:ext cx="2930413" cy="4987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b="1" dirty="0">
                    <a:solidFill>
                      <a:srgbClr val="000000"/>
                    </a:solidFill>
                    <a:latin typeface="Arial Nova" panose="020B0504020202020204" pitchFamily="34" charset="0"/>
                    <a:cs typeface="Calibri Light" panose="020F0302020204030204" pitchFamily="34" charset="0"/>
                  </a:rPr>
                  <a:t>Plus de difficultés</a:t>
                </a:r>
              </a:p>
            </p:txBody>
          </p:sp>
        </p:grpSp>
        <p:pic>
          <p:nvPicPr>
            <p:cNvPr id="96" name="Image 95">
              <a:extLst>
                <a:ext uri="{FF2B5EF4-FFF2-40B4-BE49-F238E27FC236}">
                  <a16:creationId xmlns:a16="http://schemas.microsoft.com/office/drawing/2014/main" id="{FF34D4F1-1D19-416C-8E37-A7594BB6260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32607" y="5477504"/>
              <a:ext cx="899094" cy="86118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67192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 animBg="1"/>
      <p:bldP spid="3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Rectangle 85">
            <a:extLst>
              <a:ext uri="{FF2B5EF4-FFF2-40B4-BE49-F238E27FC236}">
                <a16:creationId xmlns:a16="http://schemas.microsoft.com/office/drawing/2014/main" id="{9D6E1859-1FD2-4A8B-B605-636B7C8C17B9}"/>
              </a:ext>
            </a:extLst>
          </p:cNvPr>
          <p:cNvSpPr/>
          <p:nvPr/>
        </p:nvSpPr>
        <p:spPr>
          <a:xfrm>
            <a:off x="0" y="0"/>
            <a:ext cx="11353800" cy="533400"/>
          </a:xfrm>
          <a:prstGeom prst="rect">
            <a:avLst/>
          </a:prstGeom>
          <a:solidFill>
            <a:srgbClr val="002060"/>
          </a:solidFill>
        </p:spPr>
        <p:txBody>
          <a:bodyPr wrap="square" lIns="0" tIns="0" rIns="0" bIns="0" rtlCol="0" anchor="ctr"/>
          <a:lstStyle/>
          <a:p>
            <a:pPr algn="ctr"/>
            <a:endParaRPr lang="fr-FR" sz="2000">
              <a:latin typeface="Arial Nova" panose="020B0504020202020204" pitchFamily="34" charset="0"/>
            </a:endParaRPr>
          </a:p>
        </p:txBody>
      </p:sp>
      <p:sp>
        <p:nvSpPr>
          <p:cNvPr id="45" name="Ellipse 44">
            <a:extLst>
              <a:ext uri="{FF2B5EF4-FFF2-40B4-BE49-F238E27FC236}">
                <a16:creationId xmlns:a16="http://schemas.microsoft.com/office/drawing/2014/main" id="{1F3DCF98-E41C-47C8-8745-EDF1F843D677}"/>
              </a:ext>
            </a:extLst>
          </p:cNvPr>
          <p:cNvSpPr/>
          <p:nvPr/>
        </p:nvSpPr>
        <p:spPr>
          <a:xfrm>
            <a:off x="434999" y="2237634"/>
            <a:ext cx="2952000" cy="980408"/>
          </a:xfrm>
          <a:prstGeom prst="ellipse">
            <a:avLst/>
          </a:prstGeom>
          <a:solidFill>
            <a:srgbClr val="E2D8D0">
              <a:alpha val="65882"/>
            </a:srgbClr>
          </a:solidFill>
          <a:ln>
            <a:noFill/>
            <a:extLst>
              <a:ext uri="{C807C97D-BFC1-408E-A445-0C87EB9F89A2}">
                <ask:lineSketchStyleProps xmlns:ask="http://schemas.microsoft.com/office/drawing/2018/sketchyshapes" xmlns="" sd="839044578">
                  <a:custGeom>
                    <a:avLst/>
                    <a:gdLst>
                      <a:gd name="connsiteX0" fmla="*/ 0 w 3460011"/>
                      <a:gd name="connsiteY0" fmla="*/ 816641 h 1633282"/>
                      <a:gd name="connsiteX1" fmla="*/ 1730006 w 3460011"/>
                      <a:gd name="connsiteY1" fmla="*/ 0 h 1633282"/>
                      <a:gd name="connsiteX2" fmla="*/ 3460012 w 3460011"/>
                      <a:gd name="connsiteY2" fmla="*/ 816641 h 1633282"/>
                      <a:gd name="connsiteX3" fmla="*/ 1730006 w 3460011"/>
                      <a:gd name="connsiteY3" fmla="*/ 1633282 h 1633282"/>
                      <a:gd name="connsiteX4" fmla="*/ 0 w 3460011"/>
                      <a:gd name="connsiteY4" fmla="*/ 816641 h 163328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460011" h="1633282" fill="none" extrusionOk="0">
                        <a:moveTo>
                          <a:pt x="0" y="816641"/>
                        </a:moveTo>
                        <a:cubicBezTo>
                          <a:pt x="117565" y="483328"/>
                          <a:pt x="934689" y="11792"/>
                          <a:pt x="1730006" y="0"/>
                        </a:cubicBezTo>
                        <a:cubicBezTo>
                          <a:pt x="2691382" y="-10376"/>
                          <a:pt x="3466313" y="276459"/>
                          <a:pt x="3460012" y="816641"/>
                        </a:cubicBezTo>
                        <a:cubicBezTo>
                          <a:pt x="3503794" y="1333936"/>
                          <a:pt x="2610789" y="1667088"/>
                          <a:pt x="1730006" y="1633282"/>
                        </a:cubicBezTo>
                        <a:cubicBezTo>
                          <a:pt x="730944" y="1577863"/>
                          <a:pt x="56167" y="1301137"/>
                          <a:pt x="0" y="816641"/>
                        </a:cubicBezTo>
                        <a:close/>
                      </a:path>
                      <a:path w="3460011" h="1633282" stroke="0" extrusionOk="0">
                        <a:moveTo>
                          <a:pt x="0" y="816641"/>
                        </a:moveTo>
                        <a:cubicBezTo>
                          <a:pt x="-19354" y="452574"/>
                          <a:pt x="894558" y="23877"/>
                          <a:pt x="1730006" y="0"/>
                        </a:cubicBezTo>
                        <a:cubicBezTo>
                          <a:pt x="2649314" y="-37726"/>
                          <a:pt x="3459183" y="421913"/>
                          <a:pt x="3460012" y="816641"/>
                        </a:cubicBezTo>
                        <a:cubicBezTo>
                          <a:pt x="3466340" y="1205959"/>
                          <a:pt x="2645033" y="1688963"/>
                          <a:pt x="1730006" y="1633282"/>
                        </a:cubicBezTo>
                        <a:cubicBezTo>
                          <a:pt x="762199" y="1559481"/>
                          <a:pt x="-15625" y="1224966"/>
                          <a:pt x="0" y="816641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solidFill>
                  <a:schemeClr val="tx2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Âge supérieur à 18 ans</a:t>
            </a:r>
          </a:p>
        </p:txBody>
      </p:sp>
      <p:sp>
        <p:nvSpPr>
          <p:cNvPr id="47" name="Ellipse 46">
            <a:extLst>
              <a:ext uri="{FF2B5EF4-FFF2-40B4-BE49-F238E27FC236}">
                <a16:creationId xmlns:a16="http://schemas.microsoft.com/office/drawing/2014/main" id="{EFCBD106-3804-4355-AC91-E99D0100342B}"/>
              </a:ext>
            </a:extLst>
          </p:cNvPr>
          <p:cNvSpPr/>
          <p:nvPr/>
        </p:nvSpPr>
        <p:spPr>
          <a:xfrm>
            <a:off x="519865" y="3429000"/>
            <a:ext cx="2819400" cy="1026127"/>
          </a:xfrm>
          <a:prstGeom prst="ellipse">
            <a:avLst/>
          </a:prstGeom>
          <a:solidFill>
            <a:srgbClr val="ECE5E0"/>
          </a:solidFill>
          <a:ln>
            <a:noFill/>
            <a:extLst>
              <a:ext uri="{C807C97D-BFC1-408E-A445-0C87EB9F89A2}">
                <ask:lineSketchStyleProps xmlns:ask="http://schemas.microsoft.com/office/drawing/2018/sketchyshapes" xmlns="" sd="839044578">
                  <a:custGeom>
                    <a:avLst/>
                    <a:gdLst>
                      <a:gd name="connsiteX0" fmla="*/ 0 w 3460011"/>
                      <a:gd name="connsiteY0" fmla="*/ 816641 h 1633282"/>
                      <a:gd name="connsiteX1" fmla="*/ 1730006 w 3460011"/>
                      <a:gd name="connsiteY1" fmla="*/ 0 h 1633282"/>
                      <a:gd name="connsiteX2" fmla="*/ 3460012 w 3460011"/>
                      <a:gd name="connsiteY2" fmla="*/ 816641 h 1633282"/>
                      <a:gd name="connsiteX3" fmla="*/ 1730006 w 3460011"/>
                      <a:gd name="connsiteY3" fmla="*/ 1633282 h 1633282"/>
                      <a:gd name="connsiteX4" fmla="*/ 0 w 3460011"/>
                      <a:gd name="connsiteY4" fmla="*/ 816641 h 163328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460011" h="1633282" fill="none" extrusionOk="0">
                        <a:moveTo>
                          <a:pt x="0" y="816641"/>
                        </a:moveTo>
                        <a:cubicBezTo>
                          <a:pt x="117565" y="483328"/>
                          <a:pt x="934689" y="11792"/>
                          <a:pt x="1730006" y="0"/>
                        </a:cubicBezTo>
                        <a:cubicBezTo>
                          <a:pt x="2691382" y="-10376"/>
                          <a:pt x="3466313" y="276459"/>
                          <a:pt x="3460012" y="816641"/>
                        </a:cubicBezTo>
                        <a:cubicBezTo>
                          <a:pt x="3503794" y="1333936"/>
                          <a:pt x="2610789" y="1667088"/>
                          <a:pt x="1730006" y="1633282"/>
                        </a:cubicBezTo>
                        <a:cubicBezTo>
                          <a:pt x="730944" y="1577863"/>
                          <a:pt x="56167" y="1301137"/>
                          <a:pt x="0" y="816641"/>
                        </a:cubicBezTo>
                        <a:close/>
                      </a:path>
                      <a:path w="3460011" h="1633282" stroke="0" extrusionOk="0">
                        <a:moveTo>
                          <a:pt x="0" y="816641"/>
                        </a:moveTo>
                        <a:cubicBezTo>
                          <a:pt x="-19354" y="452574"/>
                          <a:pt x="894558" y="23877"/>
                          <a:pt x="1730006" y="0"/>
                        </a:cubicBezTo>
                        <a:cubicBezTo>
                          <a:pt x="2649314" y="-37726"/>
                          <a:pt x="3459183" y="421913"/>
                          <a:pt x="3460012" y="816641"/>
                        </a:cubicBezTo>
                        <a:cubicBezTo>
                          <a:pt x="3466340" y="1205959"/>
                          <a:pt x="2645033" y="1688963"/>
                          <a:pt x="1730006" y="1633282"/>
                        </a:cubicBezTo>
                        <a:cubicBezTo>
                          <a:pt x="762199" y="1559481"/>
                          <a:pt x="-15625" y="1224966"/>
                          <a:pt x="0" y="816641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solidFill>
                  <a:schemeClr val="tx2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Avoir le </a:t>
            </a:r>
          </a:p>
          <a:p>
            <a:pPr algn="ctr"/>
            <a:r>
              <a:rPr lang="fr-FR" sz="2000" dirty="0">
                <a:solidFill>
                  <a:schemeClr val="tx2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permis B</a:t>
            </a:r>
          </a:p>
        </p:txBody>
      </p:sp>
      <p:sp>
        <p:nvSpPr>
          <p:cNvPr id="48" name="Ellipse 47">
            <a:extLst>
              <a:ext uri="{FF2B5EF4-FFF2-40B4-BE49-F238E27FC236}">
                <a16:creationId xmlns:a16="http://schemas.microsoft.com/office/drawing/2014/main" id="{27600128-F9D8-4CEA-82C6-0B9448F36598}"/>
              </a:ext>
            </a:extLst>
          </p:cNvPr>
          <p:cNvSpPr/>
          <p:nvPr/>
        </p:nvSpPr>
        <p:spPr>
          <a:xfrm>
            <a:off x="482734" y="4750681"/>
            <a:ext cx="2856531" cy="1026127"/>
          </a:xfrm>
          <a:prstGeom prst="ellipse">
            <a:avLst/>
          </a:prstGeom>
          <a:solidFill>
            <a:srgbClr val="ECE5E0"/>
          </a:solidFill>
          <a:ln>
            <a:noFill/>
            <a:extLst>
              <a:ext uri="{C807C97D-BFC1-408E-A445-0C87EB9F89A2}">
                <ask:lineSketchStyleProps xmlns:ask="http://schemas.microsoft.com/office/drawing/2018/sketchyshapes" xmlns="" sd="839044578">
                  <a:custGeom>
                    <a:avLst/>
                    <a:gdLst>
                      <a:gd name="connsiteX0" fmla="*/ 0 w 3460011"/>
                      <a:gd name="connsiteY0" fmla="*/ 816641 h 1633282"/>
                      <a:gd name="connsiteX1" fmla="*/ 1730006 w 3460011"/>
                      <a:gd name="connsiteY1" fmla="*/ 0 h 1633282"/>
                      <a:gd name="connsiteX2" fmla="*/ 3460012 w 3460011"/>
                      <a:gd name="connsiteY2" fmla="*/ 816641 h 1633282"/>
                      <a:gd name="connsiteX3" fmla="*/ 1730006 w 3460011"/>
                      <a:gd name="connsiteY3" fmla="*/ 1633282 h 1633282"/>
                      <a:gd name="connsiteX4" fmla="*/ 0 w 3460011"/>
                      <a:gd name="connsiteY4" fmla="*/ 816641 h 163328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460011" h="1633282" fill="none" extrusionOk="0">
                        <a:moveTo>
                          <a:pt x="0" y="816641"/>
                        </a:moveTo>
                        <a:cubicBezTo>
                          <a:pt x="117565" y="483328"/>
                          <a:pt x="934689" y="11792"/>
                          <a:pt x="1730006" y="0"/>
                        </a:cubicBezTo>
                        <a:cubicBezTo>
                          <a:pt x="2691382" y="-10376"/>
                          <a:pt x="3466313" y="276459"/>
                          <a:pt x="3460012" y="816641"/>
                        </a:cubicBezTo>
                        <a:cubicBezTo>
                          <a:pt x="3503794" y="1333936"/>
                          <a:pt x="2610789" y="1667088"/>
                          <a:pt x="1730006" y="1633282"/>
                        </a:cubicBezTo>
                        <a:cubicBezTo>
                          <a:pt x="730944" y="1577863"/>
                          <a:pt x="56167" y="1301137"/>
                          <a:pt x="0" y="816641"/>
                        </a:cubicBezTo>
                        <a:close/>
                      </a:path>
                      <a:path w="3460011" h="1633282" stroke="0" extrusionOk="0">
                        <a:moveTo>
                          <a:pt x="0" y="816641"/>
                        </a:moveTo>
                        <a:cubicBezTo>
                          <a:pt x="-19354" y="452574"/>
                          <a:pt x="894558" y="23877"/>
                          <a:pt x="1730006" y="0"/>
                        </a:cubicBezTo>
                        <a:cubicBezTo>
                          <a:pt x="2649314" y="-37726"/>
                          <a:pt x="3459183" y="421913"/>
                          <a:pt x="3460012" y="816641"/>
                        </a:cubicBezTo>
                        <a:cubicBezTo>
                          <a:pt x="3466340" y="1205959"/>
                          <a:pt x="2645033" y="1688963"/>
                          <a:pt x="1730006" y="1633282"/>
                        </a:cubicBezTo>
                        <a:cubicBezTo>
                          <a:pt x="762199" y="1559481"/>
                          <a:pt x="-15625" y="1224966"/>
                          <a:pt x="0" y="816641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solidFill>
                  <a:schemeClr val="tx2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Conduire au moins une fois par mois</a:t>
            </a:r>
          </a:p>
        </p:txBody>
      </p:sp>
      <p:sp>
        <p:nvSpPr>
          <p:cNvPr id="85" name="ZoneTexte 84">
            <a:extLst>
              <a:ext uri="{FF2B5EF4-FFF2-40B4-BE49-F238E27FC236}">
                <a16:creationId xmlns:a16="http://schemas.microsoft.com/office/drawing/2014/main" id="{69836CFA-153B-458B-B275-D8F5D0003C6E}"/>
              </a:ext>
            </a:extLst>
          </p:cNvPr>
          <p:cNvSpPr txBox="1"/>
          <p:nvPr/>
        </p:nvSpPr>
        <p:spPr>
          <a:xfrm>
            <a:off x="2971800" y="66645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MÉTHODE</a:t>
            </a: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DA64418E-FD34-4341-ADD8-150A5F876087}"/>
              </a:ext>
            </a:extLst>
          </p:cNvPr>
          <p:cNvSpPr/>
          <p:nvPr/>
        </p:nvSpPr>
        <p:spPr>
          <a:xfrm>
            <a:off x="4724400" y="2648014"/>
            <a:ext cx="2952000" cy="1561972"/>
          </a:xfrm>
          <a:prstGeom prst="roundRect">
            <a:avLst/>
          </a:prstGeom>
          <a:solidFill>
            <a:srgbClr val="A6A3BB"/>
          </a:solidFill>
        </p:spPr>
        <p:txBody>
          <a:bodyPr wrap="square" lIns="0" tIns="0" rIns="0" bIns="0" rtlCol="0" anchor="ctr"/>
          <a:lstStyle/>
          <a:p>
            <a:pPr marL="50800" algn="ctr" defTabSz="1007956">
              <a:buSzPct val="80000"/>
              <a:defRPr sz="3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fr-FR" sz="2400" b="1" dirty="0">
                <a:solidFill>
                  <a:schemeClr val="bg1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Questionnaire anonyme en ligne</a:t>
            </a:r>
          </a:p>
        </p:txBody>
      </p:sp>
      <p:sp>
        <p:nvSpPr>
          <p:cNvPr id="87" name="Rectangle : coins arrondis 86">
            <a:extLst>
              <a:ext uri="{FF2B5EF4-FFF2-40B4-BE49-F238E27FC236}">
                <a16:creationId xmlns:a16="http://schemas.microsoft.com/office/drawing/2014/main" id="{E26D833E-7FAB-4915-B331-ACC4A3F8980C}"/>
              </a:ext>
            </a:extLst>
          </p:cNvPr>
          <p:cNvSpPr/>
          <p:nvPr/>
        </p:nvSpPr>
        <p:spPr>
          <a:xfrm>
            <a:off x="761999" y="845472"/>
            <a:ext cx="2298000" cy="980408"/>
          </a:xfrm>
          <a:prstGeom prst="roundRect">
            <a:avLst/>
          </a:prstGeom>
          <a:solidFill>
            <a:srgbClr val="DAE3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800" b="1" dirty="0">
                <a:solidFill>
                  <a:sysClr val="windowText" lastClr="000000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Critères d’inclusion</a:t>
            </a:r>
            <a:endParaRPr lang="fr-FR" dirty="0"/>
          </a:p>
        </p:txBody>
      </p:sp>
      <p:sp>
        <p:nvSpPr>
          <p:cNvPr id="111" name="Rectangle : coins arrondis 110">
            <a:extLst>
              <a:ext uri="{FF2B5EF4-FFF2-40B4-BE49-F238E27FC236}">
                <a16:creationId xmlns:a16="http://schemas.microsoft.com/office/drawing/2014/main" id="{E96432DF-38ED-4AB5-90F8-586685E325CA}"/>
              </a:ext>
            </a:extLst>
          </p:cNvPr>
          <p:cNvSpPr/>
          <p:nvPr/>
        </p:nvSpPr>
        <p:spPr>
          <a:xfrm>
            <a:off x="8686800" y="2938796"/>
            <a:ext cx="2298000" cy="980408"/>
          </a:xfrm>
          <a:prstGeom prst="roundRect">
            <a:avLst/>
          </a:prstGeom>
          <a:solidFill>
            <a:srgbClr val="DAE3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ysClr val="windowText" lastClr="000000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                5 minutes </a:t>
            </a:r>
            <a:endParaRPr lang="fr-FR" sz="1600" dirty="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5AE33E5C-8F5B-4EFF-B249-2C1E23E5B38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0898" y="3105226"/>
            <a:ext cx="647547" cy="647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612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7" grpId="0" animBg="1"/>
      <p:bldP spid="48" grpId="0" animBg="1"/>
      <p:bldP spid="87" grpId="0" animBg="1"/>
      <p:bldP spid="1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angle 65">
            <a:extLst>
              <a:ext uri="{FF2B5EF4-FFF2-40B4-BE49-F238E27FC236}">
                <a16:creationId xmlns:a16="http://schemas.microsoft.com/office/drawing/2014/main" id="{F31BB874-B9E7-46D2-ADCA-4EB33B91439B}"/>
              </a:ext>
            </a:extLst>
          </p:cNvPr>
          <p:cNvSpPr/>
          <p:nvPr/>
        </p:nvSpPr>
        <p:spPr>
          <a:xfrm>
            <a:off x="0" y="0"/>
            <a:ext cx="11353800" cy="533400"/>
          </a:xfrm>
          <a:prstGeom prst="rect">
            <a:avLst/>
          </a:prstGeom>
          <a:solidFill>
            <a:srgbClr val="002060"/>
          </a:solidFill>
        </p:spPr>
        <p:txBody>
          <a:bodyPr wrap="square" lIns="0" tIns="0" rIns="0" bIns="0" rtlCol="0" anchor="ctr"/>
          <a:lstStyle/>
          <a:p>
            <a:pPr algn="ctr"/>
            <a:endParaRPr lang="fr-FR" sz="2000">
              <a:latin typeface="Arial Nova" panose="020B0504020202020204" pitchFamily="34" charset="0"/>
            </a:endParaRPr>
          </a:p>
        </p:txBody>
      </p:sp>
      <p:cxnSp>
        <p:nvCxnSpPr>
          <p:cNvPr id="54" name="Connecteur droit avec flèche 53">
            <a:extLst>
              <a:ext uri="{FF2B5EF4-FFF2-40B4-BE49-F238E27FC236}">
                <a16:creationId xmlns:a16="http://schemas.microsoft.com/office/drawing/2014/main" id="{58BD2C01-F534-4E29-A7E7-B450824A5A4B}"/>
              </a:ext>
            </a:extLst>
          </p:cNvPr>
          <p:cNvCxnSpPr>
            <a:cxnSpLocks/>
          </p:cNvCxnSpPr>
          <p:nvPr/>
        </p:nvCxnSpPr>
        <p:spPr>
          <a:xfrm>
            <a:off x="5282416" y="2133600"/>
            <a:ext cx="0" cy="316412"/>
          </a:xfrm>
          <a:prstGeom prst="straightConnector1">
            <a:avLst/>
          </a:prstGeom>
          <a:ln w="28575">
            <a:solidFill>
              <a:srgbClr val="E9E1D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66B805FB-63F0-49FB-98F6-4E5DC6BBFB1F}"/>
              </a:ext>
            </a:extLst>
          </p:cNvPr>
          <p:cNvSpPr/>
          <p:nvPr/>
        </p:nvSpPr>
        <p:spPr>
          <a:xfrm>
            <a:off x="3852289" y="649672"/>
            <a:ext cx="3765854" cy="369888"/>
          </a:xfrm>
          <a:prstGeom prst="roundRect">
            <a:avLst/>
          </a:prstGeom>
          <a:solidFill>
            <a:srgbClr val="B59C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Structure du questionnaire</a:t>
            </a:r>
          </a:p>
        </p:txBody>
      </p: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DE347D18-3F67-49C8-84E2-6C8EF537BFDD}"/>
              </a:ext>
            </a:extLst>
          </p:cNvPr>
          <p:cNvGrpSpPr/>
          <p:nvPr/>
        </p:nvGrpSpPr>
        <p:grpSpPr>
          <a:xfrm>
            <a:off x="762000" y="1208670"/>
            <a:ext cx="9144000" cy="765498"/>
            <a:chOff x="17210624" y="10479497"/>
            <a:chExt cx="10238100" cy="1270903"/>
          </a:xfrm>
        </p:grpSpPr>
        <p:grpSp>
          <p:nvGrpSpPr>
            <p:cNvPr id="12" name="Groupe 11">
              <a:extLst>
                <a:ext uri="{FF2B5EF4-FFF2-40B4-BE49-F238E27FC236}">
                  <a16:creationId xmlns:a16="http://schemas.microsoft.com/office/drawing/2014/main" id="{0E8D5A71-78DC-472A-BA57-E2923BB32E68}"/>
                </a:ext>
              </a:extLst>
            </p:cNvPr>
            <p:cNvGrpSpPr/>
            <p:nvPr/>
          </p:nvGrpSpPr>
          <p:grpSpPr>
            <a:xfrm>
              <a:off x="17210624" y="10479497"/>
              <a:ext cx="4917600" cy="1270903"/>
              <a:chOff x="25008922" y="13276262"/>
              <a:chExt cx="4917600" cy="1270903"/>
            </a:xfrm>
          </p:grpSpPr>
          <p:sp>
            <p:nvSpPr>
              <p:cNvPr id="16" name="Rectangle : coins arrondis 15">
                <a:extLst>
                  <a:ext uri="{FF2B5EF4-FFF2-40B4-BE49-F238E27FC236}">
                    <a16:creationId xmlns:a16="http://schemas.microsoft.com/office/drawing/2014/main" id="{670401C4-88FA-44E7-94D9-C6D7A8D68091}"/>
                  </a:ext>
                </a:extLst>
              </p:cNvPr>
              <p:cNvSpPr/>
              <p:nvPr/>
            </p:nvSpPr>
            <p:spPr>
              <a:xfrm>
                <a:off x="25008922" y="13276262"/>
                <a:ext cx="4917600" cy="1270903"/>
              </a:xfrm>
              <a:prstGeom prst="roundRect">
                <a:avLst/>
              </a:prstGeom>
              <a:solidFill>
                <a:srgbClr val="DAE3F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>
                  <a:solidFill>
                    <a:schemeClr val="tx2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endParaRPr>
              </a:p>
            </p:txBody>
          </p:sp>
          <p:sp>
            <p:nvSpPr>
              <p:cNvPr id="17" name="ZoneTexte 16">
                <a:extLst>
                  <a:ext uri="{FF2B5EF4-FFF2-40B4-BE49-F238E27FC236}">
                    <a16:creationId xmlns:a16="http://schemas.microsoft.com/office/drawing/2014/main" id="{DD079382-BF3D-4598-815F-F8A5A1123891}"/>
                  </a:ext>
                </a:extLst>
              </p:cNvPr>
              <p:cNvSpPr txBox="1"/>
              <p:nvPr/>
            </p:nvSpPr>
            <p:spPr>
              <a:xfrm>
                <a:off x="25115241" y="13345294"/>
                <a:ext cx="4771126" cy="10730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 err="1">
                    <a:solidFill>
                      <a:schemeClr val="tx2"/>
                    </a:solidFill>
                    <a:latin typeface="Arial Nova" panose="020B0504020202020204" pitchFamily="34" charset="0"/>
                    <a:ea typeface="Amiri" panose="00000500000000000000" pitchFamily="2" charset="-78"/>
                    <a:cs typeface="Amiri" panose="00000500000000000000" pitchFamily="2" charset="-78"/>
                  </a:rPr>
                  <a:t>Épileptiques</a:t>
                </a:r>
                <a:r>
                  <a:rPr lang="en-US" sz="2000" dirty="0">
                    <a:solidFill>
                      <a:schemeClr val="tx2"/>
                    </a:solidFill>
                    <a:latin typeface="Arial Nova" panose="020B0504020202020204" pitchFamily="34" charset="0"/>
                    <a:ea typeface="Amiri" panose="00000500000000000000" pitchFamily="2" charset="-78"/>
                    <a:cs typeface="Amiri" panose="00000500000000000000" pitchFamily="2" charset="-78"/>
                  </a:rPr>
                  <a:t> </a:t>
                </a:r>
              </a:p>
              <a:p>
                <a:pPr algn="ctr"/>
                <a:r>
                  <a:rPr lang="en-US" sz="1600" i="1" dirty="0">
                    <a:solidFill>
                      <a:schemeClr val="tx2"/>
                    </a:solidFill>
                    <a:latin typeface="Arial Nova" panose="020B0504020202020204" pitchFamily="34" charset="0"/>
                    <a:ea typeface="Amiri" panose="00000500000000000000" pitchFamily="2" charset="-78"/>
                    <a:cs typeface="Amiri" panose="00000500000000000000" pitchFamily="2" charset="-78"/>
                  </a:rPr>
                  <a:t>(37 questions)</a:t>
                </a:r>
                <a:endParaRPr lang="fr-FR" sz="1600" i="1" dirty="0">
                  <a:solidFill>
                    <a:schemeClr val="tx2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endParaRPr>
              </a:p>
            </p:txBody>
          </p:sp>
        </p:grpSp>
        <p:grpSp>
          <p:nvGrpSpPr>
            <p:cNvPr id="13" name="Groupe 12">
              <a:extLst>
                <a:ext uri="{FF2B5EF4-FFF2-40B4-BE49-F238E27FC236}">
                  <a16:creationId xmlns:a16="http://schemas.microsoft.com/office/drawing/2014/main" id="{73B09C16-1718-4D7A-AF80-15CBEC3D0E8B}"/>
                </a:ext>
              </a:extLst>
            </p:cNvPr>
            <p:cNvGrpSpPr/>
            <p:nvPr/>
          </p:nvGrpSpPr>
          <p:grpSpPr>
            <a:xfrm>
              <a:off x="22383675" y="10479497"/>
              <a:ext cx="5065049" cy="1270903"/>
              <a:chOff x="25008921" y="13276262"/>
              <a:chExt cx="5065049" cy="1270903"/>
            </a:xfrm>
          </p:grpSpPr>
          <p:sp>
            <p:nvSpPr>
              <p:cNvPr id="14" name="Rectangle : coins arrondis 13">
                <a:extLst>
                  <a:ext uri="{FF2B5EF4-FFF2-40B4-BE49-F238E27FC236}">
                    <a16:creationId xmlns:a16="http://schemas.microsoft.com/office/drawing/2014/main" id="{B5B80192-E295-458B-B499-4E8DD9247728}"/>
                  </a:ext>
                </a:extLst>
              </p:cNvPr>
              <p:cNvSpPr/>
              <p:nvPr/>
            </p:nvSpPr>
            <p:spPr>
              <a:xfrm>
                <a:off x="25008921" y="13276262"/>
                <a:ext cx="4917143" cy="1270903"/>
              </a:xfrm>
              <a:prstGeom prst="roundRect">
                <a:avLst/>
              </a:prstGeom>
              <a:solidFill>
                <a:srgbClr val="DAE3F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>
                  <a:solidFill>
                    <a:schemeClr val="tx2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endParaRPr>
              </a:p>
            </p:txBody>
          </p:sp>
          <p:sp>
            <p:nvSpPr>
              <p:cNvPr id="15" name="ZoneTexte 14">
                <a:extLst>
                  <a:ext uri="{FF2B5EF4-FFF2-40B4-BE49-F238E27FC236}">
                    <a16:creationId xmlns:a16="http://schemas.microsoft.com/office/drawing/2014/main" id="{BCA9C189-4DBF-4B09-B58A-6B7934C1227F}"/>
                  </a:ext>
                </a:extLst>
              </p:cNvPr>
              <p:cNvSpPr txBox="1"/>
              <p:nvPr/>
            </p:nvSpPr>
            <p:spPr>
              <a:xfrm>
                <a:off x="25302844" y="13370444"/>
                <a:ext cx="4771126" cy="10730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tx2"/>
                    </a:solidFill>
                    <a:latin typeface="Arial Nova" panose="020B0504020202020204" pitchFamily="34" charset="0"/>
                    <a:ea typeface="Amiri" panose="00000500000000000000" pitchFamily="2" charset="-78"/>
                    <a:cs typeface="Amiri" panose="00000500000000000000" pitchFamily="2" charset="-78"/>
                  </a:rPr>
                  <a:t>Non-</a:t>
                </a:r>
                <a:r>
                  <a:rPr lang="en-US" sz="2000" dirty="0" err="1">
                    <a:solidFill>
                      <a:schemeClr val="tx2"/>
                    </a:solidFill>
                    <a:latin typeface="Arial Nova" panose="020B0504020202020204" pitchFamily="34" charset="0"/>
                    <a:ea typeface="Amiri" panose="00000500000000000000" pitchFamily="2" charset="-78"/>
                    <a:cs typeface="Amiri" panose="00000500000000000000" pitchFamily="2" charset="-78"/>
                  </a:rPr>
                  <a:t>Épileptiques</a:t>
                </a:r>
                <a:endParaRPr lang="en-US" sz="2000" dirty="0">
                  <a:solidFill>
                    <a:schemeClr val="tx2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endParaRPr>
              </a:p>
              <a:p>
                <a:pPr algn="ctr"/>
                <a:r>
                  <a:rPr lang="en-US" sz="1600" i="1" dirty="0">
                    <a:solidFill>
                      <a:schemeClr val="tx2"/>
                    </a:solidFill>
                    <a:latin typeface="Arial Nova" panose="020B0504020202020204" pitchFamily="34" charset="0"/>
                    <a:ea typeface="Amiri" panose="00000500000000000000" pitchFamily="2" charset="-78"/>
                    <a:cs typeface="Amiri" panose="00000500000000000000" pitchFamily="2" charset="-78"/>
                  </a:rPr>
                  <a:t>(25 questions)</a:t>
                </a:r>
                <a:endParaRPr lang="fr-FR" sz="1600" i="1" dirty="0">
                  <a:solidFill>
                    <a:schemeClr val="tx2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endParaRPr>
              </a:p>
            </p:txBody>
          </p:sp>
        </p:grpSp>
      </p:grpSp>
      <p:grpSp>
        <p:nvGrpSpPr>
          <p:cNvPr id="57" name="Groupe 56">
            <a:extLst>
              <a:ext uri="{FF2B5EF4-FFF2-40B4-BE49-F238E27FC236}">
                <a16:creationId xmlns:a16="http://schemas.microsoft.com/office/drawing/2014/main" id="{42E15B0E-1DDA-462D-9FA6-46F92A59F5A2}"/>
              </a:ext>
            </a:extLst>
          </p:cNvPr>
          <p:cNvGrpSpPr/>
          <p:nvPr/>
        </p:nvGrpSpPr>
        <p:grpSpPr>
          <a:xfrm>
            <a:off x="2375665" y="2438400"/>
            <a:ext cx="6006335" cy="496366"/>
            <a:chOff x="2895600" y="2209800"/>
            <a:chExt cx="6006335" cy="496366"/>
          </a:xfrm>
        </p:grpSpPr>
        <p:sp>
          <p:nvSpPr>
            <p:cNvPr id="19" name="Rectangle : coins arrondis 18">
              <a:extLst>
                <a:ext uri="{FF2B5EF4-FFF2-40B4-BE49-F238E27FC236}">
                  <a16:creationId xmlns:a16="http://schemas.microsoft.com/office/drawing/2014/main" id="{B945CAF5-731D-44FB-A583-4D24D73E4283}"/>
                </a:ext>
              </a:extLst>
            </p:cNvPr>
            <p:cNvSpPr/>
            <p:nvPr/>
          </p:nvSpPr>
          <p:spPr>
            <a:xfrm>
              <a:off x="2895600" y="2209800"/>
              <a:ext cx="5476972" cy="496366"/>
            </a:xfrm>
            <a:prstGeom prst="roundRect">
              <a:avLst/>
            </a:prstGeom>
            <a:solidFill>
              <a:srgbClr val="E9E1D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 dirty="0">
                <a:solidFill>
                  <a:schemeClr val="tx2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endParaRPr>
            </a:p>
          </p:txBody>
        </p:sp>
        <p:sp>
          <p:nvSpPr>
            <p:cNvPr id="21" name="ZoneTexte 20">
              <a:extLst>
                <a:ext uri="{FF2B5EF4-FFF2-40B4-BE49-F238E27FC236}">
                  <a16:creationId xmlns:a16="http://schemas.microsoft.com/office/drawing/2014/main" id="{4CDA4B23-4792-4545-B71A-B1BC35929E5A}"/>
                </a:ext>
              </a:extLst>
            </p:cNvPr>
            <p:cNvSpPr txBox="1"/>
            <p:nvPr/>
          </p:nvSpPr>
          <p:spPr>
            <a:xfrm>
              <a:off x="4349794" y="2271830"/>
              <a:ext cx="455214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solidFill>
                    <a:schemeClr val="tx2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Données</a:t>
              </a:r>
              <a:r>
                <a:rPr lang="en-US" dirty="0">
                  <a:solidFill>
                    <a:schemeClr val="tx2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 socio-</a:t>
              </a:r>
              <a:r>
                <a:rPr lang="en-US" dirty="0" err="1">
                  <a:solidFill>
                    <a:schemeClr val="tx2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demographiques</a:t>
              </a:r>
              <a:endParaRPr lang="fr-FR" dirty="0">
                <a:solidFill>
                  <a:schemeClr val="tx2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endParaRPr>
            </a:p>
          </p:txBody>
        </p:sp>
        <p:pic>
          <p:nvPicPr>
            <p:cNvPr id="22" name="Image 21">
              <a:extLst>
                <a:ext uri="{FF2B5EF4-FFF2-40B4-BE49-F238E27FC236}">
                  <a16:creationId xmlns:a16="http://schemas.microsoft.com/office/drawing/2014/main" id="{5527E40F-1A21-4165-B8AB-E496AF4EDBB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4227" y="2254759"/>
              <a:ext cx="424641" cy="406448"/>
            </a:xfrm>
            <a:prstGeom prst="rect">
              <a:avLst/>
            </a:prstGeom>
          </p:spPr>
        </p:pic>
      </p:grpSp>
      <p:grpSp>
        <p:nvGrpSpPr>
          <p:cNvPr id="58" name="Groupe 57">
            <a:extLst>
              <a:ext uri="{FF2B5EF4-FFF2-40B4-BE49-F238E27FC236}">
                <a16:creationId xmlns:a16="http://schemas.microsoft.com/office/drawing/2014/main" id="{4F98BDC8-5AE9-4050-9A77-03D5F06A4AA8}"/>
              </a:ext>
            </a:extLst>
          </p:cNvPr>
          <p:cNvGrpSpPr/>
          <p:nvPr/>
        </p:nvGrpSpPr>
        <p:grpSpPr>
          <a:xfrm>
            <a:off x="2375664" y="3123874"/>
            <a:ext cx="6006336" cy="496800"/>
            <a:chOff x="2895600" y="2895275"/>
            <a:chExt cx="6006336" cy="496800"/>
          </a:xfrm>
        </p:grpSpPr>
        <p:sp>
          <p:nvSpPr>
            <p:cNvPr id="24" name="Rectangle : coins arrondis 23">
              <a:extLst>
                <a:ext uri="{FF2B5EF4-FFF2-40B4-BE49-F238E27FC236}">
                  <a16:creationId xmlns:a16="http://schemas.microsoft.com/office/drawing/2014/main" id="{5CE02F27-30A1-4963-A92F-75CC2F8D725E}"/>
                </a:ext>
              </a:extLst>
            </p:cNvPr>
            <p:cNvSpPr/>
            <p:nvPr/>
          </p:nvSpPr>
          <p:spPr>
            <a:xfrm>
              <a:off x="2895600" y="2895275"/>
              <a:ext cx="5476973" cy="496800"/>
            </a:xfrm>
            <a:prstGeom prst="roundRect">
              <a:avLst/>
            </a:prstGeom>
            <a:solidFill>
              <a:srgbClr val="E9E1D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 dirty="0">
                <a:solidFill>
                  <a:schemeClr val="tx2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endParaRPr>
            </a:p>
          </p:txBody>
        </p:sp>
        <p:sp>
          <p:nvSpPr>
            <p:cNvPr id="25" name="ZoneTexte 24">
              <a:extLst>
                <a:ext uri="{FF2B5EF4-FFF2-40B4-BE49-F238E27FC236}">
                  <a16:creationId xmlns:a16="http://schemas.microsoft.com/office/drawing/2014/main" id="{ADE01893-E452-496C-89B8-46AA46D62980}"/>
                </a:ext>
              </a:extLst>
            </p:cNvPr>
            <p:cNvSpPr txBox="1"/>
            <p:nvPr/>
          </p:nvSpPr>
          <p:spPr>
            <a:xfrm>
              <a:off x="4349794" y="2983468"/>
              <a:ext cx="455214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>
                  <a:solidFill>
                    <a:schemeClr val="tx2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Habitudes de conduite</a:t>
              </a:r>
            </a:p>
          </p:txBody>
        </p:sp>
        <p:pic>
          <p:nvPicPr>
            <p:cNvPr id="26" name="Image 25">
              <a:extLst>
                <a:ext uri="{FF2B5EF4-FFF2-40B4-BE49-F238E27FC236}">
                  <a16:creationId xmlns:a16="http://schemas.microsoft.com/office/drawing/2014/main" id="{8CCFECB5-9D3D-452F-8A23-B5CDCDF79A2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99061" y="2925781"/>
              <a:ext cx="454973" cy="435789"/>
            </a:xfrm>
            <a:prstGeom prst="rect">
              <a:avLst/>
            </a:prstGeom>
          </p:spPr>
        </p:pic>
      </p:grpSp>
      <p:grpSp>
        <p:nvGrpSpPr>
          <p:cNvPr id="59" name="Groupe 58">
            <a:extLst>
              <a:ext uri="{FF2B5EF4-FFF2-40B4-BE49-F238E27FC236}">
                <a16:creationId xmlns:a16="http://schemas.microsoft.com/office/drawing/2014/main" id="{6CF33B7B-ADEF-4ABB-BBFC-9C1993B4097C}"/>
              </a:ext>
            </a:extLst>
          </p:cNvPr>
          <p:cNvGrpSpPr/>
          <p:nvPr/>
        </p:nvGrpSpPr>
        <p:grpSpPr>
          <a:xfrm>
            <a:off x="2375664" y="3809782"/>
            <a:ext cx="6006336" cy="496800"/>
            <a:chOff x="2895600" y="3581183"/>
            <a:chExt cx="6006336" cy="496800"/>
          </a:xfrm>
        </p:grpSpPr>
        <p:sp>
          <p:nvSpPr>
            <p:cNvPr id="28" name="Rectangle : coins arrondis 27">
              <a:extLst>
                <a:ext uri="{FF2B5EF4-FFF2-40B4-BE49-F238E27FC236}">
                  <a16:creationId xmlns:a16="http://schemas.microsoft.com/office/drawing/2014/main" id="{67C166E3-B50A-494D-BD47-365AE35CA9EB}"/>
                </a:ext>
              </a:extLst>
            </p:cNvPr>
            <p:cNvSpPr/>
            <p:nvPr/>
          </p:nvSpPr>
          <p:spPr>
            <a:xfrm>
              <a:off x="2895600" y="3581183"/>
              <a:ext cx="5476973" cy="496800"/>
            </a:xfrm>
            <a:prstGeom prst="roundRect">
              <a:avLst/>
            </a:prstGeom>
            <a:solidFill>
              <a:srgbClr val="E9E1D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 dirty="0">
                <a:solidFill>
                  <a:schemeClr val="tx2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endParaRPr>
            </a:p>
          </p:txBody>
        </p:sp>
        <p:sp>
          <p:nvSpPr>
            <p:cNvPr id="29" name="ZoneTexte 28">
              <a:extLst>
                <a:ext uri="{FF2B5EF4-FFF2-40B4-BE49-F238E27FC236}">
                  <a16:creationId xmlns:a16="http://schemas.microsoft.com/office/drawing/2014/main" id="{E80E7CE7-D289-4950-9E5A-39810E6A3B14}"/>
                </a:ext>
              </a:extLst>
            </p:cNvPr>
            <p:cNvSpPr txBox="1"/>
            <p:nvPr/>
          </p:nvSpPr>
          <p:spPr>
            <a:xfrm>
              <a:off x="4349794" y="3669268"/>
              <a:ext cx="455214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solidFill>
                    <a:schemeClr val="tx2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Difficultés</a:t>
              </a:r>
              <a:r>
                <a:rPr lang="en-US" dirty="0">
                  <a:solidFill>
                    <a:schemeClr val="tx2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 de conduite</a:t>
              </a:r>
              <a:endParaRPr lang="fr-FR" dirty="0">
                <a:solidFill>
                  <a:schemeClr val="tx2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endParaRPr>
            </a:p>
          </p:txBody>
        </p:sp>
        <p:pic>
          <p:nvPicPr>
            <p:cNvPr id="30" name="Image 29">
              <a:extLst>
                <a:ext uri="{FF2B5EF4-FFF2-40B4-BE49-F238E27FC236}">
                  <a16:creationId xmlns:a16="http://schemas.microsoft.com/office/drawing/2014/main" id="{593FE26B-3F87-45BB-92F4-E57075CCB1B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4227" y="3626215"/>
              <a:ext cx="424641" cy="406737"/>
            </a:xfrm>
            <a:prstGeom prst="rect">
              <a:avLst/>
            </a:prstGeom>
          </p:spPr>
        </p:pic>
      </p:grpSp>
      <p:grpSp>
        <p:nvGrpSpPr>
          <p:cNvPr id="61" name="Groupe 60">
            <a:extLst>
              <a:ext uri="{FF2B5EF4-FFF2-40B4-BE49-F238E27FC236}">
                <a16:creationId xmlns:a16="http://schemas.microsoft.com/office/drawing/2014/main" id="{D3205931-9087-45CC-93FD-6E80757FA755}"/>
              </a:ext>
            </a:extLst>
          </p:cNvPr>
          <p:cNvGrpSpPr/>
          <p:nvPr/>
        </p:nvGrpSpPr>
        <p:grpSpPr>
          <a:xfrm>
            <a:off x="2375664" y="5181600"/>
            <a:ext cx="6006336" cy="496800"/>
            <a:chOff x="2895600" y="4953000"/>
            <a:chExt cx="6006336" cy="496800"/>
          </a:xfrm>
        </p:grpSpPr>
        <p:sp>
          <p:nvSpPr>
            <p:cNvPr id="34" name="Rectangle : coins arrondis 33">
              <a:extLst>
                <a:ext uri="{FF2B5EF4-FFF2-40B4-BE49-F238E27FC236}">
                  <a16:creationId xmlns:a16="http://schemas.microsoft.com/office/drawing/2014/main" id="{D02D396E-1D08-49C1-8386-2D4C6114104D}"/>
                </a:ext>
              </a:extLst>
            </p:cNvPr>
            <p:cNvSpPr/>
            <p:nvPr/>
          </p:nvSpPr>
          <p:spPr>
            <a:xfrm>
              <a:off x="2895600" y="4953000"/>
              <a:ext cx="5476973" cy="496800"/>
            </a:xfrm>
            <a:prstGeom prst="roundRect">
              <a:avLst/>
            </a:prstGeom>
            <a:solidFill>
              <a:srgbClr val="E9E1D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 dirty="0">
                <a:solidFill>
                  <a:schemeClr val="tx2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endParaRPr>
            </a:p>
          </p:txBody>
        </p:sp>
        <p:sp>
          <p:nvSpPr>
            <p:cNvPr id="35" name="ZoneTexte 34">
              <a:extLst>
                <a:ext uri="{FF2B5EF4-FFF2-40B4-BE49-F238E27FC236}">
                  <a16:creationId xmlns:a16="http://schemas.microsoft.com/office/drawing/2014/main" id="{C04B4084-E305-418F-AB2B-B4B2C779E9FD}"/>
                </a:ext>
              </a:extLst>
            </p:cNvPr>
            <p:cNvSpPr txBox="1"/>
            <p:nvPr/>
          </p:nvSpPr>
          <p:spPr>
            <a:xfrm>
              <a:off x="4349794" y="5040868"/>
              <a:ext cx="455214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solidFill>
                    <a:schemeClr val="tx2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Stratégies</a:t>
              </a:r>
              <a:r>
                <a:rPr lang="en-US" dirty="0">
                  <a:solidFill>
                    <a:schemeClr val="tx2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 de conduite</a:t>
              </a:r>
              <a:endParaRPr lang="fr-FR" dirty="0">
                <a:solidFill>
                  <a:schemeClr val="tx2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endParaRPr>
            </a:p>
          </p:txBody>
        </p:sp>
        <p:pic>
          <p:nvPicPr>
            <p:cNvPr id="33" name="Image 32">
              <a:extLst>
                <a:ext uri="{FF2B5EF4-FFF2-40B4-BE49-F238E27FC236}">
                  <a16:creationId xmlns:a16="http://schemas.microsoft.com/office/drawing/2014/main" id="{179C4A7B-3ADF-4EC5-A80F-DF173ACC8F7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4227" y="4998032"/>
              <a:ext cx="424641" cy="406737"/>
            </a:xfrm>
            <a:prstGeom prst="rect">
              <a:avLst/>
            </a:prstGeom>
          </p:spPr>
        </p:pic>
      </p:grpSp>
      <p:grpSp>
        <p:nvGrpSpPr>
          <p:cNvPr id="60" name="Groupe 59">
            <a:extLst>
              <a:ext uri="{FF2B5EF4-FFF2-40B4-BE49-F238E27FC236}">
                <a16:creationId xmlns:a16="http://schemas.microsoft.com/office/drawing/2014/main" id="{B771DBD0-A191-4C7D-AEEB-351829E0E0DB}"/>
              </a:ext>
            </a:extLst>
          </p:cNvPr>
          <p:cNvGrpSpPr/>
          <p:nvPr/>
        </p:nvGrpSpPr>
        <p:grpSpPr>
          <a:xfrm>
            <a:off x="2375664" y="4495690"/>
            <a:ext cx="6006336" cy="496800"/>
            <a:chOff x="2895600" y="4267091"/>
            <a:chExt cx="6006336" cy="496800"/>
          </a:xfrm>
        </p:grpSpPr>
        <p:sp>
          <p:nvSpPr>
            <p:cNvPr id="40" name="Rectangle : coins arrondis 39">
              <a:extLst>
                <a:ext uri="{FF2B5EF4-FFF2-40B4-BE49-F238E27FC236}">
                  <a16:creationId xmlns:a16="http://schemas.microsoft.com/office/drawing/2014/main" id="{E5C7BD66-7995-4FC4-9C51-EAC26D0E56C7}"/>
                </a:ext>
              </a:extLst>
            </p:cNvPr>
            <p:cNvSpPr/>
            <p:nvPr/>
          </p:nvSpPr>
          <p:spPr>
            <a:xfrm>
              <a:off x="2895600" y="4267091"/>
              <a:ext cx="5476973" cy="496800"/>
            </a:xfrm>
            <a:prstGeom prst="roundRect">
              <a:avLst/>
            </a:prstGeom>
            <a:solidFill>
              <a:srgbClr val="E9E1D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 dirty="0">
                <a:solidFill>
                  <a:schemeClr val="tx2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endParaRPr>
            </a:p>
          </p:txBody>
        </p:sp>
        <p:sp>
          <p:nvSpPr>
            <p:cNvPr id="41" name="ZoneTexte 40">
              <a:extLst>
                <a:ext uri="{FF2B5EF4-FFF2-40B4-BE49-F238E27FC236}">
                  <a16:creationId xmlns:a16="http://schemas.microsoft.com/office/drawing/2014/main" id="{0CFCAF14-3C97-43A0-9EC5-C9CCAB7F7095}"/>
                </a:ext>
              </a:extLst>
            </p:cNvPr>
            <p:cNvSpPr txBox="1"/>
            <p:nvPr/>
          </p:nvSpPr>
          <p:spPr>
            <a:xfrm>
              <a:off x="4349794" y="4355068"/>
              <a:ext cx="455214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tx2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Situations de conduite </a:t>
              </a:r>
              <a:r>
                <a:rPr lang="en-US" dirty="0" err="1">
                  <a:solidFill>
                    <a:schemeClr val="tx2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évitées</a:t>
              </a:r>
              <a:r>
                <a:rPr lang="en-US" dirty="0">
                  <a:solidFill>
                    <a:schemeClr val="tx2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rPr>
                <a:t> </a:t>
              </a:r>
              <a:endParaRPr lang="fr-FR" dirty="0">
                <a:solidFill>
                  <a:schemeClr val="tx2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endParaRPr>
            </a:p>
          </p:txBody>
        </p:sp>
        <p:pic>
          <p:nvPicPr>
            <p:cNvPr id="39" name="Image 38">
              <a:extLst>
                <a:ext uri="{FF2B5EF4-FFF2-40B4-BE49-F238E27FC236}">
                  <a16:creationId xmlns:a16="http://schemas.microsoft.com/office/drawing/2014/main" id="{345F87A7-9EB8-4663-90EA-D19D658E9B3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4227" y="4312123"/>
              <a:ext cx="424641" cy="406737"/>
            </a:xfrm>
            <a:prstGeom prst="rect">
              <a:avLst/>
            </a:prstGeom>
          </p:spPr>
        </p:pic>
      </p:grpSp>
      <p:grpSp>
        <p:nvGrpSpPr>
          <p:cNvPr id="43" name="Groupe 42">
            <a:extLst>
              <a:ext uri="{FF2B5EF4-FFF2-40B4-BE49-F238E27FC236}">
                <a16:creationId xmlns:a16="http://schemas.microsoft.com/office/drawing/2014/main" id="{62E0F349-EC37-48E5-9FDD-12DC1B8D216D}"/>
              </a:ext>
            </a:extLst>
          </p:cNvPr>
          <p:cNvGrpSpPr/>
          <p:nvPr/>
        </p:nvGrpSpPr>
        <p:grpSpPr>
          <a:xfrm>
            <a:off x="19917711" y="16120649"/>
            <a:ext cx="6516816" cy="615600"/>
            <a:chOff x="19917711" y="16120649"/>
            <a:chExt cx="6516816" cy="615600"/>
          </a:xfrm>
        </p:grpSpPr>
        <p:grpSp>
          <p:nvGrpSpPr>
            <p:cNvPr id="44" name="Groupe 43">
              <a:extLst>
                <a:ext uri="{FF2B5EF4-FFF2-40B4-BE49-F238E27FC236}">
                  <a16:creationId xmlns:a16="http://schemas.microsoft.com/office/drawing/2014/main" id="{07E468CE-33A0-4C8B-B905-ED2938F85B38}"/>
                </a:ext>
              </a:extLst>
            </p:cNvPr>
            <p:cNvGrpSpPr/>
            <p:nvPr/>
          </p:nvGrpSpPr>
          <p:grpSpPr>
            <a:xfrm>
              <a:off x="19917711" y="16120649"/>
              <a:ext cx="6516816" cy="615600"/>
              <a:chOff x="20253175" y="18265383"/>
              <a:chExt cx="6516816" cy="745078"/>
            </a:xfrm>
          </p:grpSpPr>
          <p:sp>
            <p:nvSpPr>
              <p:cNvPr id="46" name="Rectangle : coins arrondis 45">
                <a:extLst>
                  <a:ext uri="{FF2B5EF4-FFF2-40B4-BE49-F238E27FC236}">
                    <a16:creationId xmlns:a16="http://schemas.microsoft.com/office/drawing/2014/main" id="{4498A5CA-088E-44B0-A418-FFA781359CA9}"/>
                  </a:ext>
                </a:extLst>
              </p:cNvPr>
              <p:cNvSpPr/>
              <p:nvPr/>
            </p:nvSpPr>
            <p:spPr>
              <a:xfrm>
                <a:off x="20253175" y="18265383"/>
                <a:ext cx="6516816" cy="745078"/>
              </a:xfrm>
              <a:prstGeom prst="roundRect">
                <a:avLst/>
              </a:prstGeom>
              <a:solidFill>
                <a:srgbClr val="E9E1D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>
                  <a:solidFill>
                    <a:srgbClr val="E9E1DB"/>
                  </a:solidFill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endParaRPr>
              </a:p>
            </p:txBody>
          </p:sp>
          <p:sp>
            <p:nvSpPr>
              <p:cNvPr id="47" name="ZoneTexte 46">
                <a:extLst>
                  <a:ext uri="{FF2B5EF4-FFF2-40B4-BE49-F238E27FC236}">
                    <a16:creationId xmlns:a16="http://schemas.microsoft.com/office/drawing/2014/main" id="{2761C029-2FEC-4866-BCA9-73FC2BA490B8}"/>
                  </a:ext>
                </a:extLst>
              </p:cNvPr>
              <p:cNvSpPr txBox="1"/>
              <p:nvPr/>
            </p:nvSpPr>
            <p:spPr>
              <a:xfrm>
                <a:off x="21422680" y="18301625"/>
                <a:ext cx="5268717" cy="5587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>
                    <a:latin typeface="Arial Nova" panose="020B0504020202020204" pitchFamily="34" charset="0"/>
                    <a:ea typeface="Amiri" panose="00000500000000000000" pitchFamily="2" charset="-78"/>
                    <a:cs typeface="Amiri" panose="00000500000000000000" pitchFamily="2" charset="-78"/>
                  </a:rPr>
                  <a:t>Epilepsy related questions</a:t>
                </a:r>
                <a:endParaRPr lang="fr-FR" sz="2400" dirty="0">
                  <a:latin typeface="Arial Nova" panose="020B0504020202020204" pitchFamily="34" charset="0"/>
                  <a:ea typeface="Amiri" panose="00000500000000000000" pitchFamily="2" charset="-78"/>
                  <a:cs typeface="Amiri" panose="00000500000000000000" pitchFamily="2" charset="-78"/>
                </a:endParaRPr>
              </a:p>
            </p:txBody>
          </p:sp>
        </p:grpSp>
        <p:pic>
          <p:nvPicPr>
            <p:cNvPr id="45" name="Image 44">
              <a:extLst>
                <a:ext uri="{FF2B5EF4-FFF2-40B4-BE49-F238E27FC236}">
                  <a16:creationId xmlns:a16="http://schemas.microsoft.com/office/drawing/2014/main" id="{2F457BBF-7EE5-4A54-83C8-25CFA6AF9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768439" y="16176449"/>
              <a:ext cx="504000" cy="504000"/>
            </a:xfrm>
            <a:prstGeom prst="rect">
              <a:avLst/>
            </a:prstGeom>
          </p:spPr>
        </p:pic>
      </p:grpSp>
      <p:grpSp>
        <p:nvGrpSpPr>
          <p:cNvPr id="84" name="Groupe 83">
            <a:extLst>
              <a:ext uri="{FF2B5EF4-FFF2-40B4-BE49-F238E27FC236}">
                <a16:creationId xmlns:a16="http://schemas.microsoft.com/office/drawing/2014/main" id="{DDAE4371-95EA-494C-AF34-68D910F829BA}"/>
              </a:ext>
            </a:extLst>
          </p:cNvPr>
          <p:cNvGrpSpPr/>
          <p:nvPr/>
        </p:nvGrpSpPr>
        <p:grpSpPr>
          <a:xfrm>
            <a:off x="1416480" y="1737128"/>
            <a:ext cx="6965520" cy="4944048"/>
            <a:chOff x="1772864" y="1737128"/>
            <a:chExt cx="6965520" cy="4944048"/>
          </a:xfrm>
        </p:grpSpPr>
        <p:cxnSp>
          <p:nvCxnSpPr>
            <p:cNvPr id="10" name="Connecteur : en angle 9">
              <a:extLst>
                <a:ext uri="{FF2B5EF4-FFF2-40B4-BE49-F238E27FC236}">
                  <a16:creationId xmlns:a16="http://schemas.microsoft.com/office/drawing/2014/main" id="{10E65361-57F6-4EEF-A4C8-7F2080452D91}"/>
                </a:ext>
              </a:extLst>
            </p:cNvPr>
            <p:cNvCxnSpPr>
              <a:cxnSpLocks/>
              <a:endCxn id="51" idx="1"/>
            </p:cNvCxnSpPr>
            <p:nvPr/>
          </p:nvCxnSpPr>
          <p:spPr>
            <a:xfrm rot="16200000" flipH="1">
              <a:off x="-95368" y="3605360"/>
              <a:ext cx="4695648" cy="959184"/>
            </a:xfrm>
            <a:prstGeom prst="bentConnector2">
              <a:avLst/>
            </a:prstGeom>
            <a:ln w="76200">
              <a:solidFill>
                <a:srgbClr val="DAE3F3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3" name="Groupe 82">
              <a:extLst>
                <a:ext uri="{FF2B5EF4-FFF2-40B4-BE49-F238E27FC236}">
                  <a16:creationId xmlns:a16="http://schemas.microsoft.com/office/drawing/2014/main" id="{386BE4EB-ADB2-4DF0-956D-B2410D86FCB2}"/>
                </a:ext>
              </a:extLst>
            </p:cNvPr>
            <p:cNvGrpSpPr/>
            <p:nvPr/>
          </p:nvGrpSpPr>
          <p:grpSpPr>
            <a:xfrm>
              <a:off x="2732048" y="6184376"/>
              <a:ext cx="6006336" cy="496800"/>
              <a:chOff x="2732048" y="6184376"/>
              <a:chExt cx="6006336" cy="496800"/>
            </a:xfrm>
          </p:grpSpPr>
          <p:grpSp>
            <p:nvGrpSpPr>
              <p:cNvPr id="49" name="Groupe 48">
                <a:extLst>
                  <a:ext uri="{FF2B5EF4-FFF2-40B4-BE49-F238E27FC236}">
                    <a16:creationId xmlns:a16="http://schemas.microsoft.com/office/drawing/2014/main" id="{941B2064-2DD0-45E3-A578-F99D750C76F9}"/>
                  </a:ext>
                </a:extLst>
              </p:cNvPr>
              <p:cNvGrpSpPr/>
              <p:nvPr/>
            </p:nvGrpSpPr>
            <p:grpSpPr>
              <a:xfrm>
                <a:off x="2732048" y="6184376"/>
                <a:ext cx="6006336" cy="496800"/>
                <a:chOff x="20269455" y="17191031"/>
                <a:chExt cx="7128829" cy="745078"/>
              </a:xfrm>
            </p:grpSpPr>
            <p:sp>
              <p:nvSpPr>
                <p:cNvPr id="51" name="Rectangle : coins arrondis 50">
                  <a:extLst>
                    <a:ext uri="{FF2B5EF4-FFF2-40B4-BE49-F238E27FC236}">
                      <a16:creationId xmlns:a16="http://schemas.microsoft.com/office/drawing/2014/main" id="{53A4F358-D0B7-499C-B709-44950714666B}"/>
                    </a:ext>
                  </a:extLst>
                </p:cNvPr>
                <p:cNvSpPr/>
                <p:nvPr/>
              </p:nvSpPr>
              <p:spPr>
                <a:xfrm>
                  <a:off x="20269455" y="17191031"/>
                  <a:ext cx="6500536" cy="745078"/>
                </a:xfrm>
                <a:prstGeom prst="roundRect">
                  <a:avLst/>
                </a:prstGeom>
                <a:solidFill>
                  <a:srgbClr val="E9E1D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1400" dirty="0">
                    <a:solidFill>
                      <a:schemeClr val="tx2"/>
                    </a:solidFill>
                    <a:latin typeface="Arial Nova" panose="020B0504020202020204" pitchFamily="34" charset="0"/>
                    <a:ea typeface="Amiri" panose="00000500000000000000" pitchFamily="2" charset="-78"/>
                    <a:cs typeface="Amiri" panose="00000500000000000000" pitchFamily="2" charset="-78"/>
                  </a:endParaRPr>
                </a:p>
              </p:txBody>
            </p:sp>
            <p:sp>
              <p:nvSpPr>
                <p:cNvPr id="52" name="ZoneTexte 51">
                  <a:extLst>
                    <a:ext uri="{FF2B5EF4-FFF2-40B4-BE49-F238E27FC236}">
                      <a16:creationId xmlns:a16="http://schemas.microsoft.com/office/drawing/2014/main" id="{8C72FF4F-E4D8-4650-A38D-D8B1FD52B337}"/>
                    </a:ext>
                  </a:extLst>
                </p:cNvPr>
                <p:cNvSpPr txBox="1"/>
                <p:nvPr/>
              </p:nvSpPr>
              <p:spPr>
                <a:xfrm>
                  <a:off x="21995416" y="17286616"/>
                  <a:ext cx="5402868" cy="55390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>
                      <a:solidFill>
                        <a:schemeClr val="tx2"/>
                      </a:solidFill>
                      <a:latin typeface="Arial Nova" panose="020B0504020202020204" pitchFamily="34" charset="0"/>
                      <a:ea typeface="Amiri" panose="00000500000000000000" pitchFamily="2" charset="-78"/>
                      <a:cs typeface="Amiri" panose="00000500000000000000" pitchFamily="2" charset="-78"/>
                    </a:rPr>
                    <a:t>Questions </a:t>
                  </a:r>
                  <a:r>
                    <a:rPr lang="en-US" dirty="0" err="1">
                      <a:solidFill>
                        <a:schemeClr val="tx2"/>
                      </a:solidFill>
                      <a:latin typeface="Arial Nova" panose="020B0504020202020204" pitchFamily="34" charset="0"/>
                      <a:ea typeface="Amiri" panose="00000500000000000000" pitchFamily="2" charset="-78"/>
                      <a:cs typeface="Amiri" panose="00000500000000000000" pitchFamily="2" charset="-78"/>
                    </a:rPr>
                    <a:t>liées</a:t>
                  </a:r>
                  <a:r>
                    <a:rPr lang="en-US" dirty="0">
                      <a:solidFill>
                        <a:schemeClr val="tx2"/>
                      </a:solidFill>
                      <a:latin typeface="Arial Nova" panose="020B0504020202020204" pitchFamily="34" charset="0"/>
                      <a:ea typeface="Amiri" panose="00000500000000000000" pitchFamily="2" charset="-78"/>
                      <a:cs typeface="Amiri" panose="00000500000000000000" pitchFamily="2" charset="-78"/>
                    </a:rPr>
                    <a:t> à </a:t>
                  </a:r>
                  <a:r>
                    <a:rPr lang="en-US" dirty="0" err="1">
                      <a:solidFill>
                        <a:schemeClr val="tx2"/>
                      </a:solidFill>
                      <a:latin typeface="Arial Nova" panose="020B0504020202020204" pitchFamily="34" charset="0"/>
                      <a:ea typeface="Amiri" panose="00000500000000000000" pitchFamily="2" charset="-78"/>
                      <a:cs typeface="Amiri" panose="00000500000000000000" pitchFamily="2" charset="-78"/>
                    </a:rPr>
                    <a:t>l’épilepsie</a:t>
                  </a:r>
                  <a:endParaRPr lang="fr-FR" dirty="0">
                    <a:solidFill>
                      <a:schemeClr val="tx2"/>
                    </a:solidFill>
                    <a:latin typeface="Arial Nova" panose="020B0504020202020204" pitchFamily="34" charset="0"/>
                    <a:ea typeface="Amiri" panose="00000500000000000000" pitchFamily="2" charset="-78"/>
                    <a:cs typeface="Amiri" panose="00000500000000000000" pitchFamily="2" charset="-78"/>
                  </a:endParaRPr>
                </a:p>
              </p:txBody>
            </p:sp>
          </p:grpSp>
          <p:pic>
            <p:nvPicPr>
              <p:cNvPr id="53" name="Image 52">
                <a:extLst>
                  <a:ext uri="{FF2B5EF4-FFF2-40B4-BE49-F238E27FC236}">
                    <a16:creationId xmlns:a16="http://schemas.microsoft.com/office/drawing/2014/main" id="{A24E260C-46DF-40E7-B80B-0B78193CF10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335509" y="6221093"/>
                <a:ext cx="423366" cy="423366"/>
              </a:xfrm>
              <a:prstGeom prst="rect">
                <a:avLst/>
              </a:prstGeom>
            </p:spPr>
          </p:pic>
        </p:grpSp>
      </p:grpSp>
      <p:sp>
        <p:nvSpPr>
          <p:cNvPr id="55" name="Parenthèse ouvrante 54">
            <a:extLst>
              <a:ext uri="{FF2B5EF4-FFF2-40B4-BE49-F238E27FC236}">
                <a16:creationId xmlns:a16="http://schemas.microsoft.com/office/drawing/2014/main" id="{B56CC96C-EC05-4E5C-AB86-E49972CBD2A1}"/>
              </a:ext>
            </a:extLst>
          </p:cNvPr>
          <p:cNvSpPr/>
          <p:nvPr/>
        </p:nvSpPr>
        <p:spPr>
          <a:xfrm rot="16200000">
            <a:off x="5305831" y="-609322"/>
            <a:ext cx="146002" cy="5354748"/>
          </a:xfrm>
          <a:prstGeom prst="leftBracket">
            <a:avLst>
              <a:gd name="adj" fmla="val 155679"/>
            </a:avLst>
          </a:prstGeom>
          <a:ln w="28575">
            <a:solidFill>
              <a:srgbClr val="E9E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>
              <a:latin typeface="Arial Nova" panose="020B0504020202020204" pitchFamily="34" charset="0"/>
            </a:endParaRPr>
          </a:p>
        </p:txBody>
      </p:sp>
      <p:sp>
        <p:nvSpPr>
          <p:cNvPr id="65" name="ZoneTexte 64">
            <a:extLst>
              <a:ext uri="{FF2B5EF4-FFF2-40B4-BE49-F238E27FC236}">
                <a16:creationId xmlns:a16="http://schemas.microsoft.com/office/drawing/2014/main" id="{1B495FCE-40E5-4C8E-A564-6C8D32CCCB47}"/>
              </a:ext>
            </a:extLst>
          </p:cNvPr>
          <p:cNvSpPr txBox="1"/>
          <p:nvPr/>
        </p:nvSpPr>
        <p:spPr>
          <a:xfrm>
            <a:off x="2971800" y="66645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MÉTHODE</a:t>
            </a:r>
          </a:p>
        </p:txBody>
      </p:sp>
      <p:cxnSp>
        <p:nvCxnSpPr>
          <p:cNvPr id="70" name="Connecteur droit avec flèche 69">
            <a:extLst>
              <a:ext uri="{FF2B5EF4-FFF2-40B4-BE49-F238E27FC236}">
                <a16:creationId xmlns:a16="http://schemas.microsoft.com/office/drawing/2014/main" id="{F1FAA6EC-8ECB-45FB-86FC-AA6317D64594}"/>
              </a:ext>
            </a:extLst>
          </p:cNvPr>
          <p:cNvCxnSpPr>
            <a:cxnSpLocks/>
          </p:cNvCxnSpPr>
          <p:nvPr/>
        </p:nvCxnSpPr>
        <p:spPr>
          <a:xfrm>
            <a:off x="5282416" y="2799014"/>
            <a:ext cx="0" cy="316412"/>
          </a:xfrm>
          <a:prstGeom prst="straightConnector1">
            <a:avLst/>
          </a:prstGeom>
          <a:ln w="28575">
            <a:solidFill>
              <a:srgbClr val="E9E1D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necteur droit avec flèche 71">
            <a:extLst>
              <a:ext uri="{FF2B5EF4-FFF2-40B4-BE49-F238E27FC236}">
                <a16:creationId xmlns:a16="http://schemas.microsoft.com/office/drawing/2014/main" id="{3CE02E50-1DC3-4395-B145-B5E6DAB58A2D}"/>
              </a:ext>
            </a:extLst>
          </p:cNvPr>
          <p:cNvCxnSpPr>
            <a:cxnSpLocks/>
          </p:cNvCxnSpPr>
          <p:nvPr/>
        </p:nvCxnSpPr>
        <p:spPr>
          <a:xfrm>
            <a:off x="5282416" y="3478866"/>
            <a:ext cx="0" cy="316412"/>
          </a:xfrm>
          <a:prstGeom prst="straightConnector1">
            <a:avLst/>
          </a:prstGeom>
          <a:ln w="28575">
            <a:solidFill>
              <a:srgbClr val="E9E1D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necteur droit avec flèche 72">
            <a:extLst>
              <a:ext uri="{FF2B5EF4-FFF2-40B4-BE49-F238E27FC236}">
                <a16:creationId xmlns:a16="http://schemas.microsoft.com/office/drawing/2014/main" id="{5AF707F5-7AEC-4EC5-B8FD-57D181F63ECF}"/>
              </a:ext>
            </a:extLst>
          </p:cNvPr>
          <p:cNvCxnSpPr>
            <a:cxnSpLocks/>
          </p:cNvCxnSpPr>
          <p:nvPr/>
        </p:nvCxnSpPr>
        <p:spPr>
          <a:xfrm>
            <a:off x="5282416" y="4179278"/>
            <a:ext cx="0" cy="316412"/>
          </a:xfrm>
          <a:prstGeom prst="straightConnector1">
            <a:avLst/>
          </a:prstGeom>
          <a:ln w="28575">
            <a:solidFill>
              <a:srgbClr val="E9E1D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cteur droit avec flèche 73">
            <a:extLst>
              <a:ext uri="{FF2B5EF4-FFF2-40B4-BE49-F238E27FC236}">
                <a16:creationId xmlns:a16="http://schemas.microsoft.com/office/drawing/2014/main" id="{BD51953E-2C38-4C60-9B27-B4C469FB3FFF}"/>
              </a:ext>
            </a:extLst>
          </p:cNvPr>
          <p:cNvCxnSpPr>
            <a:cxnSpLocks/>
          </p:cNvCxnSpPr>
          <p:nvPr/>
        </p:nvCxnSpPr>
        <p:spPr>
          <a:xfrm>
            <a:off x="5282416" y="4856738"/>
            <a:ext cx="0" cy="316412"/>
          </a:xfrm>
          <a:prstGeom prst="straightConnector1">
            <a:avLst/>
          </a:prstGeom>
          <a:ln w="28575">
            <a:solidFill>
              <a:srgbClr val="E9E1D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0" name="Groupe 79">
            <a:extLst>
              <a:ext uri="{FF2B5EF4-FFF2-40B4-BE49-F238E27FC236}">
                <a16:creationId xmlns:a16="http://schemas.microsoft.com/office/drawing/2014/main" id="{C98D7688-736F-4736-9322-78C94B8417A0}"/>
              </a:ext>
            </a:extLst>
          </p:cNvPr>
          <p:cNvGrpSpPr/>
          <p:nvPr/>
        </p:nvGrpSpPr>
        <p:grpSpPr>
          <a:xfrm>
            <a:off x="8412590" y="3462643"/>
            <a:ext cx="2865009" cy="1626280"/>
            <a:chOff x="533400" y="4204800"/>
            <a:chExt cx="3060000" cy="2196000"/>
          </a:xfrm>
        </p:grpSpPr>
        <p:sp>
          <p:nvSpPr>
            <p:cNvPr id="81" name="Rectangle : coins arrondis 80">
              <a:extLst>
                <a:ext uri="{FF2B5EF4-FFF2-40B4-BE49-F238E27FC236}">
                  <a16:creationId xmlns:a16="http://schemas.microsoft.com/office/drawing/2014/main" id="{D4632EBB-E61F-4F1E-BDF2-1EDCA76EC56E}"/>
                </a:ext>
              </a:extLst>
            </p:cNvPr>
            <p:cNvSpPr/>
            <p:nvPr/>
          </p:nvSpPr>
          <p:spPr>
            <a:xfrm>
              <a:off x="533400" y="4204800"/>
              <a:ext cx="3060000" cy="2196000"/>
            </a:xfrm>
            <a:prstGeom prst="roundRect">
              <a:avLst/>
            </a:prstGeom>
            <a:solidFill>
              <a:srgbClr val="A6A3BB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2" name="ZoneTexte 81">
              <a:extLst>
                <a:ext uri="{FF2B5EF4-FFF2-40B4-BE49-F238E27FC236}">
                  <a16:creationId xmlns:a16="http://schemas.microsoft.com/office/drawing/2014/main" id="{10737633-2EFC-4206-B3DC-B969E996892F}"/>
                </a:ext>
              </a:extLst>
            </p:cNvPr>
            <p:cNvSpPr txBox="1"/>
            <p:nvPr/>
          </p:nvSpPr>
          <p:spPr>
            <a:xfrm>
              <a:off x="598193" y="4381635"/>
              <a:ext cx="2930413" cy="16208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>
                  <a:solidFill>
                    <a:srgbClr val="000000"/>
                  </a:solidFill>
                  <a:latin typeface="Arial Nova" panose="020B0504020202020204" pitchFamily="34" charset="0"/>
                  <a:cs typeface="Calibri Light" panose="020F0302020204030204" pitchFamily="34" charset="0"/>
                </a:rPr>
                <a:t>Recueil des réponses : </a:t>
              </a:r>
            </a:p>
            <a:p>
              <a:pPr marL="285750" indent="-285750">
                <a:buFontTx/>
                <a:buChar char="-"/>
              </a:pPr>
              <a:r>
                <a:rPr lang="fr-FR" dirty="0">
                  <a:solidFill>
                    <a:srgbClr val="000000"/>
                  </a:solidFill>
                  <a:latin typeface="Arial Nova" panose="020B0504020202020204" pitchFamily="34" charset="0"/>
                  <a:cs typeface="Calibri Light" panose="020F0302020204030204" pitchFamily="34" charset="0"/>
                </a:rPr>
                <a:t>Oui/Non</a:t>
              </a:r>
            </a:p>
            <a:p>
              <a:pPr marL="285750" indent="-285750">
                <a:buFontTx/>
                <a:buChar char="-"/>
              </a:pPr>
              <a:r>
                <a:rPr lang="fr-FR" dirty="0">
                  <a:solidFill>
                    <a:srgbClr val="000000"/>
                  </a:solidFill>
                  <a:latin typeface="Arial Nova" panose="020B0504020202020204" pitchFamily="34" charset="0"/>
                  <a:cs typeface="Calibri Light" panose="020F0302020204030204" pitchFamily="34" charset="0"/>
                </a:rPr>
                <a:t>Échelle de Likert </a:t>
              </a:r>
            </a:p>
            <a:p>
              <a:pPr marL="285750" indent="-285750">
                <a:buFontTx/>
                <a:buChar char="-"/>
              </a:pPr>
              <a:r>
                <a:rPr lang="fr-FR" dirty="0">
                  <a:solidFill>
                    <a:srgbClr val="000000"/>
                  </a:solidFill>
                  <a:latin typeface="Arial Nova" panose="020B0504020202020204" pitchFamily="34" charset="0"/>
                  <a:cs typeface="Calibri Light" panose="020F0302020204030204" pitchFamily="34" charset="0"/>
                </a:rPr>
                <a:t>Verbatim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21721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>
            <a:extLst>
              <a:ext uri="{FF2B5EF4-FFF2-40B4-BE49-F238E27FC236}">
                <a16:creationId xmlns:a16="http://schemas.microsoft.com/office/drawing/2014/main" id="{57960511-9827-498E-83AE-034F705439E4}"/>
              </a:ext>
            </a:extLst>
          </p:cNvPr>
          <p:cNvSpPr/>
          <p:nvPr/>
        </p:nvSpPr>
        <p:spPr>
          <a:xfrm>
            <a:off x="0" y="0"/>
            <a:ext cx="11353800" cy="533400"/>
          </a:xfrm>
          <a:prstGeom prst="rect">
            <a:avLst/>
          </a:prstGeom>
          <a:solidFill>
            <a:srgbClr val="002060"/>
          </a:solidFill>
        </p:spPr>
        <p:txBody>
          <a:bodyPr wrap="square" lIns="0" tIns="0" rIns="0" bIns="0" rtlCol="0" anchor="ctr"/>
          <a:lstStyle/>
          <a:p>
            <a:pPr algn="ctr"/>
            <a:endParaRPr lang="fr-FR" sz="2000">
              <a:latin typeface="Arial Nova" panose="020B0504020202020204" pitchFamily="34" charset="0"/>
            </a:endParaRP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2BC9CA60-642E-4D1D-91E6-8A4454120F8E}"/>
              </a:ext>
            </a:extLst>
          </p:cNvPr>
          <p:cNvSpPr/>
          <p:nvPr/>
        </p:nvSpPr>
        <p:spPr>
          <a:xfrm>
            <a:off x="5070713" y="683121"/>
            <a:ext cx="2050574" cy="576068"/>
          </a:xfrm>
          <a:prstGeom prst="roundRect">
            <a:avLst/>
          </a:prstGeom>
          <a:solidFill>
            <a:srgbClr val="DAE3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fr-FR" sz="353" b="1" dirty="0">
              <a:solidFill>
                <a:schemeClr val="tx1"/>
              </a:solidFill>
              <a:latin typeface="Arial Nova" panose="020B0504020202020204" pitchFamily="34" charset="0"/>
            </a:endParaRPr>
          </a:p>
          <a:p>
            <a:pPr algn="ctr"/>
            <a:r>
              <a:rPr lang="fr-FR" sz="2000" b="1" dirty="0">
                <a:solidFill>
                  <a:srgbClr val="000000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n = 665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557AA731-CC0A-4343-8A90-CB4B72263E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607610">
            <a:off x="7396463" y="875279"/>
            <a:ext cx="599471" cy="460937"/>
          </a:xfrm>
          <a:prstGeom prst="rect">
            <a:avLst/>
          </a:prstGeom>
        </p:spPr>
      </p:pic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ADBEE785-21CA-4760-A2F8-BDC0607E7A10}"/>
              </a:ext>
            </a:extLst>
          </p:cNvPr>
          <p:cNvSpPr/>
          <p:nvPr/>
        </p:nvSpPr>
        <p:spPr>
          <a:xfrm>
            <a:off x="1752599" y="1514722"/>
            <a:ext cx="2662830" cy="473206"/>
          </a:xfrm>
          <a:prstGeom prst="roundRect">
            <a:avLst/>
          </a:prstGeom>
          <a:solidFill>
            <a:srgbClr val="E7E5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lnSpc>
                <a:spcPct val="150000"/>
              </a:lnSpc>
            </a:pPr>
            <a:r>
              <a:rPr lang="fr-FR" sz="1600" b="1" dirty="0">
                <a:solidFill>
                  <a:srgbClr val="000000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Épileptiques  : 103 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8F43D10F-2228-415D-B969-259591A269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992390" flipH="1">
            <a:off x="4196065" y="875279"/>
            <a:ext cx="599471" cy="460937"/>
          </a:xfrm>
          <a:prstGeom prst="rect">
            <a:avLst/>
          </a:prstGeom>
        </p:spPr>
      </p:pic>
      <p:graphicFrame>
        <p:nvGraphicFramePr>
          <p:cNvPr id="33" name="Tableau 33">
            <a:extLst>
              <a:ext uri="{FF2B5EF4-FFF2-40B4-BE49-F238E27FC236}">
                <a16:creationId xmlns:a16="http://schemas.microsoft.com/office/drawing/2014/main" id="{1BA3D9C5-3603-40E9-8581-658EDC672C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6056685"/>
              </p:ext>
            </p:extLst>
          </p:nvPr>
        </p:nvGraphicFramePr>
        <p:xfrm>
          <a:off x="342900" y="2590800"/>
          <a:ext cx="10667999" cy="27245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7235">
                  <a:extLst>
                    <a:ext uri="{9D8B030D-6E8A-4147-A177-3AD203B41FA5}">
                      <a16:colId xmlns:a16="http://schemas.microsoft.com/office/drawing/2014/main" val="3453340854"/>
                    </a:ext>
                  </a:extLst>
                </a:gridCol>
                <a:gridCol w="2533865">
                  <a:extLst>
                    <a:ext uri="{9D8B030D-6E8A-4147-A177-3AD203B41FA5}">
                      <a16:colId xmlns:a16="http://schemas.microsoft.com/office/drawing/2014/main" val="4100682058"/>
                    </a:ext>
                  </a:extLst>
                </a:gridCol>
                <a:gridCol w="2552700">
                  <a:extLst>
                    <a:ext uri="{9D8B030D-6E8A-4147-A177-3AD203B41FA5}">
                      <a16:colId xmlns:a16="http://schemas.microsoft.com/office/drawing/2014/main" val="3736449953"/>
                    </a:ext>
                  </a:extLst>
                </a:gridCol>
                <a:gridCol w="2552700">
                  <a:extLst>
                    <a:ext uri="{9D8B030D-6E8A-4147-A177-3AD203B41FA5}">
                      <a16:colId xmlns:a16="http://schemas.microsoft.com/office/drawing/2014/main" val="3713903028"/>
                    </a:ext>
                  </a:extLst>
                </a:gridCol>
                <a:gridCol w="571499">
                  <a:extLst>
                    <a:ext uri="{9D8B030D-6E8A-4147-A177-3AD203B41FA5}">
                      <a16:colId xmlns:a16="http://schemas.microsoft.com/office/drawing/2014/main" val="1813995607"/>
                    </a:ext>
                  </a:extLst>
                </a:gridCol>
              </a:tblGrid>
              <a:tr h="499534">
                <a:tc gridSpan="2">
                  <a:txBody>
                    <a:bodyPr/>
                    <a:lstStyle/>
                    <a:p>
                      <a:endParaRPr lang="fr-FR" sz="1800" dirty="0">
                        <a:latin typeface="Arial Nova" panose="020B0504020202020204" pitchFamily="34" charset="0"/>
                        <a:ea typeface="Amiri" panose="00000500000000000000" pitchFamily="2" charset="-78"/>
                        <a:cs typeface="Amiri" panose="00000500000000000000" pitchFamily="2" charset="-7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solidFill>
                            <a:schemeClr val="tx1"/>
                          </a:solidFill>
                          <a:latin typeface="Arial Nova" panose="020B0504020202020204" pitchFamily="34" charset="0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Épileptiques</a:t>
                      </a:r>
                      <a:r>
                        <a:rPr lang="fr-FR" sz="1600" dirty="0">
                          <a:solidFill>
                            <a:srgbClr val="000000"/>
                          </a:solidFill>
                          <a:latin typeface="Arial Nova" panose="020B0504020202020204" pitchFamily="34" charset="0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solidFill>
                            <a:schemeClr val="tx1"/>
                          </a:solidFill>
                          <a:latin typeface="Arial Nova" panose="020B0504020202020204" pitchFamily="34" charset="0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Non-Épileptiques</a:t>
                      </a:r>
                      <a:r>
                        <a:rPr lang="fr-FR" sz="1600" dirty="0">
                          <a:solidFill>
                            <a:srgbClr val="000000"/>
                          </a:solidFill>
                          <a:latin typeface="Arial Nova" panose="020B0504020202020204" pitchFamily="34" charset="0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solidFill>
                            <a:schemeClr val="tx1"/>
                          </a:solidFill>
                          <a:latin typeface="Arial Nova" panose="020B0504020202020204" pitchFamily="34" charset="0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*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967141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fr-FR" sz="1600" b="1" dirty="0">
                          <a:latin typeface="Arial Nova" panose="020B0504020202020204" pitchFamily="34" charset="0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Nombre de femmes</a:t>
                      </a:r>
                      <a:r>
                        <a:rPr lang="fr-FR" sz="1600" b="0" dirty="0">
                          <a:latin typeface="Arial Nova" panose="020B0504020202020204" pitchFamily="34" charset="0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,</a:t>
                      </a:r>
                      <a:r>
                        <a:rPr lang="fr-FR" sz="1600" b="1" dirty="0">
                          <a:latin typeface="Arial Nova" panose="020B0504020202020204" pitchFamily="34" charset="0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 </a:t>
                      </a:r>
                      <a:r>
                        <a:rPr lang="fr-FR" sz="1600" i="1" dirty="0">
                          <a:latin typeface="Arial Nova" panose="020B0504020202020204" pitchFamily="34" charset="0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>
                          <a:latin typeface="Arial Nova" panose="020B0504020202020204" pitchFamily="34" charset="0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63,1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>
                          <a:latin typeface="Arial Nova" panose="020B0504020202020204" pitchFamily="34" charset="0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69,2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b="0" dirty="0">
                        <a:latin typeface="Arial Nova" panose="020B0504020202020204" pitchFamily="34" charset="0"/>
                        <a:ea typeface="Amiri" panose="00000500000000000000" pitchFamily="2" charset="-78"/>
                        <a:cs typeface="Amiri" panose="000005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669132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fr-FR" sz="1600" b="1" dirty="0">
                          <a:latin typeface="Arial Nova" panose="020B0504020202020204" pitchFamily="34" charset="0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Âge (ans)</a:t>
                      </a:r>
                      <a:r>
                        <a:rPr lang="fr-FR" sz="1600" b="0" dirty="0">
                          <a:latin typeface="Arial Nova" panose="020B0504020202020204" pitchFamily="34" charset="0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,</a:t>
                      </a:r>
                      <a:r>
                        <a:rPr lang="fr-FR" sz="1600" b="1" dirty="0">
                          <a:latin typeface="Arial Nova" panose="020B0504020202020204" pitchFamily="34" charset="0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 </a:t>
                      </a:r>
                      <a:r>
                        <a:rPr lang="fr-FR" sz="1600" i="1" dirty="0">
                          <a:latin typeface="Arial Nova" panose="020B0504020202020204" pitchFamily="34" charset="0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médiane</a:t>
                      </a:r>
                      <a:endParaRPr lang="fr-FR" sz="1600" dirty="0">
                        <a:latin typeface="Arial Nova" panose="020B0504020202020204" pitchFamily="34" charset="0"/>
                        <a:ea typeface="Amiri" panose="00000500000000000000" pitchFamily="2" charset="-78"/>
                        <a:cs typeface="Amiri" panose="00000500000000000000" pitchFamily="2" charset="-7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>
                          <a:latin typeface="Arial Nova" panose="020B0504020202020204" pitchFamily="34" charset="0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41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>
                          <a:latin typeface="Arial Nova" panose="020B0504020202020204" pitchFamily="34" charset="0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41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b="0" dirty="0">
                        <a:latin typeface="Arial Nova" panose="020B0504020202020204" pitchFamily="34" charset="0"/>
                        <a:ea typeface="Amiri" panose="00000500000000000000" pitchFamily="2" charset="-78"/>
                        <a:cs typeface="Amiri" panose="000005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0305063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r>
                        <a:rPr lang="fr-FR" sz="1600" b="1" dirty="0">
                          <a:latin typeface="Arial Nova" panose="020B0504020202020204" pitchFamily="34" charset="0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Zone résidentielle</a:t>
                      </a:r>
                      <a:r>
                        <a:rPr lang="fr-FR" sz="1600" dirty="0">
                          <a:latin typeface="Arial Nova" panose="020B0504020202020204" pitchFamily="34" charset="0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, </a:t>
                      </a:r>
                      <a:r>
                        <a:rPr lang="fr-FR" sz="1600" i="1" dirty="0">
                          <a:latin typeface="Arial Nova" panose="020B0504020202020204" pitchFamily="34" charset="0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rial Nova" panose="020B0504020202020204" pitchFamily="34" charset="0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Urbaine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>
                          <a:latin typeface="Arial Nova" panose="020B0504020202020204" pitchFamily="34" charset="0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35,9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>
                          <a:latin typeface="Arial Nova" panose="020B0504020202020204" pitchFamily="34" charset="0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32,0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fr-FR" sz="2400" b="1" dirty="0">
                          <a:latin typeface="Arial Nova" panose="020B0504020202020204" pitchFamily="34" charset="0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*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155522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rial Nova" panose="020B0504020202020204" pitchFamily="34" charset="0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Péri-urbaine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>
                          <a:latin typeface="Arial Nova" panose="020B0504020202020204" pitchFamily="34" charset="0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34,0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>
                          <a:latin typeface="Arial Nova" panose="020B0504020202020204" pitchFamily="34" charset="0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24,9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fr-FR" sz="1800" b="0" dirty="0">
                        <a:latin typeface="Amiri" panose="00000500000000000000" pitchFamily="2" charset="-78"/>
                        <a:ea typeface="Amiri" panose="00000500000000000000" pitchFamily="2" charset="-78"/>
                        <a:cs typeface="Amiri" panose="000005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708821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rial Nova" panose="020B0504020202020204" pitchFamily="34" charset="0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Rurale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>
                          <a:latin typeface="Arial Nova" panose="020B0504020202020204" pitchFamily="34" charset="0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30,1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>
                          <a:latin typeface="Arial Nova" panose="020B0504020202020204" pitchFamily="34" charset="0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43,1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fr-FR" sz="1800" b="0" dirty="0">
                        <a:latin typeface="Amiri" panose="00000500000000000000" pitchFamily="2" charset="-78"/>
                        <a:ea typeface="Amiri" panose="00000500000000000000" pitchFamily="2" charset="-78"/>
                        <a:cs typeface="Amiri" panose="000005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1779032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fr-FR" sz="1600" b="1" dirty="0">
                          <a:latin typeface="Arial Nova" panose="020B0504020202020204" pitchFamily="34" charset="0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Accidents dans les 5 dernières années (=Oui)</a:t>
                      </a:r>
                      <a:r>
                        <a:rPr lang="fr-FR" sz="1600" b="0" dirty="0">
                          <a:latin typeface="Arial Nova" panose="020B0504020202020204" pitchFamily="34" charset="0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, </a:t>
                      </a:r>
                      <a:r>
                        <a:rPr lang="fr-FR" sz="1600" b="0" i="1" dirty="0">
                          <a:latin typeface="Arial Nova" panose="020B0504020202020204" pitchFamily="34" charset="0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3F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0" i="0" dirty="0">
                          <a:effectLst/>
                          <a:latin typeface="Arial Nova" panose="020B0504020202020204" pitchFamily="34" charset="0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14.6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0" i="0" dirty="0">
                          <a:effectLst/>
                          <a:latin typeface="Arial Nova" panose="020B0504020202020204" pitchFamily="34" charset="0"/>
                          <a:ea typeface="Amiri" panose="00000500000000000000" pitchFamily="2" charset="-78"/>
                          <a:cs typeface="Amiri" panose="00000500000000000000" pitchFamily="2" charset="-78"/>
                        </a:rPr>
                        <a:t>19.9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fr-FR" sz="1600" b="0" dirty="0">
                        <a:effectLst/>
                        <a:latin typeface="Arial Nova" panose="020B0504020202020204" pitchFamily="34" charset="0"/>
                        <a:ea typeface="Amiri" panose="00000500000000000000" pitchFamily="2" charset="-78"/>
                        <a:cs typeface="Amiri" panose="000005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5084240"/>
                  </a:ext>
                </a:extLst>
              </a:tr>
            </a:tbl>
          </a:graphicData>
        </a:graphic>
      </p:graphicFrame>
      <p:sp>
        <p:nvSpPr>
          <p:cNvPr id="39" name="Rectangle : coins arrondis 38">
            <a:extLst>
              <a:ext uri="{FF2B5EF4-FFF2-40B4-BE49-F238E27FC236}">
                <a16:creationId xmlns:a16="http://schemas.microsoft.com/office/drawing/2014/main" id="{3EF3F8FE-B748-42AC-B5E4-E0570FE4DC22}"/>
              </a:ext>
            </a:extLst>
          </p:cNvPr>
          <p:cNvSpPr/>
          <p:nvPr/>
        </p:nvSpPr>
        <p:spPr>
          <a:xfrm>
            <a:off x="7315200" y="1514721"/>
            <a:ext cx="2662830" cy="473206"/>
          </a:xfrm>
          <a:prstGeom prst="roundRect">
            <a:avLst/>
          </a:prstGeom>
          <a:solidFill>
            <a:srgbClr val="E7E5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lnSpc>
                <a:spcPct val="150000"/>
              </a:lnSpc>
            </a:pPr>
            <a:r>
              <a:rPr lang="fr-FR" sz="1600" b="1" dirty="0">
                <a:solidFill>
                  <a:srgbClr val="000000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Non-Épileptiques  : 562 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C96924AD-9F62-467F-9FE2-6E04D744F2E0}"/>
              </a:ext>
            </a:extLst>
          </p:cNvPr>
          <p:cNvSpPr txBox="1"/>
          <p:nvPr/>
        </p:nvSpPr>
        <p:spPr>
          <a:xfrm>
            <a:off x="4415430" y="66645"/>
            <a:ext cx="18329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RÉSULTATS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3401507A-EB03-43E7-89D4-9973815A3E7B}"/>
              </a:ext>
            </a:extLst>
          </p:cNvPr>
          <p:cNvSpPr/>
          <p:nvPr/>
        </p:nvSpPr>
        <p:spPr>
          <a:xfrm>
            <a:off x="342900" y="3429000"/>
            <a:ext cx="10706100" cy="38100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anchor="ctr"/>
          <a:lstStyle/>
          <a:p>
            <a:pPr algn="ctr"/>
            <a:endParaRPr lang="fr-FR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F86B9C18-293A-4665-9907-EC2FB0736316}"/>
              </a:ext>
            </a:extLst>
          </p:cNvPr>
          <p:cNvSpPr/>
          <p:nvPr/>
        </p:nvSpPr>
        <p:spPr>
          <a:xfrm>
            <a:off x="304800" y="3810000"/>
            <a:ext cx="10706100" cy="1141071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anchor="ctr"/>
          <a:lstStyle/>
          <a:p>
            <a:pPr algn="ctr"/>
            <a:endParaRPr lang="fr-FR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02668BC-100D-4A8D-A7D3-B86F6F7606D0}"/>
              </a:ext>
            </a:extLst>
          </p:cNvPr>
          <p:cNvSpPr/>
          <p:nvPr/>
        </p:nvSpPr>
        <p:spPr>
          <a:xfrm>
            <a:off x="304800" y="4952999"/>
            <a:ext cx="10706100" cy="38100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1661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39" grpId="0" animBg="1"/>
      <p:bldP spid="42" grpId="0" animBg="1"/>
      <p:bldP spid="43" grpId="0" animBg="1"/>
      <p:bldP spid="4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F39041E-0A46-41AA-8C10-7F4E00FD1CFD}"/>
              </a:ext>
            </a:extLst>
          </p:cNvPr>
          <p:cNvSpPr/>
          <p:nvPr/>
        </p:nvSpPr>
        <p:spPr>
          <a:xfrm>
            <a:off x="0" y="0"/>
            <a:ext cx="11353800" cy="533400"/>
          </a:xfrm>
          <a:prstGeom prst="rect">
            <a:avLst/>
          </a:prstGeom>
          <a:solidFill>
            <a:srgbClr val="002060"/>
          </a:solidFill>
        </p:spPr>
        <p:txBody>
          <a:bodyPr wrap="square" lIns="0" tIns="0" rIns="0" bIns="0" rtlCol="0" anchor="ctr"/>
          <a:lstStyle/>
          <a:p>
            <a:pPr algn="ctr"/>
            <a:endParaRPr lang="fr-FR" sz="2000">
              <a:latin typeface="Arial Nova" panose="020B0504020202020204" pitchFamily="34" charset="0"/>
            </a:endParaRPr>
          </a:p>
        </p:txBody>
      </p:sp>
      <p:graphicFrame>
        <p:nvGraphicFramePr>
          <p:cNvPr id="19" name="Tableau 18">
            <a:extLst>
              <a:ext uri="{FF2B5EF4-FFF2-40B4-BE49-F238E27FC236}">
                <a16:creationId xmlns:a16="http://schemas.microsoft.com/office/drawing/2014/main" id="{089CA4F6-4809-432F-A89E-F57CD57E91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6414058"/>
              </p:ext>
            </p:extLst>
          </p:nvPr>
        </p:nvGraphicFramePr>
        <p:xfrm>
          <a:off x="330200" y="2295627"/>
          <a:ext cx="10439401" cy="3528216"/>
        </p:xfrm>
        <a:graphic>
          <a:graphicData uri="http://schemas.openxmlformats.org/drawingml/2006/table">
            <a:tbl>
              <a:tblPr firstRow="1" bandRow="1"/>
              <a:tblGrid>
                <a:gridCol w="4165600">
                  <a:extLst>
                    <a:ext uri="{9D8B030D-6E8A-4147-A177-3AD203B41FA5}">
                      <a16:colId xmlns:a16="http://schemas.microsoft.com/office/drawing/2014/main" val="2856990005"/>
                    </a:ext>
                  </a:extLst>
                </a:gridCol>
                <a:gridCol w="2272712">
                  <a:extLst>
                    <a:ext uri="{9D8B030D-6E8A-4147-A177-3AD203B41FA5}">
                      <a16:colId xmlns:a16="http://schemas.microsoft.com/office/drawing/2014/main" val="4218582839"/>
                    </a:ext>
                  </a:extLst>
                </a:gridCol>
                <a:gridCol w="2272712">
                  <a:extLst>
                    <a:ext uri="{9D8B030D-6E8A-4147-A177-3AD203B41FA5}">
                      <a16:colId xmlns:a16="http://schemas.microsoft.com/office/drawing/2014/main" val="3015614499"/>
                    </a:ext>
                  </a:extLst>
                </a:gridCol>
                <a:gridCol w="1728377">
                  <a:extLst>
                    <a:ext uri="{9D8B030D-6E8A-4147-A177-3AD203B41FA5}">
                      <a16:colId xmlns:a16="http://schemas.microsoft.com/office/drawing/2014/main" val="2749700824"/>
                    </a:ext>
                  </a:extLst>
                </a:gridCol>
              </a:tblGrid>
              <a:tr h="670561"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 b="1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 b="1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 b="1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 b="1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 b="1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 b="1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 b="1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 b="1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Variables</a:t>
                      </a:r>
                      <a:endParaRPr lang="fr-FR" sz="1600" b="1" dirty="0">
                        <a:solidFill>
                          <a:srgbClr val="000000"/>
                        </a:solidFill>
                        <a:effectLst/>
                        <a:latin typeface="Arial Nova" panose="020B05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830" marR="322830" marT="161415" marB="161415" anchor="ctr">
                    <a:lnL w="12700" cmpd="sng">
                      <a:solidFill>
                        <a:sysClr val="window" lastClr="FFFFFF"/>
                      </a:solidFill>
                    </a:lnL>
                    <a:lnR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1DB"/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 b="1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 b="1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 b="1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 b="1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 b="1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 b="1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 b="1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 b="1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Épileptiques </a:t>
                      </a:r>
                      <a:endParaRPr lang="fr-FR" sz="1600" b="1" dirty="0">
                        <a:solidFill>
                          <a:srgbClr val="000000"/>
                        </a:solidFill>
                        <a:effectLst/>
                        <a:latin typeface="Arial Nova" panose="020B05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830" marR="322830" marT="161415" marB="161415" anchor="ctr">
                    <a:lnL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1DB"/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 b="1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 b="1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 b="1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 b="1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 b="1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 b="1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 b="1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 b="1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Non-</a:t>
                      </a:r>
                      <a:r>
                        <a:rPr lang="fr-FR" sz="1600" b="1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Épileptiques</a:t>
                      </a:r>
                      <a:endParaRPr lang="fr-FR" sz="1600" b="1" dirty="0">
                        <a:solidFill>
                          <a:srgbClr val="000000"/>
                        </a:solidFill>
                        <a:effectLst/>
                        <a:latin typeface="Arial Nova" panose="020B05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830" marR="322830" marT="161415" marB="161415" anchor="ctr">
                    <a:lnL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1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b="1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</a:p>
                  </a:txBody>
                  <a:tcPr marL="322830" marR="322830" marT="161415" marB="161415" anchor="ctr">
                    <a:lnL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1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237899"/>
                  </a:ext>
                </a:extLst>
              </a:tr>
              <a:tr h="965109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Difficultés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 (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mediane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(16 propositions)</a:t>
                      </a:r>
                      <a:endParaRPr lang="fr-FR" sz="1600" dirty="0">
                        <a:solidFill>
                          <a:srgbClr val="000000"/>
                        </a:solidFill>
                        <a:effectLst/>
                        <a:latin typeface="Arial Nova" panose="020B05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830" marR="322830" marT="161415" marB="161415" anchor="ctr">
                    <a:lnL w="12700" cmpd="sng">
                      <a:solidFill>
                        <a:sysClr val="window" lastClr="FFFFFF"/>
                      </a:solidFill>
                    </a:lnL>
                    <a:lnR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b="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22830" marR="322830" marT="161415" marB="161415" anchor="ctr">
                    <a:lnL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b="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22830" marR="322830" marT="161415" marB="161415" anchor="ctr">
                    <a:lnL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fr-FR" sz="2800" b="1" dirty="0">
                        <a:solidFill>
                          <a:srgbClr val="000000"/>
                        </a:solidFill>
                        <a:effectLst/>
                        <a:latin typeface="Arial Nova" panose="020B05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830" marR="322830" marT="161415" marB="161415" anchor="ctr">
                    <a:lnL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4962782"/>
                  </a:ext>
                </a:extLst>
              </a:tr>
              <a:tr h="753111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Évitements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 (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mediane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(16 propositions)</a:t>
                      </a:r>
                      <a:endParaRPr lang="fr-FR" sz="1600" dirty="0">
                        <a:solidFill>
                          <a:srgbClr val="000000"/>
                        </a:solidFill>
                        <a:effectLst/>
                        <a:latin typeface="Arial Nova" panose="020B05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830" marR="322830" marT="161415" marB="161415" anchor="ctr">
                    <a:lnL w="12700" cmpd="sng">
                      <a:solidFill>
                        <a:sysClr val="window" lastClr="FFFFFF"/>
                      </a:solidFill>
                    </a:lnL>
                    <a:lnR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b="1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22830" marR="322830" marT="161415" marB="161415" anchor="ctr">
                    <a:lnL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b="1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22830" marR="322830" marT="161415" marB="161415" anchor="ctr">
                    <a:lnL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800" b="1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</a:p>
                  </a:txBody>
                  <a:tcPr marL="322830" marR="322830" marT="161415" marB="161415" anchor="ctr">
                    <a:lnL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2512773"/>
                  </a:ext>
                </a:extLst>
              </a:tr>
              <a:tr h="753111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Stratégies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 (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mediane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(12 propositions)</a:t>
                      </a:r>
                      <a:endParaRPr lang="fr-FR" sz="1600" dirty="0">
                        <a:solidFill>
                          <a:srgbClr val="000000"/>
                        </a:solidFill>
                        <a:effectLst/>
                        <a:latin typeface="Arial Nova" panose="020B05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830" marR="322830" marT="161415" marB="161415" anchor="ctr">
                    <a:lnL w="12700" cmpd="sng">
                      <a:solidFill>
                        <a:sysClr val="window" lastClr="FFFFFF"/>
                      </a:solidFill>
                    </a:lnL>
                    <a:lnR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b="1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22830" marR="322830" marT="161415" marB="161415" anchor="ctr">
                    <a:lnL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b="1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22830" marR="322830" marT="161415" marB="161415" anchor="ctr">
                    <a:lnL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800" b="1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</a:t>
                      </a:r>
                    </a:p>
                  </a:txBody>
                  <a:tcPr marL="322830" marR="322830" marT="161415" marB="161415" anchor="ctr">
                    <a:lnL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8747019"/>
                  </a:ext>
                </a:extLst>
              </a:tr>
            </a:tbl>
          </a:graphicData>
        </a:graphic>
      </p:graphicFrame>
      <p:sp>
        <p:nvSpPr>
          <p:cNvPr id="20" name="RESULTS">
            <a:extLst>
              <a:ext uri="{FF2B5EF4-FFF2-40B4-BE49-F238E27FC236}">
                <a16:creationId xmlns:a16="http://schemas.microsoft.com/office/drawing/2014/main" id="{7108B112-3BE9-41E6-972D-6302F3CC809F}"/>
              </a:ext>
            </a:extLst>
          </p:cNvPr>
          <p:cNvSpPr/>
          <p:nvPr/>
        </p:nvSpPr>
        <p:spPr>
          <a:xfrm>
            <a:off x="2664915" y="664505"/>
            <a:ext cx="5334000" cy="582423"/>
          </a:xfrm>
          <a:prstGeom prst="roundRect">
            <a:avLst>
              <a:gd name="adj" fmla="val 30851"/>
            </a:avLst>
          </a:prstGeom>
          <a:solidFill>
            <a:srgbClr val="A28369">
              <a:alpha val="80000"/>
            </a:srgbClr>
          </a:solidFill>
          <a:ln w="3175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312436" tIns="312436" rIns="312436" bIns="312436" numCol="1" anchor="ctr">
            <a:noAutofit/>
          </a:bodyPr>
          <a:lstStyle>
            <a:lvl1pPr defTabSz="1819921">
              <a:defRPr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 marL="0" marR="0" lvl="0" indent="0" algn="ctr" defTabSz="181992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ova" panose="020B0504020202020204" pitchFamily="34" charset="0"/>
                <a:sym typeface="Helvetica Neue Medium"/>
              </a:rPr>
              <a:t>Nombre</a:t>
            </a: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ova" panose="020B0504020202020204" pitchFamily="34" charset="0"/>
                <a:sym typeface="Helvetica Neue Medium"/>
              </a:rPr>
              <a:t> de :</a:t>
            </a:r>
            <a:endParaRPr kumimoji="0" lang="fr-FR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ova" panose="020B0504020202020204" pitchFamily="34" charset="0"/>
              <a:cs typeface="Arial" panose="020B0604020202020204" pitchFamily="34" charset="0"/>
              <a:sym typeface="Helvetica Neue Medium"/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FDB097C1-ECEA-4B58-99D9-1AEF11DF23F5}"/>
              </a:ext>
            </a:extLst>
          </p:cNvPr>
          <p:cNvSpPr txBox="1"/>
          <p:nvPr/>
        </p:nvSpPr>
        <p:spPr>
          <a:xfrm>
            <a:off x="4415430" y="66645"/>
            <a:ext cx="18329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RÉSULTATS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2BDABAB-CB73-46CC-98A9-78FF93CF4029}"/>
              </a:ext>
            </a:extLst>
          </p:cNvPr>
          <p:cNvSpPr/>
          <p:nvPr/>
        </p:nvSpPr>
        <p:spPr>
          <a:xfrm>
            <a:off x="304800" y="3124200"/>
            <a:ext cx="10706100" cy="114300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anchor="ctr"/>
          <a:lstStyle/>
          <a:p>
            <a:pPr algn="ctr"/>
            <a:endParaRPr lang="fr-FR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C22539E-88AE-4B9C-8DDA-242C5AEF5992}"/>
              </a:ext>
            </a:extLst>
          </p:cNvPr>
          <p:cNvSpPr/>
          <p:nvPr/>
        </p:nvSpPr>
        <p:spPr>
          <a:xfrm>
            <a:off x="304800" y="4267200"/>
            <a:ext cx="10706100" cy="99060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anchor="ctr"/>
          <a:lstStyle/>
          <a:p>
            <a:pPr algn="ctr"/>
            <a:endParaRPr lang="fr-FR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C1E119C-B179-4A56-B177-8653DF96221C}"/>
              </a:ext>
            </a:extLst>
          </p:cNvPr>
          <p:cNvSpPr/>
          <p:nvPr/>
        </p:nvSpPr>
        <p:spPr>
          <a:xfrm>
            <a:off x="425450" y="5029200"/>
            <a:ext cx="10706100" cy="904772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anchor="ctr"/>
          <a:lstStyle/>
          <a:p>
            <a:pPr algn="ctr"/>
            <a:endParaRPr lang="fr-FR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4C82F049-A6DF-448C-B1C2-A40BD31CC923}"/>
              </a:ext>
            </a:extLst>
          </p:cNvPr>
          <p:cNvSpPr/>
          <p:nvPr/>
        </p:nvSpPr>
        <p:spPr>
          <a:xfrm>
            <a:off x="1066800" y="1454608"/>
            <a:ext cx="2952000" cy="684646"/>
          </a:xfrm>
          <a:prstGeom prst="ellipse">
            <a:avLst/>
          </a:prstGeom>
          <a:solidFill>
            <a:srgbClr val="E2D8D0">
              <a:alpha val="65882"/>
            </a:srgbClr>
          </a:solidFill>
          <a:ln>
            <a:noFill/>
            <a:extLst>
              <a:ext uri="{C807C97D-BFC1-408E-A445-0C87EB9F89A2}">
                <ask:lineSketchStyleProps xmlns:ask="http://schemas.microsoft.com/office/drawing/2018/sketchyshapes" xmlns="" sd="839044578">
                  <a:custGeom>
                    <a:avLst/>
                    <a:gdLst>
                      <a:gd name="connsiteX0" fmla="*/ 0 w 3460011"/>
                      <a:gd name="connsiteY0" fmla="*/ 816641 h 1633282"/>
                      <a:gd name="connsiteX1" fmla="*/ 1730006 w 3460011"/>
                      <a:gd name="connsiteY1" fmla="*/ 0 h 1633282"/>
                      <a:gd name="connsiteX2" fmla="*/ 3460012 w 3460011"/>
                      <a:gd name="connsiteY2" fmla="*/ 816641 h 1633282"/>
                      <a:gd name="connsiteX3" fmla="*/ 1730006 w 3460011"/>
                      <a:gd name="connsiteY3" fmla="*/ 1633282 h 1633282"/>
                      <a:gd name="connsiteX4" fmla="*/ 0 w 3460011"/>
                      <a:gd name="connsiteY4" fmla="*/ 816641 h 163328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460011" h="1633282" fill="none" extrusionOk="0">
                        <a:moveTo>
                          <a:pt x="0" y="816641"/>
                        </a:moveTo>
                        <a:cubicBezTo>
                          <a:pt x="117565" y="483328"/>
                          <a:pt x="934689" y="11792"/>
                          <a:pt x="1730006" y="0"/>
                        </a:cubicBezTo>
                        <a:cubicBezTo>
                          <a:pt x="2691382" y="-10376"/>
                          <a:pt x="3466313" y="276459"/>
                          <a:pt x="3460012" y="816641"/>
                        </a:cubicBezTo>
                        <a:cubicBezTo>
                          <a:pt x="3503794" y="1333936"/>
                          <a:pt x="2610789" y="1667088"/>
                          <a:pt x="1730006" y="1633282"/>
                        </a:cubicBezTo>
                        <a:cubicBezTo>
                          <a:pt x="730944" y="1577863"/>
                          <a:pt x="56167" y="1301137"/>
                          <a:pt x="0" y="816641"/>
                        </a:cubicBezTo>
                        <a:close/>
                      </a:path>
                      <a:path w="3460011" h="1633282" stroke="0" extrusionOk="0">
                        <a:moveTo>
                          <a:pt x="0" y="816641"/>
                        </a:moveTo>
                        <a:cubicBezTo>
                          <a:pt x="-19354" y="452574"/>
                          <a:pt x="894558" y="23877"/>
                          <a:pt x="1730006" y="0"/>
                        </a:cubicBezTo>
                        <a:cubicBezTo>
                          <a:pt x="2649314" y="-37726"/>
                          <a:pt x="3459183" y="421913"/>
                          <a:pt x="3460012" y="816641"/>
                        </a:cubicBezTo>
                        <a:cubicBezTo>
                          <a:pt x="3466340" y="1205959"/>
                          <a:pt x="2645033" y="1688963"/>
                          <a:pt x="1730006" y="1633282"/>
                        </a:cubicBezTo>
                        <a:cubicBezTo>
                          <a:pt x="762199" y="1559481"/>
                          <a:pt x="-15625" y="1224966"/>
                          <a:pt x="0" y="816641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solidFill>
                  <a:schemeClr val="tx2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Situations Difficiles</a:t>
            </a: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8E8D6DAD-4B24-4A5E-A0B8-4BBF51B2E7E3}"/>
              </a:ext>
            </a:extLst>
          </p:cNvPr>
          <p:cNvSpPr/>
          <p:nvPr/>
        </p:nvSpPr>
        <p:spPr>
          <a:xfrm>
            <a:off x="4302500" y="1454608"/>
            <a:ext cx="2952000" cy="684646"/>
          </a:xfrm>
          <a:prstGeom prst="ellipse">
            <a:avLst/>
          </a:prstGeom>
          <a:solidFill>
            <a:srgbClr val="E2D8D0">
              <a:alpha val="65882"/>
            </a:srgbClr>
          </a:solidFill>
          <a:ln>
            <a:noFill/>
            <a:extLst>
              <a:ext uri="{C807C97D-BFC1-408E-A445-0C87EB9F89A2}">
                <ask:lineSketchStyleProps xmlns:ask="http://schemas.microsoft.com/office/drawing/2018/sketchyshapes" xmlns="" sd="839044578">
                  <a:custGeom>
                    <a:avLst/>
                    <a:gdLst>
                      <a:gd name="connsiteX0" fmla="*/ 0 w 3460011"/>
                      <a:gd name="connsiteY0" fmla="*/ 816641 h 1633282"/>
                      <a:gd name="connsiteX1" fmla="*/ 1730006 w 3460011"/>
                      <a:gd name="connsiteY1" fmla="*/ 0 h 1633282"/>
                      <a:gd name="connsiteX2" fmla="*/ 3460012 w 3460011"/>
                      <a:gd name="connsiteY2" fmla="*/ 816641 h 1633282"/>
                      <a:gd name="connsiteX3" fmla="*/ 1730006 w 3460011"/>
                      <a:gd name="connsiteY3" fmla="*/ 1633282 h 1633282"/>
                      <a:gd name="connsiteX4" fmla="*/ 0 w 3460011"/>
                      <a:gd name="connsiteY4" fmla="*/ 816641 h 163328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460011" h="1633282" fill="none" extrusionOk="0">
                        <a:moveTo>
                          <a:pt x="0" y="816641"/>
                        </a:moveTo>
                        <a:cubicBezTo>
                          <a:pt x="117565" y="483328"/>
                          <a:pt x="934689" y="11792"/>
                          <a:pt x="1730006" y="0"/>
                        </a:cubicBezTo>
                        <a:cubicBezTo>
                          <a:pt x="2691382" y="-10376"/>
                          <a:pt x="3466313" y="276459"/>
                          <a:pt x="3460012" y="816641"/>
                        </a:cubicBezTo>
                        <a:cubicBezTo>
                          <a:pt x="3503794" y="1333936"/>
                          <a:pt x="2610789" y="1667088"/>
                          <a:pt x="1730006" y="1633282"/>
                        </a:cubicBezTo>
                        <a:cubicBezTo>
                          <a:pt x="730944" y="1577863"/>
                          <a:pt x="56167" y="1301137"/>
                          <a:pt x="0" y="816641"/>
                        </a:cubicBezTo>
                        <a:close/>
                      </a:path>
                      <a:path w="3460011" h="1633282" stroke="0" extrusionOk="0">
                        <a:moveTo>
                          <a:pt x="0" y="816641"/>
                        </a:moveTo>
                        <a:cubicBezTo>
                          <a:pt x="-19354" y="452574"/>
                          <a:pt x="894558" y="23877"/>
                          <a:pt x="1730006" y="0"/>
                        </a:cubicBezTo>
                        <a:cubicBezTo>
                          <a:pt x="2649314" y="-37726"/>
                          <a:pt x="3459183" y="421913"/>
                          <a:pt x="3460012" y="816641"/>
                        </a:cubicBezTo>
                        <a:cubicBezTo>
                          <a:pt x="3466340" y="1205959"/>
                          <a:pt x="2645033" y="1688963"/>
                          <a:pt x="1730006" y="1633282"/>
                        </a:cubicBezTo>
                        <a:cubicBezTo>
                          <a:pt x="762199" y="1559481"/>
                          <a:pt x="-15625" y="1224966"/>
                          <a:pt x="0" y="816641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solidFill>
                  <a:schemeClr val="tx2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Evitements</a:t>
            </a: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A6278920-F9B5-49AC-B6DB-1C2BEB77E357}"/>
              </a:ext>
            </a:extLst>
          </p:cNvPr>
          <p:cNvSpPr/>
          <p:nvPr/>
        </p:nvSpPr>
        <p:spPr>
          <a:xfrm>
            <a:off x="7538200" y="1428954"/>
            <a:ext cx="2952000" cy="684646"/>
          </a:xfrm>
          <a:prstGeom prst="ellipse">
            <a:avLst/>
          </a:prstGeom>
          <a:solidFill>
            <a:srgbClr val="E2D8D0">
              <a:alpha val="65882"/>
            </a:srgbClr>
          </a:solidFill>
          <a:ln>
            <a:noFill/>
            <a:extLst>
              <a:ext uri="{C807C97D-BFC1-408E-A445-0C87EB9F89A2}">
                <ask:lineSketchStyleProps xmlns:ask="http://schemas.microsoft.com/office/drawing/2018/sketchyshapes" xmlns="" sd="839044578">
                  <a:custGeom>
                    <a:avLst/>
                    <a:gdLst>
                      <a:gd name="connsiteX0" fmla="*/ 0 w 3460011"/>
                      <a:gd name="connsiteY0" fmla="*/ 816641 h 1633282"/>
                      <a:gd name="connsiteX1" fmla="*/ 1730006 w 3460011"/>
                      <a:gd name="connsiteY1" fmla="*/ 0 h 1633282"/>
                      <a:gd name="connsiteX2" fmla="*/ 3460012 w 3460011"/>
                      <a:gd name="connsiteY2" fmla="*/ 816641 h 1633282"/>
                      <a:gd name="connsiteX3" fmla="*/ 1730006 w 3460011"/>
                      <a:gd name="connsiteY3" fmla="*/ 1633282 h 1633282"/>
                      <a:gd name="connsiteX4" fmla="*/ 0 w 3460011"/>
                      <a:gd name="connsiteY4" fmla="*/ 816641 h 163328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460011" h="1633282" fill="none" extrusionOk="0">
                        <a:moveTo>
                          <a:pt x="0" y="816641"/>
                        </a:moveTo>
                        <a:cubicBezTo>
                          <a:pt x="117565" y="483328"/>
                          <a:pt x="934689" y="11792"/>
                          <a:pt x="1730006" y="0"/>
                        </a:cubicBezTo>
                        <a:cubicBezTo>
                          <a:pt x="2691382" y="-10376"/>
                          <a:pt x="3466313" y="276459"/>
                          <a:pt x="3460012" y="816641"/>
                        </a:cubicBezTo>
                        <a:cubicBezTo>
                          <a:pt x="3503794" y="1333936"/>
                          <a:pt x="2610789" y="1667088"/>
                          <a:pt x="1730006" y="1633282"/>
                        </a:cubicBezTo>
                        <a:cubicBezTo>
                          <a:pt x="730944" y="1577863"/>
                          <a:pt x="56167" y="1301137"/>
                          <a:pt x="0" y="816641"/>
                        </a:cubicBezTo>
                        <a:close/>
                      </a:path>
                      <a:path w="3460011" h="1633282" stroke="0" extrusionOk="0">
                        <a:moveTo>
                          <a:pt x="0" y="816641"/>
                        </a:moveTo>
                        <a:cubicBezTo>
                          <a:pt x="-19354" y="452574"/>
                          <a:pt x="894558" y="23877"/>
                          <a:pt x="1730006" y="0"/>
                        </a:cubicBezTo>
                        <a:cubicBezTo>
                          <a:pt x="2649314" y="-37726"/>
                          <a:pt x="3459183" y="421913"/>
                          <a:pt x="3460012" y="816641"/>
                        </a:cubicBezTo>
                        <a:cubicBezTo>
                          <a:pt x="3466340" y="1205959"/>
                          <a:pt x="2645033" y="1688963"/>
                          <a:pt x="1730006" y="1633282"/>
                        </a:cubicBezTo>
                        <a:cubicBezTo>
                          <a:pt x="762199" y="1559481"/>
                          <a:pt x="-15625" y="1224966"/>
                          <a:pt x="0" y="816641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solidFill>
                  <a:schemeClr val="tx2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Stratégies</a:t>
            </a:r>
          </a:p>
        </p:txBody>
      </p:sp>
    </p:spTree>
    <p:extLst>
      <p:ext uri="{BB962C8B-B14F-4D97-AF65-F5344CB8AC3E}">
        <p14:creationId xmlns:p14="http://schemas.microsoft.com/office/powerpoint/2010/main" val="2392557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>
            <a:extLst>
              <a:ext uri="{FF2B5EF4-FFF2-40B4-BE49-F238E27FC236}">
                <a16:creationId xmlns:a16="http://schemas.microsoft.com/office/drawing/2014/main" id="{F562B38E-8541-49DF-B5BF-BBF553194154}"/>
              </a:ext>
            </a:extLst>
          </p:cNvPr>
          <p:cNvSpPr/>
          <p:nvPr/>
        </p:nvSpPr>
        <p:spPr>
          <a:xfrm>
            <a:off x="0" y="0"/>
            <a:ext cx="11353800" cy="533400"/>
          </a:xfrm>
          <a:prstGeom prst="rect">
            <a:avLst/>
          </a:prstGeom>
          <a:solidFill>
            <a:srgbClr val="002060"/>
          </a:solidFill>
        </p:spPr>
        <p:txBody>
          <a:bodyPr wrap="square" lIns="0" tIns="0" rIns="0" bIns="0" rtlCol="0" anchor="ctr"/>
          <a:lstStyle/>
          <a:p>
            <a:pPr algn="ctr"/>
            <a:endParaRPr lang="fr-FR" sz="2000">
              <a:latin typeface="Arial Nova" panose="020B0504020202020204" pitchFamily="34" charset="0"/>
            </a:endParaRPr>
          </a:p>
        </p:txBody>
      </p:sp>
      <p:sp>
        <p:nvSpPr>
          <p:cNvPr id="21" name="RESULTS">
            <a:extLst>
              <a:ext uri="{FF2B5EF4-FFF2-40B4-BE49-F238E27FC236}">
                <a16:creationId xmlns:a16="http://schemas.microsoft.com/office/drawing/2014/main" id="{311745EC-7052-4508-ACAF-186760DF7AC2}"/>
              </a:ext>
            </a:extLst>
          </p:cNvPr>
          <p:cNvSpPr/>
          <p:nvPr/>
        </p:nvSpPr>
        <p:spPr>
          <a:xfrm>
            <a:off x="304800" y="799552"/>
            <a:ext cx="10598244" cy="533400"/>
          </a:xfrm>
          <a:prstGeom prst="roundRect">
            <a:avLst>
              <a:gd name="adj" fmla="val 30851"/>
            </a:avLst>
          </a:prstGeom>
          <a:solidFill>
            <a:srgbClr val="A28369">
              <a:alpha val="80000"/>
            </a:srgbClr>
          </a:solidFill>
          <a:ln w="3175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312436" tIns="312436" rIns="312436" bIns="312436" numCol="1" anchor="ctr">
            <a:noAutofit/>
          </a:bodyPr>
          <a:lstStyle>
            <a:lvl1pPr defTabSz="1819921">
              <a:defRPr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 algn="ctr"/>
            <a:r>
              <a:rPr lang="en-US" b="1" dirty="0" err="1">
                <a:latin typeface="Arial Nova" panose="020B0504020202020204" pitchFamily="34" charset="0"/>
              </a:rPr>
              <a:t>Analyse</a:t>
            </a:r>
            <a:r>
              <a:rPr lang="en-US" b="1" dirty="0">
                <a:latin typeface="Arial Nova" panose="020B0504020202020204" pitchFamily="34" charset="0"/>
              </a:rPr>
              <a:t> des situations de conduite : </a:t>
            </a:r>
            <a:r>
              <a:rPr lang="en-US" b="1" dirty="0" err="1">
                <a:latin typeface="Arial Nova" panose="020B0504020202020204" pitchFamily="34" charset="0"/>
              </a:rPr>
              <a:t>difficultés</a:t>
            </a:r>
            <a:r>
              <a:rPr lang="en-US" b="1" dirty="0">
                <a:latin typeface="Arial Nova" panose="020B0504020202020204" pitchFamily="34" charset="0"/>
              </a:rPr>
              <a:t>, </a:t>
            </a:r>
            <a:r>
              <a:rPr lang="en-US" b="1" dirty="0" err="1">
                <a:latin typeface="Arial Nova" panose="020B0504020202020204" pitchFamily="34" charset="0"/>
              </a:rPr>
              <a:t>évitements</a:t>
            </a:r>
            <a:r>
              <a:rPr lang="en-US" b="1" dirty="0">
                <a:latin typeface="Arial Nova" panose="020B0504020202020204" pitchFamily="34" charset="0"/>
              </a:rPr>
              <a:t> et </a:t>
            </a:r>
            <a:r>
              <a:rPr lang="en-US" b="1" dirty="0" err="1">
                <a:latin typeface="Arial Nova" panose="020B0504020202020204" pitchFamily="34" charset="0"/>
              </a:rPr>
              <a:t>stratégies</a:t>
            </a:r>
            <a:endParaRPr lang="fr-FR" b="1" dirty="0">
              <a:latin typeface="Arial Nova" panose="020B05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F474F8CE-2883-48A6-A030-92B4C1AEAACD}"/>
              </a:ext>
            </a:extLst>
          </p:cNvPr>
          <p:cNvSpPr txBox="1"/>
          <p:nvPr/>
        </p:nvSpPr>
        <p:spPr>
          <a:xfrm>
            <a:off x="304800" y="1726670"/>
            <a:ext cx="1523819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600" b="1" dirty="0">
                <a:solidFill>
                  <a:schemeClr val="bg2">
                    <a:lumMod val="10000"/>
                  </a:schemeClr>
                </a:solidFill>
                <a:latin typeface="Arial Nova" panose="020B0504020202020204" pitchFamily="34" charset="0"/>
              </a:rPr>
              <a:t>Situations que les </a:t>
            </a:r>
            <a:r>
              <a:rPr lang="en-US" sz="1600" b="1" dirty="0" err="1">
                <a:solidFill>
                  <a:schemeClr val="bg2">
                    <a:lumMod val="10000"/>
                  </a:schemeClr>
                </a:solidFill>
                <a:latin typeface="Arial Nova" panose="020B0504020202020204" pitchFamily="34" charset="0"/>
              </a:rPr>
              <a:t>personnes</a:t>
            </a:r>
            <a:r>
              <a:rPr lang="en-US" sz="1600" b="1" dirty="0">
                <a:solidFill>
                  <a:schemeClr val="bg2">
                    <a:lumMod val="10000"/>
                  </a:schemeClr>
                </a:solidFill>
                <a:latin typeface="Arial Nova" panose="020B0504020202020204" pitchFamily="34" charset="0"/>
              </a:rPr>
              <a:t> </a:t>
            </a:r>
            <a:r>
              <a:rPr lang="en-US" sz="1600" b="1" dirty="0" err="1">
                <a:solidFill>
                  <a:schemeClr val="bg2">
                    <a:lumMod val="10000"/>
                  </a:schemeClr>
                </a:solidFill>
                <a:latin typeface="Arial Nova" panose="020B0504020202020204" pitchFamily="34" charset="0"/>
              </a:rPr>
              <a:t>épileptiques</a:t>
            </a:r>
            <a:r>
              <a:rPr lang="en-US" sz="1600" b="1" dirty="0">
                <a:solidFill>
                  <a:schemeClr val="bg2">
                    <a:lumMod val="10000"/>
                  </a:schemeClr>
                </a:solidFill>
                <a:latin typeface="Arial Nova" panose="020B0504020202020204" pitchFamily="34" charset="0"/>
              </a:rPr>
              <a:t> </a:t>
            </a:r>
            <a:r>
              <a:rPr lang="en-US" sz="1600" b="1" dirty="0" err="1">
                <a:solidFill>
                  <a:schemeClr val="bg2">
                    <a:lumMod val="10000"/>
                  </a:schemeClr>
                </a:solidFill>
                <a:latin typeface="Arial Nova" panose="020B0504020202020204" pitchFamily="34" charset="0"/>
              </a:rPr>
              <a:t>ont</a:t>
            </a:r>
            <a:r>
              <a:rPr lang="en-US" sz="1600" b="1" dirty="0">
                <a:solidFill>
                  <a:schemeClr val="bg2">
                    <a:lumMod val="10000"/>
                  </a:schemeClr>
                </a:solidFill>
                <a:latin typeface="Arial Nova" panose="020B0504020202020204" pitchFamily="34" charset="0"/>
              </a:rPr>
              <a:t> plus </a:t>
            </a:r>
            <a:r>
              <a:rPr lang="en-US" sz="1600" b="1" dirty="0" err="1">
                <a:solidFill>
                  <a:schemeClr val="bg2">
                    <a:lumMod val="10000"/>
                  </a:schemeClr>
                </a:solidFill>
                <a:latin typeface="Arial Nova" panose="020B0504020202020204" pitchFamily="34" charset="0"/>
              </a:rPr>
              <a:t>cochées</a:t>
            </a:r>
            <a:r>
              <a:rPr lang="en-US" sz="1600" b="1" dirty="0">
                <a:solidFill>
                  <a:schemeClr val="bg2">
                    <a:lumMod val="10000"/>
                  </a:schemeClr>
                </a:solidFill>
                <a:latin typeface="Arial Nova" panose="020B0504020202020204" pitchFamily="34" charset="0"/>
              </a:rPr>
              <a:t> que les </a:t>
            </a:r>
            <a:r>
              <a:rPr lang="en-US" sz="1600" b="1" dirty="0" err="1">
                <a:solidFill>
                  <a:schemeClr val="bg2">
                    <a:lumMod val="10000"/>
                  </a:schemeClr>
                </a:solidFill>
                <a:latin typeface="Arial Nova" panose="020B0504020202020204" pitchFamily="34" charset="0"/>
              </a:rPr>
              <a:t>personnes</a:t>
            </a:r>
            <a:r>
              <a:rPr lang="en-US" sz="1600" b="1" dirty="0">
                <a:solidFill>
                  <a:schemeClr val="bg2">
                    <a:lumMod val="10000"/>
                  </a:schemeClr>
                </a:solidFill>
                <a:latin typeface="Arial Nova" panose="020B0504020202020204" pitchFamily="34" charset="0"/>
              </a:rPr>
              <a:t> </a:t>
            </a:r>
            <a:r>
              <a:rPr lang="en-US" sz="1600" b="1" dirty="0" err="1">
                <a:solidFill>
                  <a:schemeClr val="bg2">
                    <a:lumMod val="10000"/>
                  </a:schemeClr>
                </a:solidFill>
                <a:latin typeface="Arial Nova" panose="020B0504020202020204" pitchFamily="34" charset="0"/>
              </a:rPr>
              <a:t>contrôles</a:t>
            </a:r>
            <a:r>
              <a:rPr lang="en-US" sz="1600" b="1" dirty="0">
                <a:solidFill>
                  <a:schemeClr val="bg2">
                    <a:lumMod val="10000"/>
                  </a:schemeClr>
                </a:solidFill>
                <a:latin typeface="Arial Nova" panose="020B0504020202020204" pitchFamily="34" charset="0"/>
              </a:rPr>
              <a:t> : </a:t>
            </a:r>
            <a:endParaRPr kumimoji="0" lang="fr-FR" sz="1600" b="1" i="1" u="none" strike="noStrike" cap="none" spc="0" normalizeH="0" baseline="0" dirty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FillTx/>
              <a:latin typeface="Arial Nova" panose="020B0504020202020204" pitchFamily="34" charset="0"/>
              <a:sym typeface="Helvetica Neue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E0D4BC25-570E-4680-A961-EB822E86CA1D}"/>
              </a:ext>
            </a:extLst>
          </p:cNvPr>
          <p:cNvSpPr txBox="1"/>
          <p:nvPr/>
        </p:nvSpPr>
        <p:spPr>
          <a:xfrm>
            <a:off x="225380" y="3345172"/>
            <a:ext cx="2318069" cy="1301014"/>
          </a:xfrm>
          <a:prstGeom prst="roundRect">
            <a:avLst/>
          </a:prstGeom>
          <a:noFill/>
          <a:ln w="28575" cap="flat">
            <a:solidFill>
              <a:srgbClr val="A28369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88496" tIns="88496" rIns="88496" bIns="88496" numCol="1" spcCol="38100" rtlCol="0" anchor="ctr">
            <a:spAutoFit/>
          </a:bodyPr>
          <a:lstStyle/>
          <a:p>
            <a:pPr algn="l">
              <a:lnSpc>
                <a:spcPct val="120000"/>
              </a:lnSpc>
            </a:pPr>
            <a:r>
              <a:rPr lang="fr-FR" spc="-150" dirty="0">
                <a:solidFill>
                  <a:schemeClr val="bg2">
                    <a:lumMod val="10000"/>
                  </a:schemeClr>
                </a:solidFill>
                <a:latin typeface="Arial Nova" panose="020B0504020202020204" pitchFamily="34" charset="0"/>
              </a:rPr>
              <a:t>Conduire </a:t>
            </a:r>
            <a:r>
              <a:rPr lang="fr-FR" spc="-150" dirty="0" err="1">
                <a:solidFill>
                  <a:schemeClr val="bg2">
                    <a:lumMod val="10000"/>
                  </a:schemeClr>
                </a:solidFill>
                <a:latin typeface="Arial Nova" panose="020B0504020202020204" pitchFamily="34" charset="0"/>
              </a:rPr>
              <a:t>seul.e</a:t>
            </a:r>
            <a:endParaRPr lang="fr-FR" spc="-150" dirty="0">
              <a:solidFill>
                <a:schemeClr val="bg2">
                  <a:lumMod val="10000"/>
                </a:schemeClr>
              </a:solidFill>
              <a:latin typeface="Arial Nova" panose="020B0504020202020204" pitchFamily="34" charset="0"/>
            </a:endParaRPr>
          </a:p>
          <a:p>
            <a:pPr algn="l">
              <a:lnSpc>
                <a:spcPct val="120000"/>
              </a:lnSpc>
            </a:pPr>
            <a:r>
              <a:rPr lang="fr-FR" spc="-150" dirty="0">
                <a:solidFill>
                  <a:schemeClr val="bg2">
                    <a:lumMod val="10000"/>
                  </a:schemeClr>
                </a:solidFill>
                <a:latin typeface="Arial Nova" panose="020B0504020202020204" pitchFamily="34" charset="0"/>
              </a:rPr>
              <a:t>Longs trajets</a:t>
            </a:r>
          </a:p>
          <a:p>
            <a:pPr algn="l">
              <a:lnSpc>
                <a:spcPct val="120000"/>
              </a:lnSpc>
            </a:pPr>
            <a:endParaRPr lang="fr-FR" spc="-150" dirty="0">
              <a:solidFill>
                <a:schemeClr val="bg2">
                  <a:lumMod val="10000"/>
                </a:schemeClr>
              </a:solidFill>
              <a:latin typeface="Arial Nova" panose="020B0504020202020204" pitchFamily="34" charset="0"/>
            </a:endParaRPr>
          </a:p>
        </p:txBody>
      </p:sp>
      <p:sp>
        <p:nvSpPr>
          <p:cNvPr id="25" name="Rectangle : coins arrondis 24">
            <a:extLst>
              <a:ext uri="{FF2B5EF4-FFF2-40B4-BE49-F238E27FC236}">
                <a16:creationId xmlns:a16="http://schemas.microsoft.com/office/drawing/2014/main" id="{98940AE1-9A3D-4A01-91F1-A63DA925579B}"/>
              </a:ext>
            </a:extLst>
          </p:cNvPr>
          <p:cNvSpPr/>
          <p:nvPr/>
        </p:nvSpPr>
        <p:spPr>
          <a:xfrm>
            <a:off x="225380" y="2286000"/>
            <a:ext cx="3051221" cy="810668"/>
          </a:xfrm>
          <a:prstGeom prst="roundRect">
            <a:avLst/>
          </a:prstGeom>
          <a:solidFill>
            <a:srgbClr val="E9E1DB"/>
          </a:solidFill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88496" tIns="88496" rIns="88496" bIns="88496" numCol="1" spcCol="38100" rtlCol="0" anchor="ctr">
            <a:spAutoFit/>
          </a:bodyPr>
          <a:lstStyle/>
          <a:p>
            <a:pPr marL="0" marR="0" indent="0" algn="ctr" defTabSz="181992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spc="0" normalizeH="0" baseline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FillTx/>
                <a:latin typeface="Arial Nova" panose="020B0504020202020204" pitchFamily="34" charset="0"/>
                <a:ea typeface="Helvetica Neue Medium"/>
                <a:cs typeface="Helvetica Neue Medium"/>
                <a:sym typeface="Helvetica Neue Medium"/>
              </a:rPr>
              <a:t>      Difficultés </a:t>
            </a:r>
          </a:p>
          <a:p>
            <a:pPr marL="0" marR="0" indent="0" algn="ctr" defTabSz="181992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b="0" i="1" u="none" strike="noStrike" cap="none" spc="0" normalizeH="0" baseline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FillTx/>
                <a:latin typeface="Arial Nova" panose="020B0504020202020204" pitchFamily="34" charset="0"/>
                <a:ea typeface="Helvetica Neue Medium"/>
                <a:cs typeface="Helvetica Neue Medium"/>
                <a:sym typeface="Helvetica Neue Medium"/>
              </a:rPr>
              <a:t>          16 propositions</a:t>
            </a:r>
          </a:p>
        </p:txBody>
      </p:sp>
      <p:pic>
        <p:nvPicPr>
          <p:cNvPr id="32" name="Image 31">
            <a:extLst>
              <a:ext uri="{FF2B5EF4-FFF2-40B4-BE49-F238E27FC236}">
                <a16:creationId xmlns:a16="http://schemas.microsoft.com/office/drawing/2014/main" id="{5082DD17-CD09-41EE-A422-09D7675A47F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756" y="2286000"/>
            <a:ext cx="684000" cy="684000"/>
          </a:xfrm>
          <a:prstGeom prst="rect">
            <a:avLst/>
          </a:prstGeom>
        </p:spPr>
      </p:pic>
      <p:sp>
        <p:nvSpPr>
          <p:cNvPr id="30" name="ZoneTexte 29">
            <a:extLst>
              <a:ext uri="{FF2B5EF4-FFF2-40B4-BE49-F238E27FC236}">
                <a16:creationId xmlns:a16="http://schemas.microsoft.com/office/drawing/2014/main" id="{2BBF2241-0175-43F5-AAA3-00C6E6DAD3D8}"/>
              </a:ext>
            </a:extLst>
          </p:cNvPr>
          <p:cNvSpPr txBox="1"/>
          <p:nvPr/>
        </p:nvSpPr>
        <p:spPr>
          <a:xfrm>
            <a:off x="7851823" y="3304310"/>
            <a:ext cx="3273377" cy="2404294"/>
          </a:xfrm>
          <a:prstGeom prst="roundRect">
            <a:avLst/>
          </a:prstGeom>
          <a:noFill/>
          <a:ln w="28575" cap="flat">
            <a:solidFill>
              <a:srgbClr val="A28369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88496" tIns="88496" rIns="88496" bIns="88496" numCol="1" spcCol="38100" rtlCol="0" anchor="ctr">
            <a:spAutoFit/>
          </a:bodyPr>
          <a:lstStyle/>
          <a:p>
            <a:pPr algn="l">
              <a:lnSpc>
                <a:spcPct val="120000"/>
              </a:lnSpc>
            </a:pPr>
            <a:r>
              <a:rPr lang="fr-FR" spc="-150" dirty="0">
                <a:solidFill>
                  <a:schemeClr val="bg2">
                    <a:lumMod val="10000"/>
                  </a:schemeClr>
                </a:solidFill>
                <a:latin typeface="Arial Nova" panose="020B0504020202020204" pitchFamily="34" charset="0"/>
              </a:rPr>
              <a:t>Changer de véhicule</a:t>
            </a:r>
          </a:p>
          <a:p>
            <a:pPr algn="l">
              <a:lnSpc>
                <a:spcPct val="120000"/>
              </a:lnSpc>
            </a:pPr>
            <a:r>
              <a:rPr lang="fr-FR" spc="-150" dirty="0">
                <a:solidFill>
                  <a:schemeClr val="bg2">
                    <a:lumMod val="10000"/>
                  </a:schemeClr>
                </a:solidFill>
                <a:latin typeface="Arial Nova" panose="020B0504020202020204" pitchFamily="34" charset="0"/>
              </a:rPr>
              <a:t>Faire des trajets courts</a:t>
            </a:r>
          </a:p>
          <a:p>
            <a:pPr algn="l">
              <a:lnSpc>
                <a:spcPct val="120000"/>
              </a:lnSpc>
            </a:pPr>
            <a:r>
              <a:rPr lang="fr-FR" spc="-150" dirty="0">
                <a:solidFill>
                  <a:schemeClr val="bg2">
                    <a:lumMod val="10000"/>
                  </a:schemeClr>
                </a:solidFill>
                <a:latin typeface="Arial Nova" panose="020B0504020202020204" pitchFamily="34" charset="0"/>
              </a:rPr>
              <a:t>Être </a:t>
            </a:r>
            <a:r>
              <a:rPr lang="fr-FR" spc="-150" dirty="0" err="1">
                <a:solidFill>
                  <a:schemeClr val="bg2">
                    <a:lumMod val="10000"/>
                  </a:schemeClr>
                </a:solidFill>
                <a:latin typeface="Arial Nova" panose="020B0504020202020204" pitchFamily="34" charset="0"/>
              </a:rPr>
              <a:t>accompagné.e</a:t>
            </a:r>
            <a:endParaRPr lang="fr-FR" spc="-150" dirty="0">
              <a:solidFill>
                <a:schemeClr val="bg2">
                  <a:lumMod val="10000"/>
                </a:schemeClr>
              </a:solidFill>
              <a:latin typeface="Arial Nova" panose="020B05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fr-FR" spc="-150" dirty="0">
                <a:solidFill>
                  <a:schemeClr val="bg2">
                    <a:lumMod val="10000"/>
                  </a:schemeClr>
                </a:solidFill>
                <a:latin typeface="Arial Nova" panose="020B0504020202020204" pitchFamily="34" charset="0"/>
              </a:rPr>
              <a:t>Conduire en journée</a:t>
            </a:r>
          </a:p>
          <a:p>
            <a:pPr>
              <a:lnSpc>
                <a:spcPct val="120000"/>
              </a:lnSpc>
            </a:pPr>
            <a:r>
              <a:rPr lang="fr-FR" spc="-150" dirty="0">
                <a:solidFill>
                  <a:schemeClr val="bg2">
                    <a:lumMod val="10000"/>
                  </a:schemeClr>
                </a:solidFill>
                <a:latin typeface="Arial Nova" panose="020B0504020202020204" pitchFamily="34" charset="0"/>
              </a:rPr>
              <a:t>Éviter de parler en conduisant</a:t>
            </a:r>
          </a:p>
          <a:p>
            <a:pPr>
              <a:lnSpc>
                <a:spcPct val="120000"/>
              </a:lnSpc>
            </a:pPr>
            <a:r>
              <a:rPr lang="fr-FR" spc="-150" dirty="0">
                <a:solidFill>
                  <a:schemeClr val="bg2">
                    <a:lumMod val="10000"/>
                  </a:schemeClr>
                </a:solidFill>
                <a:latin typeface="Arial Nova" panose="020B0504020202020204" pitchFamily="34" charset="0"/>
              </a:rPr>
              <a:t>Conduire que si je me sens bien</a:t>
            </a:r>
          </a:p>
        </p:txBody>
      </p:sp>
      <p:sp>
        <p:nvSpPr>
          <p:cNvPr id="31" name="Rectangle : coins arrondis 30">
            <a:extLst>
              <a:ext uri="{FF2B5EF4-FFF2-40B4-BE49-F238E27FC236}">
                <a16:creationId xmlns:a16="http://schemas.microsoft.com/office/drawing/2014/main" id="{8B554C92-E0CC-474A-93AB-D3CBC588E1D5}"/>
              </a:ext>
            </a:extLst>
          </p:cNvPr>
          <p:cNvSpPr/>
          <p:nvPr/>
        </p:nvSpPr>
        <p:spPr>
          <a:xfrm>
            <a:off x="7851823" y="2286000"/>
            <a:ext cx="3051221" cy="810667"/>
          </a:xfrm>
          <a:prstGeom prst="roundRect">
            <a:avLst/>
          </a:prstGeom>
          <a:solidFill>
            <a:srgbClr val="E9E1DB"/>
          </a:solidFill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88496" tIns="88496" rIns="88496" bIns="88496" numCol="1" spcCol="38100" rtlCol="0" anchor="ctr">
            <a:spAutoFit/>
          </a:bodyPr>
          <a:lstStyle/>
          <a:p>
            <a:pPr marL="0" marR="0" indent="0" algn="ctr" defTabSz="181992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spc="0" normalizeH="0" baseline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FillTx/>
                <a:latin typeface="Arial Nova" panose="020B0504020202020204" pitchFamily="34" charset="0"/>
                <a:ea typeface="Helvetica Neue Medium"/>
                <a:cs typeface="Helvetica Neue Medium"/>
                <a:sym typeface="Helvetica Neue Medium"/>
              </a:rPr>
              <a:t>        Stratégies </a:t>
            </a:r>
          </a:p>
          <a:p>
            <a:pPr marL="0" marR="0" indent="0" algn="ctr" defTabSz="181992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b="0" i="1" u="none" strike="noStrike" cap="none" spc="0" normalizeH="0" baseline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FillTx/>
                <a:latin typeface="Arial Nova" panose="020B0504020202020204" pitchFamily="34" charset="0"/>
                <a:ea typeface="Helvetica Neue Medium"/>
                <a:cs typeface="Helvetica Neue Medium"/>
                <a:sym typeface="Helvetica Neue Medium"/>
              </a:rPr>
              <a:t>                 12 propositions</a:t>
            </a:r>
          </a:p>
        </p:txBody>
      </p:sp>
      <p:pic>
        <p:nvPicPr>
          <p:cNvPr id="33" name="Image 32">
            <a:extLst>
              <a:ext uri="{FF2B5EF4-FFF2-40B4-BE49-F238E27FC236}">
                <a16:creationId xmlns:a16="http://schemas.microsoft.com/office/drawing/2014/main" id="{31A3CF75-5885-4416-9603-1D6690B47BD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3400" y="2351664"/>
            <a:ext cx="618336" cy="618336"/>
          </a:xfrm>
          <a:prstGeom prst="rect">
            <a:avLst/>
          </a:prstGeom>
        </p:spPr>
      </p:pic>
      <p:sp>
        <p:nvSpPr>
          <p:cNvPr id="27" name="ZoneTexte 26">
            <a:extLst>
              <a:ext uri="{FF2B5EF4-FFF2-40B4-BE49-F238E27FC236}">
                <a16:creationId xmlns:a16="http://schemas.microsoft.com/office/drawing/2014/main" id="{224B7D90-B6AC-40AE-BE1B-2B70D896C113}"/>
              </a:ext>
            </a:extLst>
          </p:cNvPr>
          <p:cNvSpPr txBox="1"/>
          <p:nvPr/>
        </p:nvSpPr>
        <p:spPr>
          <a:xfrm>
            <a:off x="3966389" y="3304310"/>
            <a:ext cx="2746421" cy="2404295"/>
          </a:xfrm>
          <a:prstGeom prst="roundRect">
            <a:avLst/>
          </a:prstGeom>
          <a:noFill/>
          <a:ln w="28575" cap="flat">
            <a:solidFill>
              <a:srgbClr val="A28369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88496" tIns="88496" rIns="88496" bIns="88496" numCol="1" spcCol="38100" rtlCol="0" anchor="ctr">
            <a:spAutoFit/>
          </a:bodyPr>
          <a:lstStyle/>
          <a:p>
            <a:pPr algn="l">
              <a:lnSpc>
                <a:spcPct val="120000"/>
              </a:lnSpc>
            </a:pPr>
            <a:r>
              <a:rPr lang="fr-FR" spc="-150" dirty="0">
                <a:solidFill>
                  <a:schemeClr val="bg2">
                    <a:lumMod val="10000"/>
                  </a:schemeClr>
                </a:solidFill>
                <a:latin typeface="Arial Nova" panose="020B0504020202020204" pitchFamily="34" charset="0"/>
              </a:rPr>
              <a:t>Conduire </a:t>
            </a:r>
            <a:r>
              <a:rPr lang="fr-FR" spc="-150" dirty="0" err="1">
                <a:solidFill>
                  <a:schemeClr val="bg2">
                    <a:lumMod val="10000"/>
                  </a:schemeClr>
                </a:solidFill>
                <a:latin typeface="Arial Nova" panose="020B0504020202020204" pitchFamily="34" charset="0"/>
              </a:rPr>
              <a:t>seul.e</a:t>
            </a:r>
            <a:endParaRPr lang="fr-FR" spc="-150" dirty="0">
              <a:solidFill>
                <a:schemeClr val="bg2">
                  <a:lumMod val="10000"/>
                </a:schemeClr>
              </a:solidFill>
              <a:latin typeface="Arial Nova" panose="020B0504020202020204" pitchFamily="34" charset="0"/>
            </a:endParaRPr>
          </a:p>
          <a:p>
            <a:pPr algn="l">
              <a:lnSpc>
                <a:spcPct val="120000"/>
              </a:lnSpc>
            </a:pPr>
            <a:r>
              <a:rPr lang="fr-FR" spc="-150" dirty="0">
                <a:solidFill>
                  <a:schemeClr val="bg2">
                    <a:lumMod val="10000"/>
                  </a:schemeClr>
                </a:solidFill>
                <a:latin typeface="Arial Nova" panose="020B0504020202020204" pitchFamily="34" charset="0"/>
              </a:rPr>
              <a:t>Longs trajets</a:t>
            </a:r>
          </a:p>
          <a:p>
            <a:pPr algn="l">
              <a:lnSpc>
                <a:spcPct val="120000"/>
              </a:lnSpc>
            </a:pPr>
            <a:r>
              <a:rPr lang="fr-FR" spc="-150" dirty="0">
                <a:solidFill>
                  <a:schemeClr val="bg2">
                    <a:lumMod val="10000"/>
                  </a:schemeClr>
                </a:solidFill>
                <a:latin typeface="Arial Nova" panose="020B0504020202020204" pitchFamily="34" charset="0"/>
              </a:rPr>
              <a:t>Conduire la nuit </a:t>
            </a:r>
          </a:p>
          <a:p>
            <a:pPr algn="l">
              <a:lnSpc>
                <a:spcPct val="120000"/>
              </a:lnSpc>
            </a:pPr>
            <a:r>
              <a:rPr lang="fr-FR" spc="-150" dirty="0">
                <a:solidFill>
                  <a:schemeClr val="bg2">
                    <a:lumMod val="10000"/>
                  </a:schemeClr>
                </a:solidFill>
                <a:latin typeface="Arial Nova" panose="020B0504020202020204" pitchFamily="34" charset="0"/>
              </a:rPr>
              <a:t>Se garer</a:t>
            </a:r>
          </a:p>
          <a:p>
            <a:pPr algn="l">
              <a:lnSpc>
                <a:spcPct val="120000"/>
              </a:lnSpc>
            </a:pPr>
            <a:r>
              <a:rPr lang="fr-FR" spc="-150" dirty="0">
                <a:solidFill>
                  <a:schemeClr val="bg2">
                    <a:lumMod val="10000"/>
                  </a:schemeClr>
                </a:solidFill>
                <a:latin typeface="Arial Nova" panose="020B0504020202020204" pitchFamily="34" charset="0"/>
              </a:rPr>
              <a:t>Autoroute et voies rapides</a:t>
            </a:r>
          </a:p>
          <a:p>
            <a:pPr algn="l">
              <a:lnSpc>
                <a:spcPct val="120000"/>
              </a:lnSpc>
            </a:pPr>
            <a:r>
              <a:rPr lang="fr-FR" spc="-150" dirty="0">
                <a:solidFill>
                  <a:schemeClr val="bg2">
                    <a:lumMod val="10000"/>
                  </a:schemeClr>
                </a:solidFill>
                <a:latin typeface="Arial Nova" panose="020B0504020202020204" pitchFamily="34" charset="0"/>
              </a:rPr>
              <a:t>Routes de campagne</a:t>
            </a:r>
          </a:p>
        </p:txBody>
      </p:sp>
      <p:sp>
        <p:nvSpPr>
          <p:cNvPr id="28" name="Rectangle : coins arrondis 27">
            <a:extLst>
              <a:ext uri="{FF2B5EF4-FFF2-40B4-BE49-F238E27FC236}">
                <a16:creationId xmlns:a16="http://schemas.microsoft.com/office/drawing/2014/main" id="{BDC96C5A-AB0A-4565-AC25-597F1DE5FF6B}"/>
              </a:ext>
            </a:extLst>
          </p:cNvPr>
          <p:cNvSpPr/>
          <p:nvPr/>
        </p:nvSpPr>
        <p:spPr>
          <a:xfrm>
            <a:off x="3966389" y="2286000"/>
            <a:ext cx="3051221" cy="810667"/>
          </a:xfrm>
          <a:prstGeom prst="roundRect">
            <a:avLst/>
          </a:prstGeom>
          <a:solidFill>
            <a:srgbClr val="E9E1DB"/>
          </a:solidFill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88496" tIns="88496" rIns="88496" bIns="88496" numCol="1" spcCol="38100" rtlCol="0" anchor="ctr">
            <a:spAutoFit/>
          </a:bodyPr>
          <a:lstStyle/>
          <a:p>
            <a:pPr marL="0" marR="0" indent="0" algn="ctr" defTabSz="181992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spc="0" normalizeH="0" baseline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FillTx/>
                <a:latin typeface="Arial Nova" panose="020B0504020202020204" pitchFamily="34" charset="0"/>
                <a:ea typeface="Helvetica Neue Medium"/>
                <a:cs typeface="Helvetica Neue Medium"/>
                <a:sym typeface="Helvetica Neue Medium"/>
              </a:rPr>
              <a:t>         </a:t>
            </a:r>
            <a:r>
              <a:rPr lang="fr-FR" dirty="0">
                <a:solidFill>
                  <a:schemeClr val="bg2">
                    <a:lumMod val="10000"/>
                  </a:schemeClr>
                </a:solidFill>
                <a:latin typeface="Arial Nova" panose="020B0504020202020204" pitchFamily="34" charset="0"/>
                <a:ea typeface="Helvetica Neue Medium"/>
                <a:cs typeface="Helvetica Neue Medium"/>
                <a:sym typeface="Helvetica Neue Medium"/>
              </a:rPr>
              <a:t>É</a:t>
            </a:r>
            <a:r>
              <a:rPr kumimoji="0" lang="fr-FR" b="0" i="0" u="none" strike="noStrike" cap="none" spc="0" normalizeH="0" baseline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FillTx/>
                <a:latin typeface="Arial Nova" panose="020B0504020202020204" pitchFamily="34" charset="0"/>
                <a:ea typeface="Helvetica Neue Medium"/>
                <a:cs typeface="Helvetica Neue Medium"/>
                <a:sym typeface="Helvetica Neue Medium"/>
              </a:rPr>
              <a:t>vitements  </a:t>
            </a:r>
          </a:p>
          <a:p>
            <a:pPr marL="0" marR="0" indent="0" algn="ctr" defTabSz="181992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b="0" i="1" u="none" strike="noStrike" cap="none" spc="0" normalizeH="0" baseline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FillTx/>
                <a:latin typeface="Arial Nova" panose="020B0504020202020204" pitchFamily="34" charset="0"/>
                <a:ea typeface="Helvetica Neue Medium"/>
                <a:cs typeface="Helvetica Neue Medium"/>
                <a:sym typeface="Helvetica Neue Medium"/>
              </a:rPr>
              <a:t>                16 propositions</a:t>
            </a:r>
          </a:p>
        </p:txBody>
      </p:sp>
      <p:pic>
        <p:nvPicPr>
          <p:cNvPr id="34" name="Image 33">
            <a:extLst>
              <a:ext uri="{FF2B5EF4-FFF2-40B4-BE49-F238E27FC236}">
                <a16:creationId xmlns:a16="http://schemas.microsoft.com/office/drawing/2014/main" id="{9384D90A-2ADD-4167-8D84-D72EF8DC09C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9799" y="2312999"/>
            <a:ext cx="657001" cy="657001"/>
          </a:xfrm>
          <a:prstGeom prst="rect">
            <a:avLst/>
          </a:prstGeom>
        </p:spPr>
      </p:pic>
      <p:sp>
        <p:nvSpPr>
          <p:cNvPr id="35" name="ZoneTexte 34">
            <a:extLst>
              <a:ext uri="{FF2B5EF4-FFF2-40B4-BE49-F238E27FC236}">
                <a16:creationId xmlns:a16="http://schemas.microsoft.com/office/drawing/2014/main" id="{DE629C24-BFD4-4844-947E-FBB39B2DDEA0}"/>
              </a:ext>
            </a:extLst>
          </p:cNvPr>
          <p:cNvSpPr txBox="1"/>
          <p:nvPr/>
        </p:nvSpPr>
        <p:spPr>
          <a:xfrm>
            <a:off x="4415430" y="66645"/>
            <a:ext cx="18329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  <a:latin typeface="Arial Nova" panose="020B0504020202020204" pitchFamily="34" charset="0"/>
                <a:ea typeface="Amiri" panose="00000500000000000000" pitchFamily="2" charset="-78"/>
                <a:cs typeface="Amiri" panose="00000500000000000000" pitchFamily="2" charset="-78"/>
              </a:rPr>
              <a:t>RÉSULTATS</a:t>
            </a:r>
          </a:p>
        </p:txBody>
      </p:sp>
    </p:spTree>
    <p:extLst>
      <p:ext uri="{BB962C8B-B14F-4D97-AF65-F5344CB8AC3E}">
        <p14:creationId xmlns:p14="http://schemas.microsoft.com/office/powerpoint/2010/main" val="1044118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30" grpId="0" animBg="1"/>
      <p:bldP spid="31" grpId="0" animBg="1"/>
      <p:bldP spid="27" grpId="0" animBg="1"/>
      <p:bldP spid="2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Université Gustave Eiffel">
      <a:dk1>
        <a:srgbClr val="2F2A85"/>
      </a:dk1>
      <a:lt1>
        <a:sysClr val="window" lastClr="FFFFFF"/>
      </a:lt1>
      <a:dk2>
        <a:srgbClr val="0F273B"/>
      </a:dk2>
      <a:lt2>
        <a:srgbClr val="FFFFFF"/>
      </a:lt2>
      <a:accent1>
        <a:srgbClr val="1EAFD0"/>
      </a:accent1>
      <a:accent2>
        <a:srgbClr val="D2213C"/>
      </a:accent2>
      <a:accent3>
        <a:srgbClr val="E83583"/>
      </a:accent3>
      <a:accent4>
        <a:srgbClr val="00936E"/>
      </a:accent4>
      <a:accent5>
        <a:srgbClr val="FBBA00"/>
      </a:accent5>
      <a:accent6>
        <a:srgbClr val="8B2F97"/>
      </a:accent6>
      <a:hlink>
        <a:srgbClr val="FFFFFF"/>
      </a:hlink>
      <a:folHlink>
        <a:srgbClr val="2F2A85"/>
      </a:folHlink>
    </a:clrScheme>
    <a:fontScheme name="Personnalisé 1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</a:spPr>
      <a:bodyPr wrap="square" lIns="0" tIns="0" rIns="0" bIns="0" rtlCol="0"/>
      <a:lstStyle>
        <a:defPPr>
          <a:defRPr/>
        </a:defPPr>
      </a:lstStyle>
    </a:sp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13309</TotalTime>
  <Words>1738</Words>
  <Application>Microsoft Office PowerPoint</Application>
  <PresentationFormat>Grand écran</PresentationFormat>
  <Paragraphs>359</Paragraphs>
  <Slides>22</Slides>
  <Notes>11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34" baseType="lpstr">
      <vt:lpstr>Amiri</vt:lpstr>
      <vt:lpstr>Arial</vt:lpstr>
      <vt:lpstr>Arial Nova</vt:lpstr>
      <vt:lpstr>Calibri</vt:lpstr>
      <vt:lpstr>Calibri Light</vt:lpstr>
      <vt:lpstr>Helvetica Neue</vt:lpstr>
      <vt:lpstr>Helvetica Neue Medium</vt:lpstr>
      <vt:lpstr>Ink Free</vt:lpstr>
      <vt:lpstr>Tahoma</vt:lpstr>
      <vt:lpstr>Times New Roman</vt:lpstr>
      <vt:lpstr>Wingdings</vt:lpstr>
      <vt:lpstr>Office Theme</vt:lpstr>
      <vt:lpstr>Conduite et épilepsie : pratiques, difficultés et stratégies d’adaptation perçues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DIAPOSITIVES SUPLÉMENTAIRES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 powerpoint</dc:title>
  <dc:creator>Mathilde Caer</dc:creator>
  <cp:lastModifiedBy>CHETAIL Anais</cp:lastModifiedBy>
  <cp:revision>507</cp:revision>
  <cp:lastPrinted>2024-03-07T17:32:42Z</cp:lastPrinted>
  <dcterms:created xsi:type="dcterms:W3CDTF">2019-12-10T09:51:24Z</dcterms:created>
  <dcterms:modified xsi:type="dcterms:W3CDTF">2025-10-09T13:21:08Z</dcterms:modified>
</cp:coreProperties>
</file>