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607" r:id="rId2"/>
    <p:sldId id="262" r:id="rId3"/>
    <p:sldId id="609" r:id="rId4"/>
    <p:sldId id="610" r:id="rId5"/>
    <p:sldId id="639" r:id="rId6"/>
    <p:sldId id="613" r:id="rId7"/>
    <p:sldId id="614" r:id="rId8"/>
    <p:sldId id="616" r:id="rId9"/>
    <p:sldId id="617" r:id="rId10"/>
    <p:sldId id="618" r:id="rId11"/>
    <p:sldId id="619" r:id="rId12"/>
    <p:sldId id="621" r:id="rId13"/>
    <p:sldId id="622" r:id="rId14"/>
    <p:sldId id="641" r:id="rId15"/>
    <p:sldId id="642" r:id="rId16"/>
    <p:sldId id="643" r:id="rId17"/>
    <p:sldId id="644" r:id="rId18"/>
    <p:sldId id="624" r:id="rId19"/>
    <p:sldId id="632" r:id="rId20"/>
    <p:sldId id="634" r:id="rId21"/>
    <p:sldId id="647" r:id="rId22"/>
    <p:sldId id="648" r:id="rId23"/>
    <p:sldId id="649" r:id="rId24"/>
    <p:sldId id="650" r:id="rId25"/>
    <p:sldId id="651" r:id="rId26"/>
    <p:sldId id="652" r:id="rId27"/>
    <p:sldId id="653" r:id="rId28"/>
    <p:sldId id="654" r:id="rId29"/>
    <p:sldId id="655" r:id="rId30"/>
    <p:sldId id="629" r:id="rId31"/>
    <p:sldId id="630" r:id="rId32"/>
    <p:sldId id="631" r:id="rId33"/>
    <p:sldId id="259" r:id="rId34"/>
    <p:sldId id="625" r:id="rId35"/>
    <p:sldId id="626" r:id="rId36"/>
    <p:sldId id="611" r:id="rId37"/>
    <p:sldId id="628" r:id="rId38"/>
  </p:sldIdLst>
  <p:sldSz cx="12192000" cy="6858000"/>
  <p:notesSz cx="9929813" cy="67992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re" id="{7230AC01-9AD6-45B0-89E3-EBACF4A0C9CB}">
          <p14:sldIdLst>
            <p14:sldId id="607"/>
          </p14:sldIdLst>
        </p14:section>
        <p14:section name="Cadre théorique" id="{C0EF12FF-A1A8-4243-8107-CE4ADA62ECB4}">
          <p14:sldIdLst>
            <p14:sldId id="262"/>
            <p14:sldId id="609"/>
            <p14:sldId id="610"/>
            <p14:sldId id="639"/>
            <p14:sldId id="613"/>
            <p14:sldId id="614"/>
          </p14:sldIdLst>
        </p14:section>
        <p14:section name="Methode" id="{D39983D0-6089-43F9-B438-34663D12B84F}">
          <p14:sldIdLst>
            <p14:sldId id="616"/>
            <p14:sldId id="617"/>
            <p14:sldId id="618"/>
            <p14:sldId id="619"/>
            <p14:sldId id="621"/>
            <p14:sldId id="622"/>
            <p14:sldId id="641"/>
            <p14:sldId id="642"/>
            <p14:sldId id="643"/>
            <p14:sldId id="644"/>
          </p14:sldIdLst>
        </p14:section>
        <p14:section name="Résultats" id="{F1405CC1-DC19-44F2-8F38-A26289DBF9B4}">
          <p14:sldIdLst>
            <p14:sldId id="624"/>
            <p14:sldId id="632"/>
            <p14:sldId id="634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</p14:sldIdLst>
        </p14:section>
        <p14:section name="Discussion" id="{703805D4-6E22-4A20-905B-8F458FDA171A}">
          <p14:sldIdLst>
            <p14:sldId id="629"/>
            <p14:sldId id="630"/>
            <p14:sldId id="631"/>
            <p14:sldId id="259"/>
            <p14:sldId id="625"/>
            <p14:sldId id="626"/>
            <p14:sldId id="611"/>
            <p14:sldId id="6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  <a:srgbClr val="FBE3D6"/>
    <a:srgbClr val="FFABAD"/>
    <a:srgbClr val="C5E0B4"/>
    <a:srgbClr val="C597CB"/>
    <a:srgbClr val="FF7F33"/>
    <a:srgbClr val="00B050"/>
    <a:srgbClr val="56C88A"/>
    <a:srgbClr val="33CC33"/>
    <a:srgbClr val="F6A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88" autoAdjust="0"/>
    <p:restoredTop sz="90479" autoAdjust="0"/>
  </p:normalViewPr>
  <p:slideViewPr>
    <p:cSldViewPr>
      <p:cViewPr varScale="1">
        <p:scale>
          <a:sx n="73" d="100"/>
          <a:sy n="73" d="100"/>
        </p:scale>
        <p:origin x="552" y="72"/>
      </p:cViewPr>
      <p:guideLst>
        <p:guide orient="horz" pos="30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6" d="100"/>
          <a:sy n="126" d="100"/>
        </p:scale>
        <p:origin x="216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5171" y="0"/>
            <a:ext cx="4302919" cy="341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ECA80-CF12-4A50-B6F3-135C49E42A73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7727"/>
            <a:ext cx="4302919" cy="341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5171" y="6457727"/>
            <a:ext cx="4302919" cy="341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5D192-F75D-4486-B1C9-4FACCDA8D2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014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5171" y="0"/>
            <a:ext cx="4302919" cy="341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7DD81-8364-482B-BEFF-6B347782EBDD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982" y="3272146"/>
            <a:ext cx="7943850" cy="267720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7727"/>
            <a:ext cx="4302919" cy="341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5171" y="6457727"/>
            <a:ext cx="4302919" cy="341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C50F2-CD6F-43C3-B50B-DD3A35419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6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nd bleu"/>
          <p:cNvSpPr/>
          <p:nvPr userDrawn="1"/>
        </p:nvSpPr>
        <p:spPr>
          <a:xfrm>
            <a:off x="0" y="2999936"/>
            <a:ext cx="12192000" cy="3858067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027902" y="4575870"/>
            <a:ext cx="3164098" cy="185944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r="6061"/>
          <a:stretch/>
        </p:blipFill>
        <p:spPr>
          <a:xfrm>
            <a:off x="2743199" y="0"/>
            <a:ext cx="9448801" cy="463883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  <p:sp>
        <p:nvSpPr>
          <p:cNvPr id="12" name="Titre"/>
          <p:cNvSpPr>
            <a:spLocks noGrp="1"/>
          </p:cNvSpPr>
          <p:nvPr>
            <p:ph type="title" hasCustomPrompt="1"/>
          </p:nvPr>
        </p:nvSpPr>
        <p:spPr>
          <a:xfrm>
            <a:off x="1089458" y="2999424"/>
            <a:ext cx="7749742" cy="2105976"/>
          </a:xfrm>
          <a:prstGeom prst="rect">
            <a:avLst/>
          </a:prstGeom>
        </p:spPr>
        <p:txBody>
          <a:bodyPr anchor="ctr" anchorCtr="0"/>
          <a:lstStyle>
            <a:lvl1pPr>
              <a:defRPr sz="3200" b="1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3" name="Logo Gustave Eiffel"/>
          <p:cNvSpPr/>
          <p:nvPr userDrawn="1"/>
        </p:nvSpPr>
        <p:spPr>
          <a:xfrm>
            <a:off x="1089458" y="5587957"/>
            <a:ext cx="2765571" cy="578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08" y="6227642"/>
            <a:ext cx="1054699" cy="62794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36373"/>
            <a:ext cx="2356783" cy="637221"/>
          </a:xfrm>
          <a:prstGeom prst="rect">
            <a:avLst/>
          </a:prstGeom>
        </p:spPr>
        <p:txBody>
          <a:bodyPr/>
          <a:lstStyle>
            <a:lvl1pPr>
              <a:defRPr sz="11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Nom – Prénom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277077"/>
            <a:ext cx="2356783" cy="281153"/>
          </a:xfrm>
          <a:prstGeom prst="rect">
            <a:avLst/>
          </a:prstGeom>
        </p:spPr>
        <p:txBody>
          <a:bodyPr/>
          <a:lstStyle>
            <a:lvl1pPr>
              <a:defRPr sz="11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9189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sous-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 clair"/>
          <p:cNvSpPr/>
          <p:nvPr userDrawn="1"/>
        </p:nvSpPr>
        <p:spPr>
          <a:xfrm>
            <a:off x="0" y="3012416"/>
            <a:ext cx="12192000" cy="3845903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1EAFD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6225837"/>
            <a:ext cx="1054699" cy="62794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4565234"/>
            <a:ext cx="3164098" cy="1865538"/>
          </a:xfrm>
          <a:prstGeom prst="rect">
            <a:avLst/>
          </a:prstGeom>
        </p:spPr>
      </p:pic>
      <p:sp>
        <p:nvSpPr>
          <p:cNvPr id="18" name="Fond bleu"/>
          <p:cNvSpPr/>
          <p:nvPr/>
        </p:nvSpPr>
        <p:spPr>
          <a:xfrm>
            <a:off x="2781302" y="0"/>
            <a:ext cx="9410700" cy="4603750"/>
          </a:xfrm>
          <a:custGeom>
            <a:avLst/>
            <a:gdLst/>
            <a:ahLst/>
            <a:cxnLst/>
            <a:rect l="l" t="t" r="r" b="b"/>
            <a:pathLst>
              <a:path w="7058025" h="4603750">
                <a:moveTo>
                  <a:pt x="0" y="0"/>
                </a:moveTo>
                <a:lnTo>
                  <a:pt x="7058025" y="0"/>
                </a:lnTo>
                <a:lnTo>
                  <a:pt x="7058025" y="4603625"/>
                </a:lnTo>
                <a:lnTo>
                  <a:pt x="0" y="4603625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781302" y="3042581"/>
            <a:ext cx="9207498" cy="1516678"/>
          </a:xfrm>
          <a:prstGeom prst="rect">
            <a:avLst/>
          </a:prstGeom>
        </p:spPr>
        <p:txBody>
          <a:bodyPr anchor="ctr" anchorCtr="0"/>
          <a:lstStyle>
            <a:lvl1pPr>
              <a:defRPr sz="26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pour ajouter un sous-titre</a:t>
            </a: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6" y="2910806"/>
            <a:ext cx="8525019" cy="330023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9" name="Corps de texte"/>
          <p:cNvSpPr>
            <a:spLocks noGrp="1"/>
          </p:cNvSpPr>
          <p:nvPr>
            <p:ph type="body" sz="quarter" idx="10" hasCustomPrompt="1"/>
          </p:nvPr>
        </p:nvSpPr>
        <p:spPr>
          <a:xfrm>
            <a:off x="780696" y="1390798"/>
            <a:ext cx="8525019" cy="1295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 doubl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7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" name="Corps de texte"/>
          <p:cNvSpPr>
            <a:spLocks noGrp="1"/>
          </p:cNvSpPr>
          <p:nvPr>
            <p:ph type="body" sz="quarter" idx="12" hasCustomPrompt="1"/>
          </p:nvPr>
        </p:nvSpPr>
        <p:spPr>
          <a:xfrm>
            <a:off x="5191761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5665487" y="2781299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5665487" y="3180106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exemple@email.com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5665487" y="3578913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06 xx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endParaRPr lang="fr-FR" dirty="0"/>
          </a:p>
        </p:txBody>
      </p:sp>
      <p:grpSp>
        <p:nvGrpSpPr>
          <p:cNvPr id="40" name="Groupe 39"/>
          <p:cNvGrpSpPr/>
          <p:nvPr userDrawn="1"/>
        </p:nvGrpSpPr>
        <p:grpSpPr>
          <a:xfrm>
            <a:off x="0" y="3650861"/>
            <a:ext cx="3216618" cy="3207140"/>
            <a:chOff x="0" y="3650861"/>
            <a:chExt cx="3216618" cy="3207140"/>
          </a:xfrm>
        </p:grpSpPr>
        <p:pic>
          <p:nvPicPr>
            <p:cNvPr id="41" name="Image 4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6"/>
            <a:stretch/>
          </p:blipFill>
          <p:spPr>
            <a:xfrm>
              <a:off x="0" y="3650861"/>
              <a:ext cx="2064284" cy="1310754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37"/>
            <a:stretch/>
          </p:blipFill>
          <p:spPr>
            <a:xfrm>
              <a:off x="1905864" y="4772535"/>
              <a:ext cx="1310754" cy="2085466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6" b="35303"/>
            <a:stretch/>
          </p:blipFill>
          <p:spPr>
            <a:xfrm>
              <a:off x="0" y="5871928"/>
              <a:ext cx="968038" cy="986072"/>
            </a:xfrm>
            <a:prstGeom prst="rect">
              <a:avLst/>
            </a:prstGeom>
          </p:spPr>
        </p:pic>
      </p:grpSp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4"/>
          <a:stretch/>
        </p:blipFill>
        <p:spPr>
          <a:xfrm rot="5400000">
            <a:off x="1896426" y="-6666"/>
            <a:ext cx="1297423" cy="1310754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 rot="5400000">
            <a:off x="380730" y="751648"/>
            <a:ext cx="1310754" cy="208546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1" b="35303"/>
          <a:stretch/>
        </p:blipFill>
        <p:spPr>
          <a:xfrm rot="5400000">
            <a:off x="385823" y="-392448"/>
            <a:ext cx="201177" cy="986072"/>
          </a:xfrm>
          <a:prstGeom prst="rect">
            <a:avLst/>
          </a:prstGeom>
        </p:spPr>
      </p:pic>
      <p:sp>
        <p:nvSpPr>
          <p:cNvPr id="48" name="Logo Université Gustave Eiffel"/>
          <p:cNvSpPr/>
          <p:nvPr userDrawn="1"/>
        </p:nvSpPr>
        <p:spPr>
          <a:xfrm>
            <a:off x="5791200" y="4771682"/>
            <a:ext cx="1911910" cy="399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400800"/>
            <a:ext cx="1228784" cy="2539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2744CA-5562-4493-A1B4-4C8A285F8F5B}"/>
              </a:ext>
            </a:extLst>
          </p:cNvPr>
          <p:cNvSpPr txBox="1"/>
          <p:nvPr userDrawn="1"/>
        </p:nvSpPr>
        <p:spPr>
          <a:xfrm>
            <a:off x="76200" y="640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425B09-3612-4581-BE06-8F58ED0C03D5}" type="slidenum">
              <a:rPr lang="fr-FR" smtClean="0"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2" r:id="rId3"/>
    <p:sldLayoutId id="2147483667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7/00006324-200307000-00013" TargetMode="External"/><Relationship Id="rId2" Type="http://schemas.openxmlformats.org/officeDocument/2006/relationships/hyperlink" Target="https://doi.org/10.3389/fnbeh.2013.00085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1186/s12544-023-00605-1" TargetMode="External"/><Relationship Id="rId4" Type="http://schemas.openxmlformats.org/officeDocument/2006/relationships/hyperlink" Target="https://doi.org/10.1038/84054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0CE7880-E8A8-4663-BC0B-B761CFC3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048000"/>
            <a:ext cx="7749742" cy="2105976"/>
          </a:xfrm>
        </p:spPr>
        <p:txBody>
          <a:bodyPr/>
          <a:lstStyle/>
          <a:p>
            <a:pPr algn="l"/>
            <a:r>
              <a:rPr lang="fr-FR" sz="2800" dirty="0"/>
              <a:t>Identification des informations visuelles </a:t>
            </a:r>
            <a:r>
              <a:rPr lang="fr-FR" sz="2800" dirty="0">
                <a:solidFill>
                  <a:schemeClr val="bg1"/>
                </a:solidFill>
              </a:rPr>
              <a:t>utilisées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dans une tâche de franchissement en réalité virtuelle.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A6C7C6-892B-488E-9050-792A6BCAE66F}"/>
              </a:ext>
            </a:extLst>
          </p:cNvPr>
          <p:cNvSpPr txBox="1"/>
          <p:nvPr/>
        </p:nvSpPr>
        <p:spPr>
          <a:xfrm>
            <a:off x="381000" y="2052038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Séminaire 2025</a:t>
            </a:r>
          </a:p>
          <a:p>
            <a:endParaRPr lang="fr-FR" dirty="0"/>
          </a:p>
          <a:p>
            <a:r>
              <a:rPr lang="fr-FR" dirty="0"/>
              <a:t>Balu Tristan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5D3114-51B4-474F-B878-8E09DDCD9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4" y="76563"/>
            <a:ext cx="1892812" cy="19781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9129DF-0342-4BE0-8901-731FBCBC3C34}"/>
              </a:ext>
            </a:extLst>
          </p:cNvPr>
          <p:cNvSpPr txBox="1"/>
          <p:nvPr/>
        </p:nvSpPr>
        <p:spPr>
          <a:xfrm>
            <a:off x="4114800" y="55626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DDD7DD"/>
                </a:solidFill>
              </a:rPr>
              <a:t>Régis LOBJOIS 	- PICS-L 	– Université Gustave Eiffel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DDD7DD"/>
                </a:solidFill>
              </a:rPr>
              <a:t>Aurélie DOMMES 	- </a:t>
            </a:r>
            <a:r>
              <a:rPr lang="fr-FR" sz="1200" dirty="0" err="1">
                <a:solidFill>
                  <a:srgbClr val="DDD7DD"/>
                </a:solidFill>
              </a:rPr>
              <a:t>LaPEA</a:t>
            </a:r>
            <a:r>
              <a:rPr lang="fr-FR" sz="1200" dirty="0">
                <a:solidFill>
                  <a:srgbClr val="DDD7DD"/>
                </a:solidFill>
              </a:rPr>
              <a:t> 	– Université Gustave Eiffel &amp; Paris Cité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DDD7DD"/>
                </a:solidFill>
              </a:rPr>
              <a:t>Martin BOSSARD 	- PICS-L	– Université Gustave Eiffel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84A2A6-4592-4D03-8E4E-A1E5CF84BE85}"/>
              </a:ext>
            </a:extLst>
          </p:cNvPr>
          <p:cNvSpPr txBox="1"/>
          <p:nvPr/>
        </p:nvSpPr>
        <p:spPr>
          <a:xfrm>
            <a:off x="4114800" y="52856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DDD7DD"/>
                </a:solidFill>
              </a:rPr>
              <a:t>Sous la direction de :</a:t>
            </a:r>
          </a:p>
        </p:txBody>
      </p:sp>
    </p:spTree>
    <p:extLst>
      <p:ext uri="{BB962C8B-B14F-4D97-AF65-F5344CB8AC3E}">
        <p14:creationId xmlns:p14="http://schemas.microsoft.com/office/powerpoint/2010/main" val="3464749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A9D3B7-7A40-4923-994B-7A490DB1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PROTOCOLE</a:t>
            </a:r>
          </a:p>
        </p:txBody>
      </p:sp>
      <p:pic>
        <p:nvPicPr>
          <p:cNvPr id="5" name="Expe">
            <a:hlinkClick r:id="" action="ppaction://media"/>
            <a:extLst>
              <a:ext uri="{FF2B5EF4-FFF2-40B4-BE49-F238E27FC236}">
                <a16:creationId xmlns:a16="http://schemas.microsoft.com/office/drawing/2014/main" id="{9EFC5697-D493-41ED-8792-CE52EF8E03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8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39595"/>
            <a:ext cx="121920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4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AEBFA-1ABE-4C45-A34B-1D0AC6B6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</a:t>
            </a:r>
            <a:r>
              <a:rPr lang="fr-FR" baseline="-25000" dirty="0"/>
              <a:t>1</a:t>
            </a:r>
            <a:r>
              <a:rPr lang="fr-FR" dirty="0"/>
              <a:t> : TAILLE OPTIQUE DU GAP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C45ED79-9559-4951-8FA9-95CC5D9B56FA}"/>
              </a:ext>
            </a:extLst>
          </p:cNvPr>
          <p:cNvCxnSpPr/>
          <p:nvPr/>
        </p:nvCxnSpPr>
        <p:spPr>
          <a:xfrm flipV="1">
            <a:off x="504808" y="4608642"/>
            <a:ext cx="0" cy="16730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D6DE52B-3658-41BE-9263-6D14C0694AD9}"/>
              </a:ext>
            </a:extLst>
          </p:cNvPr>
          <p:cNvCxnSpPr>
            <a:cxnSpLocks/>
          </p:cNvCxnSpPr>
          <p:nvPr/>
        </p:nvCxnSpPr>
        <p:spPr>
          <a:xfrm>
            <a:off x="504808" y="6281661"/>
            <a:ext cx="2177008" cy="15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C29B0B5-1891-496E-88DA-89B3EBBE8DDD}"/>
              </a:ext>
            </a:extLst>
          </p:cNvPr>
          <p:cNvCxnSpPr>
            <a:cxnSpLocks/>
          </p:cNvCxnSpPr>
          <p:nvPr/>
        </p:nvCxnSpPr>
        <p:spPr>
          <a:xfrm>
            <a:off x="514764" y="5468537"/>
            <a:ext cx="184834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00CFFDB-185A-4036-A6B1-1B9CA8DD4033}"/>
              </a:ext>
            </a:extLst>
          </p:cNvPr>
          <p:cNvSpPr txBox="1"/>
          <p:nvPr/>
        </p:nvSpPr>
        <p:spPr>
          <a:xfrm rot="16200000">
            <a:off x="-1220539" y="5314649"/>
            <a:ext cx="2944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Angle de relèvement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1174DA7-FA07-4C8B-BADB-0FE41CCDF885}"/>
              </a:ext>
            </a:extLst>
          </p:cNvPr>
          <p:cNvCxnSpPr>
            <a:cxnSpLocks/>
          </p:cNvCxnSpPr>
          <p:nvPr/>
        </p:nvCxnSpPr>
        <p:spPr>
          <a:xfrm flipV="1">
            <a:off x="1295824" y="1163794"/>
            <a:ext cx="15262" cy="2283599"/>
          </a:xfrm>
          <a:prstGeom prst="line">
            <a:avLst/>
          </a:prstGeom>
          <a:ln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4D97EC8-DD57-41C6-BA76-D1CD3D786BF9}"/>
              </a:ext>
            </a:extLst>
          </p:cNvPr>
          <p:cNvCxnSpPr>
            <a:cxnSpLocks/>
          </p:cNvCxnSpPr>
          <p:nvPr/>
        </p:nvCxnSpPr>
        <p:spPr>
          <a:xfrm flipV="1">
            <a:off x="3302408" y="1163794"/>
            <a:ext cx="0" cy="2283599"/>
          </a:xfrm>
          <a:prstGeom prst="line">
            <a:avLst/>
          </a:prstGeom>
          <a:ln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A4A4C30-5A4A-4BBD-B88C-AE91D6E3449E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1955955" y="2010032"/>
            <a:ext cx="721051" cy="2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C1A2186-6838-4805-B1CA-573ECAD596A4}"/>
              </a:ext>
            </a:extLst>
          </p:cNvPr>
          <p:cNvSpPr/>
          <p:nvPr/>
        </p:nvSpPr>
        <p:spPr>
          <a:xfrm>
            <a:off x="4889811" y="1407471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50ED83D-E5FB-4734-9A4B-AD3F8DA75E92}"/>
              </a:ext>
            </a:extLst>
          </p:cNvPr>
          <p:cNvGrpSpPr/>
          <p:nvPr/>
        </p:nvGrpSpPr>
        <p:grpSpPr>
          <a:xfrm>
            <a:off x="685800" y="1369616"/>
            <a:ext cx="4317030" cy="3082935"/>
            <a:chOff x="4380387" y="1581673"/>
            <a:chExt cx="4317030" cy="3082935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842284E-3180-4100-AFE8-2E1789B95B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175" y="2138739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7BAB0360-FEF8-4D67-9C35-63B614399049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5457175" y="2222090"/>
              <a:ext cx="3240242" cy="244251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8AD113A-CB70-4D4B-9408-5708F105E161}"/>
                </a:ext>
              </a:extLst>
            </p:cNvPr>
            <p:cNvSpPr txBox="1"/>
            <p:nvPr/>
          </p:nvSpPr>
          <p:spPr>
            <a:xfrm>
              <a:off x="4577286" y="1581673"/>
              <a:ext cx="439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</a:t>
              </a:r>
              <a:r>
                <a:rPr lang="fr-FR" sz="24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1190C8-8A5F-4F5A-9843-30EF59B5E672}"/>
                </a:ext>
              </a:extLst>
            </p:cNvPr>
            <p:cNvSpPr>
              <a:spLocks/>
            </p:cNvSpPr>
            <p:nvPr/>
          </p:nvSpPr>
          <p:spPr>
            <a:xfrm>
              <a:off x="4549882" y="2160000"/>
              <a:ext cx="900000" cy="128182"/>
            </a:xfrm>
            <a:prstGeom prst="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0128482-3739-42D9-9647-7BFCB2D38293}"/>
                </a:ext>
              </a:extLst>
            </p:cNvPr>
            <p:cNvSpPr/>
            <p:nvPr/>
          </p:nvSpPr>
          <p:spPr>
            <a:xfrm>
              <a:off x="4970762" y="2194971"/>
              <a:ext cx="58240" cy="582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DA1B687-ADC5-43BC-ACE1-2E429D0B30B2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>
              <a:off x="4549882" y="2224091"/>
              <a:ext cx="4147535" cy="244051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1B8EB6B-6720-4A49-AB02-A3A88C6FC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0387" y="2140950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AEAA14B2-F97B-4759-8588-6B692E27D4C8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4970762" y="2224091"/>
              <a:ext cx="3726655" cy="2440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8A2ABF-9337-454F-A4C4-01C804A6A07B}"/>
              </a:ext>
            </a:extLst>
          </p:cNvPr>
          <p:cNvGrpSpPr/>
          <p:nvPr/>
        </p:nvGrpSpPr>
        <p:grpSpPr>
          <a:xfrm>
            <a:off x="2677006" y="1368917"/>
            <a:ext cx="2323504" cy="1606080"/>
            <a:chOff x="6448726" y="1580973"/>
            <a:chExt cx="2323504" cy="160608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9C05DC-85A1-4DFA-AF31-29016DBA7CAD}"/>
                </a:ext>
              </a:extLst>
            </p:cNvPr>
            <p:cNvSpPr/>
            <p:nvPr/>
          </p:nvSpPr>
          <p:spPr>
            <a:xfrm>
              <a:off x="6620853" y="2157998"/>
              <a:ext cx="900000" cy="128182"/>
            </a:xfrm>
            <a:prstGeom prst="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0B73ADEA-226B-4BA9-B606-485F444999E4}"/>
                </a:ext>
              </a:extLst>
            </p:cNvPr>
            <p:cNvCxnSpPr>
              <a:cxnSpLocks/>
              <a:stCxn id="23" idx="1"/>
              <a:endCxn id="42" idx="0"/>
            </p:cNvCxnSpPr>
            <p:nvPr/>
          </p:nvCxnSpPr>
          <p:spPr>
            <a:xfrm>
              <a:off x="6620853" y="2222089"/>
              <a:ext cx="2151377" cy="96496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C3579C7-7D69-47A6-9277-474AC5D01ED0}"/>
                </a:ext>
              </a:extLst>
            </p:cNvPr>
            <p:cNvSpPr txBox="1"/>
            <p:nvPr/>
          </p:nvSpPr>
          <p:spPr>
            <a:xfrm>
              <a:off x="6639388" y="1580973"/>
              <a:ext cx="513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</a:t>
              </a:r>
              <a:r>
                <a:rPr lang="fr-FR" sz="24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E7F17E3-4356-46AB-8B25-A39CB39729EB}"/>
                </a:ext>
              </a:extLst>
            </p:cNvPr>
            <p:cNvSpPr/>
            <p:nvPr/>
          </p:nvSpPr>
          <p:spPr>
            <a:xfrm>
              <a:off x="7041733" y="2194971"/>
              <a:ext cx="58240" cy="582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4FBB6AE-0062-4F68-9D8B-03F292CBF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8726" y="2138739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782F8BDD-31B8-47C3-8741-DEFB33CF67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9053" y="2141986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95A4683-0BC3-44DC-B0B7-2432DA8C7860}"/>
                </a:ext>
              </a:extLst>
            </p:cNvPr>
            <p:cNvCxnSpPr>
              <a:cxnSpLocks/>
              <a:stCxn id="23" idx="3"/>
              <a:endCxn id="42" idx="0"/>
            </p:cNvCxnSpPr>
            <p:nvPr/>
          </p:nvCxnSpPr>
          <p:spPr>
            <a:xfrm>
              <a:off x="7520853" y="2222089"/>
              <a:ext cx="1251377" cy="96496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96189A10-F751-410F-9BA6-A4D139964887}"/>
                </a:ext>
              </a:extLst>
            </p:cNvPr>
            <p:cNvCxnSpPr>
              <a:cxnSpLocks/>
              <a:stCxn id="26" idx="2"/>
              <a:endCxn id="42" idx="0"/>
            </p:cNvCxnSpPr>
            <p:nvPr/>
          </p:nvCxnSpPr>
          <p:spPr>
            <a:xfrm>
              <a:off x="7041733" y="2224091"/>
              <a:ext cx="1730497" cy="962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271144A-535B-4161-9639-0C299250BCF7}"/>
              </a:ext>
            </a:extLst>
          </p:cNvPr>
          <p:cNvCxnSpPr>
            <a:cxnSpLocks/>
            <a:endCxn id="12" idx="4"/>
          </p:cNvCxnSpPr>
          <p:nvPr/>
        </p:nvCxnSpPr>
        <p:spPr>
          <a:xfrm flipH="1" flipV="1">
            <a:off x="5000882" y="1629612"/>
            <a:ext cx="1948" cy="2822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95E5666-2C59-4FE6-8F00-C3FD1B9DADE1}"/>
              </a:ext>
            </a:extLst>
          </p:cNvPr>
          <p:cNvGrpSpPr/>
          <p:nvPr/>
        </p:nvGrpSpPr>
        <p:grpSpPr>
          <a:xfrm>
            <a:off x="682157" y="1927036"/>
            <a:ext cx="4320673" cy="2525515"/>
            <a:chOff x="4380387" y="2138739"/>
            <a:chExt cx="4320673" cy="252551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882C8AF-2B9C-4C42-8F70-76991D926A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175" y="2138739"/>
              <a:ext cx="166701" cy="166701"/>
            </a:xfrm>
            <a:prstGeom prst="ellipse">
              <a:avLst/>
            </a:prstGeom>
            <a:solidFill>
              <a:srgbClr val="C5E0B4">
                <a:alpha val="25098"/>
              </a:srgbClr>
            </a:solidFill>
            <a:ln>
              <a:solidFill>
                <a:srgbClr val="00B050">
                  <a:alpha val="2509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6760A01D-9E59-4BB0-AED0-256A2C836C71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457175" y="2222090"/>
              <a:ext cx="3243885" cy="2442164"/>
            </a:xfrm>
            <a:prstGeom prst="line">
              <a:avLst/>
            </a:prstGeom>
            <a:solidFill>
              <a:srgbClr val="C5E0B4">
                <a:alpha val="25098"/>
              </a:srgbClr>
            </a:solidFill>
            <a:ln>
              <a:solidFill>
                <a:srgbClr val="00B050">
                  <a:alpha val="25098"/>
                </a:srgb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858FF4-28AC-428F-9914-C631E082F37A}"/>
                </a:ext>
              </a:extLst>
            </p:cNvPr>
            <p:cNvSpPr>
              <a:spLocks/>
            </p:cNvSpPr>
            <p:nvPr/>
          </p:nvSpPr>
          <p:spPr>
            <a:xfrm>
              <a:off x="4549882" y="2160000"/>
              <a:ext cx="900000" cy="128182"/>
            </a:xfrm>
            <a:prstGeom prst="rect">
              <a:avLst/>
            </a:prstGeom>
            <a:solidFill>
              <a:srgbClr val="C5E0B4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4DD1033-965A-4192-A4D2-E38164A493ED}"/>
                </a:ext>
              </a:extLst>
            </p:cNvPr>
            <p:cNvSpPr/>
            <p:nvPr/>
          </p:nvSpPr>
          <p:spPr>
            <a:xfrm>
              <a:off x="4970762" y="2194971"/>
              <a:ext cx="58240" cy="58240"/>
            </a:xfrm>
            <a:prstGeom prst="ellipse">
              <a:avLst/>
            </a:prstGeom>
            <a:solidFill>
              <a:srgbClr val="0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561D31D1-4B89-45D1-B6F9-190320A76037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>
              <a:off x="4549882" y="2224091"/>
              <a:ext cx="4151178" cy="2440163"/>
            </a:xfrm>
            <a:prstGeom prst="line">
              <a:avLst/>
            </a:prstGeom>
            <a:solidFill>
              <a:srgbClr val="C5E0B4">
                <a:alpha val="25098"/>
              </a:srgbClr>
            </a:solidFill>
            <a:ln>
              <a:solidFill>
                <a:srgbClr val="00B050">
                  <a:alpha val="25098"/>
                </a:srgb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C6448DAD-0C1A-4209-90F2-1ADA70B5A4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0387" y="2140950"/>
              <a:ext cx="166701" cy="166701"/>
            </a:xfrm>
            <a:prstGeom prst="ellipse">
              <a:avLst/>
            </a:prstGeom>
            <a:solidFill>
              <a:srgbClr val="C5E0B4">
                <a:alpha val="25098"/>
              </a:srgbClr>
            </a:solidFill>
            <a:ln>
              <a:solidFill>
                <a:srgbClr val="00B050">
                  <a:alpha val="2509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9F6D81A7-BCC4-4069-B4E5-ECA4832C4F09}"/>
                </a:ext>
              </a:extLst>
            </p:cNvPr>
            <p:cNvCxnSpPr>
              <a:cxnSpLocks/>
              <a:stCxn id="36" idx="5"/>
            </p:cNvCxnSpPr>
            <p:nvPr/>
          </p:nvCxnSpPr>
          <p:spPr>
            <a:xfrm>
              <a:off x="5020473" y="2244682"/>
              <a:ext cx="3680587" cy="2419572"/>
            </a:xfrm>
            <a:prstGeom prst="line">
              <a:avLst/>
            </a:prstGeom>
            <a:solidFill>
              <a:srgbClr val="000000">
                <a:alpha val="50196"/>
              </a:srgbClr>
            </a:solidFill>
            <a:ln>
              <a:solidFill>
                <a:srgbClr val="000000">
                  <a:alpha val="25098"/>
                </a:srgb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273251E6-AE7B-40E3-891B-6CA6BBA44409}"/>
              </a:ext>
            </a:extLst>
          </p:cNvPr>
          <p:cNvSpPr txBox="1"/>
          <p:nvPr/>
        </p:nvSpPr>
        <p:spPr>
          <a:xfrm>
            <a:off x="4275894" y="1032938"/>
            <a:ext cx="174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Condition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rgbClr val="00B050"/>
                </a:solidFill>
              </a:rPr>
              <a:t>Fixe</a:t>
            </a:r>
            <a:endParaRPr lang="fr-FR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9E6FC16-AF09-479F-A86E-062C6746C601}"/>
              </a:ext>
            </a:extLst>
          </p:cNvPr>
          <p:cNvGrpSpPr/>
          <p:nvPr/>
        </p:nvGrpSpPr>
        <p:grpSpPr>
          <a:xfrm>
            <a:off x="4787929" y="2974997"/>
            <a:ext cx="425161" cy="480108"/>
            <a:chOff x="8930467" y="5082600"/>
            <a:chExt cx="932690" cy="1053223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E0D823EC-00FB-4A91-B330-88F356E9D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39" r="50000"/>
            <a:stretch/>
          </p:blipFill>
          <p:spPr>
            <a:xfrm>
              <a:off x="8930467" y="5082600"/>
              <a:ext cx="932690" cy="1053223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4D9C6ED4-3BE7-46EC-9F09-550DC2F1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290494" y="5347744"/>
              <a:ext cx="269325" cy="269323"/>
            </a:xfrm>
            <a:prstGeom prst="rect">
              <a:avLst/>
            </a:prstGeom>
          </p:spPr>
        </p:pic>
      </p:grp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93368F1-2CD3-4DBE-AE4D-0782D2BAE930}"/>
              </a:ext>
            </a:extLst>
          </p:cNvPr>
          <p:cNvCxnSpPr>
            <a:cxnSpLocks/>
            <a:stCxn id="42" idx="0"/>
            <a:endCxn id="12" idx="4"/>
          </p:cNvCxnSpPr>
          <p:nvPr/>
        </p:nvCxnSpPr>
        <p:spPr>
          <a:xfrm flipV="1">
            <a:off x="5000510" y="1629612"/>
            <a:ext cx="372" cy="1345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383E229C-18A4-41AB-8395-8136833DA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445" y="4449063"/>
            <a:ext cx="423953" cy="47937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A637DCCD-BE8D-4D2C-A134-DDB0A0BC7AC5}"/>
              </a:ext>
            </a:extLst>
          </p:cNvPr>
          <p:cNvSpPr txBox="1"/>
          <p:nvPr/>
        </p:nvSpPr>
        <p:spPr>
          <a:xfrm>
            <a:off x="2602271" y="5248267"/>
            <a:ext cx="154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Fixe</a:t>
            </a:r>
            <a:endParaRPr lang="fr-FR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51E0CD4-6173-4D3F-AE1D-2BA907621D08}"/>
              </a:ext>
            </a:extLst>
          </p:cNvPr>
          <p:cNvSpPr txBox="1"/>
          <p:nvPr/>
        </p:nvSpPr>
        <p:spPr>
          <a:xfrm>
            <a:off x="492145" y="6336967"/>
            <a:ext cx="218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Position Z</a:t>
            </a:r>
          </a:p>
        </p:txBody>
      </p:sp>
    </p:spTree>
    <p:extLst>
      <p:ext uri="{BB962C8B-B14F-4D97-AF65-F5344CB8AC3E}">
        <p14:creationId xmlns:p14="http://schemas.microsoft.com/office/powerpoint/2010/main" val="2429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0D33F27-B54F-491B-B906-249C1A87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384175"/>
            <a:ext cx="8509000" cy="782638"/>
          </a:xfrm>
        </p:spPr>
        <p:txBody>
          <a:bodyPr/>
          <a:lstStyle/>
          <a:p>
            <a:r>
              <a:rPr lang="fr-FR" dirty="0"/>
              <a:t>VI</a:t>
            </a:r>
            <a:r>
              <a:rPr lang="fr-FR" baseline="-25000" dirty="0"/>
              <a:t>1</a:t>
            </a:r>
            <a:r>
              <a:rPr lang="fr-FR" dirty="0"/>
              <a:t> : TAILLE OPTIQUE DU GAP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14EF0033-687D-41C7-9028-18319C235990}"/>
              </a:ext>
            </a:extLst>
          </p:cNvPr>
          <p:cNvCxnSpPr>
            <a:cxnSpLocks/>
          </p:cNvCxnSpPr>
          <p:nvPr/>
        </p:nvCxnSpPr>
        <p:spPr>
          <a:xfrm flipV="1">
            <a:off x="435408" y="4693132"/>
            <a:ext cx="0" cy="16730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37D76A8D-7CBE-4DBE-B9C8-814D5AFEF5A7}"/>
              </a:ext>
            </a:extLst>
          </p:cNvPr>
          <p:cNvCxnSpPr>
            <a:cxnSpLocks/>
          </p:cNvCxnSpPr>
          <p:nvPr/>
        </p:nvCxnSpPr>
        <p:spPr>
          <a:xfrm>
            <a:off x="435408" y="6366151"/>
            <a:ext cx="2177008" cy="15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440FC25A-1950-45E9-A571-C81300F0BA66}"/>
              </a:ext>
            </a:extLst>
          </p:cNvPr>
          <p:cNvCxnSpPr>
            <a:cxnSpLocks/>
          </p:cNvCxnSpPr>
          <p:nvPr/>
        </p:nvCxnSpPr>
        <p:spPr>
          <a:xfrm>
            <a:off x="445364" y="5553027"/>
            <a:ext cx="184834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Forme libre : forme 96">
            <a:extLst>
              <a:ext uri="{FF2B5EF4-FFF2-40B4-BE49-F238E27FC236}">
                <a16:creationId xmlns:a16="http://schemas.microsoft.com/office/drawing/2014/main" id="{A48C7A4B-533B-4C31-8D96-C3F56E24DC8C}"/>
              </a:ext>
            </a:extLst>
          </p:cNvPr>
          <p:cNvSpPr/>
          <p:nvPr/>
        </p:nvSpPr>
        <p:spPr>
          <a:xfrm>
            <a:off x="452505" y="5243533"/>
            <a:ext cx="1805364" cy="289491"/>
          </a:xfrm>
          <a:custGeom>
            <a:avLst/>
            <a:gdLst>
              <a:gd name="connsiteX0" fmla="*/ 0 w 1874520"/>
              <a:gd name="connsiteY0" fmla="*/ 487680 h 487680"/>
              <a:gd name="connsiteX1" fmla="*/ 1043940 w 1874520"/>
              <a:gd name="connsiteY1" fmla="*/ 312420 h 487680"/>
              <a:gd name="connsiteX2" fmla="*/ 1874520 w 1874520"/>
              <a:gd name="connsiteY2" fmla="*/ 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4520" h="487680">
                <a:moveTo>
                  <a:pt x="0" y="487680"/>
                </a:moveTo>
                <a:cubicBezTo>
                  <a:pt x="365760" y="440690"/>
                  <a:pt x="731520" y="393700"/>
                  <a:pt x="1043940" y="312420"/>
                </a:cubicBezTo>
                <a:cubicBezTo>
                  <a:pt x="1356360" y="231140"/>
                  <a:pt x="1615440" y="115570"/>
                  <a:pt x="1874520" y="0"/>
                </a:cubicBezTo>
              </a:path>
            </a:pathLst>
          </a:custGeom>
          <a:noFill/>
          <a:ln w="19050">
            <a:solidFill>
              <a:srgbClr val="E97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9A8773B2-E9D8-4E2F-8AC6-FF447B3B0A0B}"/>
              </a:ext>
            </a:extLst>
          </p:cNvPr>
          <p:cNvCxnSpPr>
            <a:cxnSpLocks/>
          </p:cNvCxnSpPr>
          <p:nvPr/>
        </p:nvCxnSpPr>
        <p:spPr>
          <a:xfrm flipV="1">
            <a:off x="444303" y="5603077"/>
            <a:ext cx="1849406" cy="317"/>
          </a:xfrm>
          <a:prstGeom prst="line">
            <a:avLst/>
          </a:prstGeom>
          <a:ln w="19050">
            <a:solidFill>
              <a:srgbClr val="3380F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10F782C9-8456-44A3-A68A-AD88CB710BB3}"/>
              </a:ext>
            </a:extLst>
          </p:cNvPr>
          <p:cNvSpPr/>
          <p:nvPr/>
        </p:nvSpPr>
        <p:spPr>
          <a:xfrm>
            <a:off x="426414" y="5234919"/>
            <a:ext cx="1822342" cy="980503"/>
          </a:xfrm>
          <a:custGeom>
            <a:avLst/>
            <a:gdLst>
              <a:gd name="connsiteX0" fmla="*/ 0 w 2110740"/>
              <a:gd name="connsiteY0" fmla="*/ 388620 h 1194416"/>
              <a:gd name="connsiteX1" fmla="*/ 1192530 w 2110740"/>
              <a:gd name="connsiteY1" fmla="*/ 548640 h 1194416"/>
              <a:gd name="connsiteX2" fmla="*/ 1573530 w 2110740"/>
              <a:gd name="connsiteY2" fmla="*/ 1184910 h 1194416"/>
              <a:gd name="connsiteX3" fmla="*/ 2110740 w 2110740"/>
              <a:gd name="connsiteY3" fmla="*/ 0 h 1194416"/>
              <a:gd name="connsiteX0" fmla="*/ 0 w 2110740"/>
              <a:gd name="connsiteY0" fmla="*/ 388620 h 1184910"/>
              <a:gd name="connsiteX1" fmla="*/ 1192530 w 2110740"/>
              <a:gd name="connsiteY1" fmla="*/ 548640 h 1184910"/>
              <a:gd name="connsiteX2" fmla="*/ 1573530 w 2110740"/>
              <a:gd name="connsiteY2" fmla="*/ 1184910 h 1184910"/>
              <a:gd name="connsiteX3" fmla="*/ 2110740 w 2110740"/>
              <a:gd name="connsiteY3" fmla="*/ 0 h 1184910"/>
              <a:gd name="connsiteX0" fmla="*/ 0 w 2110740"/>
              <a:gd name="connsiteY0" fmla="*/ 388620 h 1184910"/>
              <a:gd name="connsiteX1" fmla="*/ 1192530 w 2110740"/>
              <a:gd name="connsiteY1" fmla="*/ 548640 h 1184910"/>
              <a:gd name="connsiteX2" fmla="*/ 1573530 w 2110740"/>
              <a:gd name="connsiteY2" fmla="*/ 1184910 h 1184910"/>
              <a:gd name="connsiteX3" fmla="*/ 2110740 w 2110740"/>
              <a:gd name="connsiteY3" fmla="*/ 0 h 1184910"/>
              <a:gd name="connsiteX0" fmla="*/ 0 w 2110740"/>
              <a:gd name="connsiteY0" fmla="*/ 388620 h 1184910"/>
              <a:gd name="connsiteX1" fmla="*/ 1192530 w 2110740"/>
              <a:gd name="connsiteY1" fmla="*/ 548640 h 1184910"/>
              <a:gd name="connsiteX2" fmla="*/ 1573530 w 2110740"/>
              <a:gd name="connsiteY2" fmla="*/ 1184910 h 1184910"/>
              <a:gd name="connsiteX3" fmla="*/ 2110740 w 2110740"/>
              <a:gd name="connsiteY3" fmla="*/ 0 h 1184910"/>
              <a:gd name="connsiteX0" fmla="*/ 0 w 2110740"/>
              <a:gd name="connsiteY0" fmla="*/ 388620 h 1184910"/>
              <a:gd name="connsiteX1" fmla="*/ 1192530 w 2110740"/>
              <a:gd name="connsiteY1" fmla="*/ 548640 h 1184910"/>
              <a:gd name="connsiteX2" fmla="*/ 1573530 w 2110740"/>
              <a:gd name="connsiteY2" fmla="*/ 1184910 h 1184910"/>
              <a:gd name="connsiteX3" fmla="*/ 2110740 w 2110740"/>
              <a:gd name="connsiteY3" fmla="*/ 0 h 1184910"/>
              <a:gd name="connsiteX0" fmla="*/ 0 w 2110740"/>
              <a:gd name="connsiteY0" fmla="*/ 388620 h 1184910"/>
              <a:gd name="connsiteX1" fmla="*/ 1192530 w 2110740"/>
              <a:gd name="connsiteY1" fmla="*/ 548640 h 1184910"/>
              <a:gd name="connsiteX2" fmla="*/ 1573530 w 2110740"/>
              <a:gd name="connsiteY2" fmla="*/ 1184910 h 1184910"/>
              <a:gd name="connsiteX3" fmla="*/ 2110740 w 2110740"/>
              <a:gd name="connsiteY3" fmla="*/ 0 h 1184910"/>
              <a:gd name="connsiteX0" fmla="*/ 0 w 2110740"/>
              <a:gd name="connsiteY0" fmla="*/ 388620 h 1184910"/>
              <a:gd name="connsiteX1" fmla="*/ 1192530 w 2110740"/>
              <a:gd name="connsiteY1" fmla="*/ 548640 h 1184910"/>
              <a:gd name="connsiteX2" fmla="*/ 1573530 w 2110740"/>
              <a:gd name="connsiteY2" fmla="*/ 1184910 h 1184910"/>
              <a:gd name="connsiteX3" fmla="*/ 2110740 w 2110740"/>
              <a:gd name="connsiteY3" fmla="*/ 0 h 1184910"/>
              <a:gd name="connsiteX0" fmla="*/ 0 w 2110740"/>
              <a:gd name="connsiteY0" fmla="*/ 388620 h 1184910"/>
              <a:gd name="connsiteX1" fmla="*/ 1192530 w 2110740"/>
              <a:gd name="connsiteY1" fmla="*/ 548640 h 1184910"/>
              <a:gd name="connsiteX2" fmla="*/ 1573530 w 2110740"/>
              <a:gd name="connsiteY2" fmla="*/ 1184910 h 1184910"/>
              <a:gd name="connsiteX3" fmla="*/ 2110740 w 2110740"/>
              <a:gd name="connsiteY3" fmla="*/ 0 h 118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0740" h="1184910">
                <a:moveTo>
                  <a:pt x="0" y="388620"/>
                </a:moveTo>
                <a:cubicBezTo>
                  <a:pt x="465137" y="402272"/>
                  <a:pt x="930275" y="415925"/>
                  <a:pt x="1192530" y="548640"/>
                </a:cubicBezTo>
                <a:cubicBezTo>
                  <a:pt x="1454785" y="681355"/>
                  <a:pt x="1550035" y="1066800"/>
                  <a:pt x="1573530" y="1184910"/>
                </a:cubicBezTo>
                <a:cubicBezTo>
                  <a:pt x="1638935" y="1017270"/>
                  <a:pt x="1833880" y="20955"/>
                  <a:pt x="2110740" y="0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2D3EFC57-95D3-4104-AA85-4B92C0D3DA59}"/>
              </a:ext>
            </a:extLst>
          </p:cNvPr>
          <p:cNvCxnSpPr>
            <a:cxnSpLocks/>
          </p:cNvCxnSpPr>
          <p:nvPr/>
        </p:nvCxnSpPr>
        <p:spPr>
          <a:xfrm flipV="1">
            <a:off x="1080960" y="937408"/>
            <a:ext cx="15262" cy="2283599"/>
          </a:xfrm>
          <a:prstGeom prst="line">
            <a:avLst/>
          </a:prstGeom>
          <a:ln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076BD3DF-E3B9-4DF2-AEC4-B7D9B9595214}"/>
              </a:ext>
            </a:extLst>
          </p:cNvPr>
          <p:cNvCxnSpPr>
            <a:cxnSpLocks/>
          </p:cNvCxnSpPr>
          <p:nvPr/>
        </p:nvCxnSpPr>
        <p:spPr>
          <a:xfrm flipV="1">
            <a:off x="3087544" y="937408"/>
            <a:ext cx="0" cy="2283599"/>
          </a:xfrm>
          <a:prstGeom prst="line">
            <a:avLst/>
          </a:prstGeom>
          <a:ln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8053D743-2479-49CB-8E7D-044A2672E312}"/>
              </a:ext>
            </a:extLst>
          </p:cNvPr>
          <p:cNvCxnSpPr>
            <a:cxnSpLocks/>
            <a:endCxn id="152" idx="2"/>
          </p:cNvCxnSpPr>
          <p:nvPr/>
        </p:nvCxnSpPr>
        <p:spPr>
          <a:xfrm>
            <a:off x="1741091" y="1783646"/>
            <a:ext cx="721051" cy="2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BF7A464F-2868-4965-905C-58D740035125}"/>
              </a:ext>
            </a:extLst>
          </p:cNvPr>
          <p:cNvGrpSpPr/>
          <p:nvPr/>
        </p:nvGrpSpPr>
        <p:grpSpPr>
          <a:xfrm>
            <a:off x="5491709" y="3364614"/>
            <a:ext cx="5817476" cy="1214745"/>
            <a:chOff x="1449921" y="3865276"/>
            <a:chExt cx="5817476" cy="1214745"/>
          </a:xfrm>
        </p:grpSpPr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F5810C7D-C9FE-4BE8-83C3-712C49B15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13899" y="4115988"/>
              <a:ext cx="166701" cy="166701"/>
            </a:xfrm>
            <a:prstGeom prst="ellipse">
              <a:avLst/>
            </a:prstGeom>
            <a:solidFill>
              <a:srgbClr val="FBE3D6">
                <a:alpha val="25098"/>
              </a:srgbClr>
            </a:solidFill>
            <a:ln>
              <a:solidFill>
                <a:srgbClr val="E97132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E0A8A4B0-187A-41E8-BFD0-65F112E0FBC0}"/>
                </a:ext>
              </a:extLst>
            </p:cNvPr>
            <p:cNvGrpSpPr/>
            <p:nvPr/>
          </p:nvGrpSpPr>
          <p:grpSpPr>
            <a:xfrm>
              <a:off x="5009700" y="4599913"/>
              <a:ext cx="425161" cy="480108"/>
              <a:chOff x="8887430" y="5082839"/>
              <a:chExt cx="932690" cy="1053223"/>
            </a:xfrm>
          </p:grpSpPr>
          <p:pic>
            <p:nvPicPr>
              <p:cNvPr id="123" name="Image 122">
                <a:extLst>
                  <a:ext uri="{FF2B5EF4-FFF2-40B4-BE49-F238E27FC236}">
                    <a16:creationId xmlns:a16="http://schemas.microsoft.com/office/drawing/2014/main" id="{99F848C9-78C8-4E12-AEF2-B505BD0041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7430" y="5082839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5BE3EF59-D8FD-4477-BD16-398A031C6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57061" y="5347745"/>
                <a:ext cx="269325" cy="269324"/>
              </a:xfrm>
              <a:prstGeom prst="rect">
                <a:avLst/>
              </a:prstGeom>
            </p:spPr>
          </p:pic>
        </p:grp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1E9941C1-D037-4B31-8FC8-738B9155435B}"/>
                </a:ext>
              </a:extLst>
            </p:cNvPr>
            <p:cNvSpPr/>
            <p:nvPr/>
          </p:nvSpPr>
          <p:spPr>
            <a:xfrm>
              <a:off x="5111212" y="3865276"/>
              <a:ext cx="222141" cy="2221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cxnSp>
          <p:nvCxnSpPr>
            <p:cNvPr id="107" name="Connecteur droit avec flèche 106">
              <a:extLst>
                <a:ext uri="{FF2B5EF4-FFF2-40B4-BE49-F238E27FC236}">
                  <a16:creationId xmlns:a16="http://schemas.microsoft.com/office/drawing/2014/main" id="{A820D3FD-C754-4CD0-81BD-E849061BAD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22281" y="4087418"/>
              <a:ext cx="2" cy="512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D259D91-7FCF-4CAA-8EA3-491612C4D65F}"/>
                </a:ext>
              </a:extLst>
            </p:cNvPr>
            <p:cNvSpPr/>
            <p:nvPr/>
          </p:nvSpPr>
          <p:spPr>
            <a:xfrm>
              <a:off x="1623275" y="4143217"/>
              <a:ext cx="584915" cy="128681"/>
            </a:xfrm>
            <a:prstGeom prst="rect">
              <a:avLst/>
            </a:prstGeom>
            <a:solidFill>
              <a:srgbClr val="FBE3D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6D50D0AF-6978-4CAA-B383-8392C0CB57DE}"/>
                </a:ext>
              </a:extLst>
            </p:cNvPr>
            <p:cNvSpPr/>
            <p:nvPr/>
          </p:nvSpPr>
          <p:spPr>
            <a:xfrm>
              <a:off x="1881363" y="4172587"/>
              <a:ext cx="58241" cy="58241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5A82A16C-EDCB-491E-ACE6-62FD2C7B7C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9921" y="4115988"/>
              <a:ext cx="166701" cy="166701"/>
            </a:xfrm>
            <a:prstGeom prst="ellipse">
              <a:avLst/>
            </a:prstGeom>
            <a:solidFill>
              <a:srgbClr val="FBE3D6">
                <a:alpha val="25098"/>
              </a:srgbClr>
            </a:solidFill>
            <a:ln>
              <a:solidFill>
                <a:srgbClr val="E97132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6A755B3-FBF1-4398-AB3E-228A686AE1B5}"/>
                </a:ext>
              </a:extLst>
            </p:cNvPr>
            <p:cNvSpPr/>
            <p:nvPr/>
          </p:nvSpPr>
          <p:spPr>
            <a:xfrm>
              <a:off x="3228291" y="4140233"/>
              <a:ext cx="1023601" cy="128681"/>
            </a:xfrm>
            <a:prstGeom prst="rect">
              <a:avLst/>
            </a:prstGeom>
            <a:solidFill>
              <a:srgbClr val="FBE3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654E799F-D0D5-492E-9B30-A86BD1AACA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53891" y="4115988"/>
              <a:ext cx="166701" cy="166701"/>
            </a:xfrm>
            <a:prstGeom prst="ellipse">
              <a:avLst/>
            </a:prstGeom>
            <a:solidFill>
              <a:srgbClr val="FBE3D6"/>
            </a:solidFill>
            <a:ln>
              <a:solidFill>
                <a:srgbClr val="E971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F784E5BE-E73C-4EEE-BE11-3AE1A76F8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7906" y="4115988"/>
              <a:ext cx="166701" cy="166701"/>
            </a:xfrm>
            <a:prstGeom prst="ellipse">
              <a:avLst/>
            </a:prstGeom>
            <a:solidFill>
              <a:srgbClr val="FBE3D6"/>
            </a:solidFill>
            <a:ln>
              <a:solidFill>
                <a:srgbClr val="E971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96E89475-3CA5-4848-B055-EDD04C691034}"/>
                </a:ext>
              </a:extLst>
            </p:cNvPr>
            <p:cNvCxnSpPr>
              <a:cxnSpLocks/>
              <a:stCxn id="111" idx="1"/>
              <a:endCxn id="123" idx="0"/>
            </p:cNvCxnSpPr>
            <p:nvPr/>
          </p:nvCxnSpPr>
          <p:spPr>
            <a:xfrm>
              <a:off x="3228291" y="4204573"/>
              <a:ext cx="1993991" cy="395339"/>
            </a:xfrm>
            <a:prstGeom prst="line">
              <a:avLst/>
            </a:prstGeom>
            <a:ln>
              <a:solidFill>
                <a:srgbClr val="E97132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923EE2F0-AC21-4C08-9F54-1B9C36A9795C}"/>
                </a:ext>
              </a:extLst>
            </p:cNvPr>
            <p:cNvCxnSpPr>
              <a:cxnSpLocks/>
              <a:stCxn id="111" idx="3"/>
              <a:endCxn id="123" idx="0"/>
            </p:cNvCxnSpPr>
            <p:nvPr/>
          </p:nvCxnSpPr>
          <p:spPr>
            <a:xfrm>
              <a:off x="4251891" y="4204573"/>
              <a:ext cx="970391" cy="395339"/>
            </a:xfrm>
            <a:prstGeom prst="line">
              <a:avLst/>
            </a:prstGeom>
            <a:ln>
              <a:solidFill>
                <a:srgbClr val="E97132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>
              <a:extLst>
                <a:ext uri="{FF2B5EF4-FFF2-40B4-BE49-F238E27FC236}">
                  <a16:creationId xmlns:a16="http://schemas.microsoft.com/office/drawing/2014/main" id="{465ABC91-B3E5-4025-AFF6-7F1650290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6640" y="4030006"/>
              <a:ext cx="14187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C54B3669-13A4-422A-93A8-B8B90B3DC42B}"/>
                </a:ext>
              </a:extLst>
            </p:cNvPr>
            <p:cNvCxnSpPr>
              <a:cxnSpLocks/>
              <a:stCxn id="120" idx="2"/>
              <a:endCxn id="123" idx="0"/>
            </p:cNvCxnSpPr>
            <p:nvPr/>
          </p:nvCxnSpPr>
          <p:spPr>
            <a:xfrm>
              <a:off x="3891849" y="4203027"/>
              <a:ext cx="1330434" cy="39688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6B073156-0D1F-42C9-B680-90D59664893A}"/>
                </a:ext>
              </a:extLst>
            </p:cNvPr>
            <p:cNvSpPr/>
            <p:nvPr/>
          </p:nvSpPr>
          <p:spPr>
            <a:xfrm>
              <a:off x="3706002" y="4181269"/>
              <a:ext cx="58241" cy="582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E4BFF651-99C6-4AFB-BE40-ED2AF771EC68}"/>
                </a:ext>
              </a:extLst>
            </p:cNvPr>
            <p:cNvCxnSpPr>
              <a:cxnSpLocks/>
              <a:stCxn id="118" idx="5"/>
              <a:endCxn id="123" idx="0"/>
            </p:cNvCxnSpPr>
            <p:nvPr/>
          </p:nvCxnSpPr>
          <p:spPr>
            <a:xfrm>
              <a:off x="3755714" y="4230980"/>
              <a:ext cx="1466569" cy="36893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2525A994-30F1-4734-83F2-F5F25C3764BF}"/>
                </a:ext>
              </a:extLst>
            </p:cNvPr>
            <p:cNvSpPr/>
            <p:nvPr/>
          </p:nvSpPr>
          <p:spPr>
            <a:xfrm>
              <a:off x="3891849" y="4173906"/>
              <a:ext cx="58241" cy="582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9B4881CD-7C8E-44B0-AC37-4D01EA517F72}"/>
                </a:ext>
              </a:extLst>
            </p:cNvPr>
            <p:cNvSpPr txBox="1"/>
            <p:nvPr/>
          </p:nvSpPr>
          <p:spPr>
            <a:xfrm>
              <a:off x="5107875" y="4158998"/>
              <a:ext cx="2159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>
                  <a:solidFill>
                    <a:srgbClr val="E97132"/>
                  </a:solidFill>
                </a:rPr>
                <a:t>Condition Arrière</a:t>
              </a:r>
            </a:p>
          </p:txBody>
        </p: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04D101FF-1832-4845-9FC8-4CBA993AE5F6}"/>
                </a:ext>
              </a:extLst>
            </p:cNvPr>
            <p:cNvCxnSpPr>
              <a:cxnSpLocks/>
              <a:stCxn id="104" idx="6"/>
              <a:endCxn id="112" idx="2"/>
            </p:cNvCxnSpPr>
            <p:nvPr/>
          </p:nvCxnSpPr>
          <p:spPr>
            <a:xfrm>
              <a:off x="2380600" y="4199339"/>
              <a:ext cx="673291" cy="0"/>
            </a:xfrm>
            <a:prstGeom prst="straightConnector1">
              <a:avLst/>
            </a:prstGeom>
            <a:ln w="12700">
              <a:solidFill>
                <a:srgbClr val="E9713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5A0DCB90-BBC7-49AC-9D3A-F1D0C2D70A83}"/>
              </a:ext>
            </a:extLst>
          </p:cNvPr>
          <p:cNvGrpSpPr/>
          <p:nvPr/>
        </p:nvGrpSpPr>
        <p:grpSpPr>
          <a:xfrm>
            <a:off x="5474120" y="4823890"/>
            <a:ext cx="5927526" cy="1214743"/>
            <a:chOff x="1448654" y="5154521"/>
            <a:chExt cx="5927526" cy="1214743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7F4F9D70-701C-47EB-BB91-4510F92071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06542" y="5410860"/>
              <a:ext cx="166701" cy="166701"/>
            </a:xfrm>
            <a:prstGeom prst="ellipse">
              <a:avLst/>
            </a:prstGeom>
            <a:solidFill>
              <a:srgbClr val="3380FF">
                <a:alpha val="25098"/>
              </a:srgbClr>
            </a:solidFill>
            <a:ln>
              <a:solidFill>
                <a:srgbClr val="3380FF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7" name="Groupe 126">
              <a:extLst>
                <a:ext uri="{FF2B5EF4-FFF2-40B4-BE49-F238E27FC236}">
                  <a16:creationId xmlns:a16="http://schemas.microsoft.com/office/drawing/2014/main" id="{44A56B04-D99F-4048-90AC-357FF150CB0E}"/>
                </a:ext>
              </a:extLst>
            </p:cNvPr>
            <p:cNvGrpSpPr/>
            <p:nvPr/>
          </p:nvGrpSpPr>
          <p:grpSpPr>
            <a:xfrm>
              <a:off x="5026203" y="5889156"/>
              <a:ext cx="425161" cy="480108"/>
              <a:chOff x="8887430" y="5082839"/>
              <a:chExt cx="932690" cy="1053223"/>
            </a:xfrm>
          </p:grpSpPr>
          <p:pic>
            <p:nvPicPr>
              <p:cNvPr id="144" name="Image 143">
                <a:extLst>
                  <a:ext uri="{FF2B5EF4-FFF2-40B4-BE49-F238E27FC236}">
                    <a16:creationId xmlns:a16="http://schemas.microsoft.com/office/drawing/2014/main" id="{CC450929-F32F-499C-BE88-CC466C5AFD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7430" y="5082839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9CFB2978-EE9C-4D6B-AED3-3E25BD605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57061" y="5347745"/>
                <a:ext cx="269325" cy="269324"/>
              </a:xfrm>
              <a:prstGeom prst="rect">
                <a:avLst/>
              </a:prstGeom>
            </p:spPr>
          </p:pic>
        </p:grp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B62FCE0E-5521-41FD-B16A-36D4EDF6CFAC}"/>
                </a:ext>
              </a:extLst>
            </p:cNvPr>
            <p:cNvSpPr/>
            <p:nvPr/>
          </p:nvSpPr>
          <p:spPr>
            <a:xfrm>
              <a:off x="5127716" y="5154521"/>
              <a:ext cx="222141" cy="222141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cxnSp>
          <p:nvCxnSpPr>
            <p:cNvPr id="129" name="Connecteur droit avec flèche 128">
              <a:extLst>
                <a:ext uri="{FF2B5EF4-FFF2-40B4-BE49-F238E27FC236}">
                  <a16:creationId xmlns:a16="http://schemas.microsoft.com/office/drawing/2014/main" id="{76F64C78-A205-4ACD-A811-164726929F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8784" y="5376662"/>
              <a:ext cx="3" cy="5124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E2F6199-392C-498D-9756-6B28D3C97082}"/>
                </a:ext>
              </a:extLst>
            </p:cNvPr>
            <p:cNvSpPr/>
            <p:nvPr/>
          </p:nvSpPr>
          <p:spPr>
            <a:xfrm>
              <a:off x="1618283" y="5432846"/>
              <a:ext cx="584915" cy="128182"/>
            </a:xfrm>
            <a:prstGeom prst="rect">
              <a:avLst/>
            </a:prstGeom>
            <a:solidFill>
              <a:srgbClr val="338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A1885BD9-B0C2-43E9-BFEC-F8406871DCC2}"/>
                </a:ext>
              </a:extLst>
            </p:cNvPr>
            <p:cNvSpPr/>
            <p:nvPr/>
          </p:nvSpPr>
          <p:spPr>
            <a:xfrm>
              <a:off x="1891676" y="5461831"/>
              <a:ext cx="58241" cy="58241"/>
            </a:xfrm>
            <a:prstGeom prst="ellipse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E70E1BB6-57CB-44BD-BC16-4097E4EA3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8654" y="5412960"/>
              <a:ext cx="166701" cy="166701"/>
            </a:xfrm>
            <a:prstGeom prst="ellipse">
              <a:avLst/>
            </a:prstGeom>
            <a:solidFill>
              <a:srgbClr val="3380FF">
                <a:alpha val="25098"/>
              </a:srgbClr>
            </a:solidFill>
            <a:ln>
              <a:solidFill>
                <a:srgbClr val="3380FF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F34A7AD5-82A2-475A-8708-DFE4F10CA94B}"/>
                </a:ext>
              </a:extLst>
            </p:cNvPr>
            <p:cNvSpPr/>
            <p:nvPr/>
          </p:nvSpPr>
          <p:spPr>
            <a:xfrm>
              <a:off x="3407537" y="5435615"/>
              <a:ext cx="1023601" cy="128181"/>
            </a:xfrm>
            <a:prstGeom prst="rect">
              <a:avLst/>
            </a:prstGeom>
            <a:solidFill>
              <a:srgbClr val="338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7E002CD2-8E14-410B-B649-C564F5CD6D9D}"/>
                </a:ext>
              </a:extLst>
            </p:cNvPr>
            <p:cNvSpPr/>
            <p:nvPr/>
          </p:nvSpPr>
          <p:spPr>
            <a:xfrm>
              <a:off x="3907687" y="5479340"/>
              <a:ext cx="58241" cy="582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FA0054CB-A9A0-4186-96BB-9F2D158E6B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693" y="5420235"/>
              <a:ext cx="166701" cy="166701"/>
            </a:xfrm>
            <a:prstGeom prst="ellipse">
              <a:avLst/>
            </a:prstGeom>
            <a:solidFill>
              <a:srgbClr val="3380FF">
                <a:alpha val="20000"/>
              </a:srgbClr>
            </a:solidFill>
            <a:ln>
              <a:solidFill>
                <a:srgbClr val="338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B743EF27-D54C-4244-953C-24199696A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9593" y="5416356"/>
              <a:ext cx="166701" cy="166701"/>
            </a:xfrm>
            <a:prstGeom prst="ellipse">
              <a:avLst/>
            </a:prstGeom>
            <a:solidFill>
              <a:srgbClr val="3380FF">
                <a:alpha val="20000"/>
              </a:srgbClr>
            </a:solidFill>
            <a:ln>
              <a:solidFill>
                <a:srgbClr val="338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873B3651-6BDC-403D-A149-84D2DFF71908}"/>
                </a:ext>
              </a:extLst>
            </p:cNvPr>
            <p:cNvCxnSpPr>
              <a:cxnSpLocks/>
              <a:stCxn id="133" idx="1"/>
              <a:endCxn id="144" idx="0"/>
            </p:cNvCxnSpPr>
            <p:nvPr/>
          </p:nvCxnSpPr>
          <p:spPr>
            <a:xfrm>
              <a:off x="3407537" y="5499706"/>
              <a:ext cx="1831249" cy="389450"/>
            </a:xfrm>
            <a:prstGeom prst="line">
              <a:avLst/>
            </a:prstGeom>
            <a:ln>
              <a:solidFill>
                <a:srgbClr val="3380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B1261238-1E54-4E76-A2E0-11C4BF151BFD}"/>
                </a:ext>
              </a:extLst>
            </p:cNvPr>
            <p:cNvCxnSpPr>
              <a:cxnSpLocks/>
              <a:stCxn id="133" idx="3"/>
              <a:endCxn id="144" idx="0"/>
            </p:cNvCxnSpPr>
            <p:nvPr/>
          </p:nvCxnSpPr>
          <p:spPr>
            <a:xfrm>
              <a:off x="4431137" y="5499706"/>
              <a:ext cx="807648" cy="389450"/>
            </a:xfrm>
            <a:prstGeom prst="line">
              <a:avLst/>
            </a:prstGeom>
            <a:ln>
              <a:solidFill>
                <a:srgbClr val="3380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Connecteur droit avec flèche 138">
              <a:extLst>
                <a:ext uri="{FF2B5EF4-FFF2-40B4-BE49-F238E27FC236}">
                  <a16:creationId xmlns:a16="http://schemas.microsoft.com/office/drawing/2014/main" id="{80694126-00C2-4780-8D0E-1A3C710E0E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0696" y="5334688"/>
              <a:ext cx="14187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Connecteur droit avec flèche 139">
              <a:extLst>
                <a:ext uri="{FF2B5EF4-FFF2-40B4-BE49-F238E27FC236}">
                  <a16:creationId xmlns:a16="http://schemas.microsoft.com/office/drawing/2014/main" id="{C9AE025F-75DA-494A-BDB9-97A153258B98}"/>
                </a:ext>
              </a:extLst>
            </p:cNvPr>
            <p:cNvCxnSpPr>
              <a:cxnSpLocks/>
            </p:cNvCxnSpPr>
            <p:nvPr/>
          </p:nvCxnSpPr>
          <p:spPr>
            <a:xfrm>
              <a:off x="4289265" y="5330068"/>
              <a:ext cx="14187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id="{23B38EE0-0080-4E1B-ABFA-3715596FAB8C}"/>
                </a:ext>
              </a:extLst>
            </p:cNvPr>
            <p:cNvCxnSpPr>
              <a:cxnSpLocks/>
              <a:stCxn id="134" idx="2"/>
              <a:endCxn id="144" idx="0"/>
            </p:cNvCxnSpPr>
            <p:nvPr/>
          </p:nvCxnSpPr>
          <p:spPr>
            <a:xfrm>
              <a:off x="3907687" y="5508460"/>
              <a:ext cx="1331099" cy="380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7B8A4027-8B46-4900-9035-6FF2F0F2AB17}"/>
                </a:ext>
              </a:extLst>
            </p:cNvPr>
            <p:cNvSpPr txBox="1"/>
            <p:nvPr/>
          </p:nvSpPr>
          <p:spPr>
            <a:xfrm>
              <a:off x="5374893" y="5432846"/>
              <a:ext cx="2001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>
                  <a:solidFill>
                    <a:srgbClr val="3380FF"/>
                  </a:solidFill>
                </a:rPr>
                <a:t>Condition Centrée</a:t>
              </a:r>
            </a:p>
          </p:txBody>
        </p:sp>
        <p:cxnSp>
          <p:nvCxnSpPr>
            <p:cNvPr id="143" name="Connecteur droit avec flèche 142">
              <a:extLst>
                <a:ext uri="{FF2B5EF4-FFF2-40B4-BE49-F238E27FC236}">
                  <a16:creationId xmlns:a16="http://schemas.microsoft.com/office/drawing/2014/main" id="{66D84C05-5A77-42CA-B065-189FAE7B27EC}"/>
                </a:ext>
              </a:extLst>
            </p:cNvPr>
            <p:cNvCxnSpPr>
              <a:cxnSpLocks/>
              <a:stCxn id="126" idx="6"/>
              <a:endCxn id="135" idx="2"/>
            </p:cNvCxnSpPr>
            <p:nvPr/>
          </p:nvCxnSpPr>
          <p:spPr>
            <a:xfrm>
              <a:off x="2373243" y="5494211"/>
              <a:ext cx="862450" cy="9374"/>
            </a:xfrm>
            <a:prstGeom prst="straightConnector1">
              <a:avLst/>
            </a:prstGeom>
            <a:ln w="12700">
              <a:solidFill>
                <a:srgbClr val="3380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Ellipse 145">
            <a:extLst>
              <a:ext uri="{FF2B5EF4-FFF2-40B4-BE49-F238E27FC236}">
                <a16:creationId xmlns:a16="http://schemas.microsoft.com/office/drawing/2014/main" id="{2414F86D-79A3-4894-A0C6-525AAC5EB5D3}"/>
              </a:ext>
            </a:extLst>
          </p:cNvPr>
          <p:cNvSpPr/>
          <p:nvPr/>
        </p:nvSpPr>
        <p:spPr>
          <a:xfrm>
            <a:off x="4674947" y="1181085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grpSp>
        <p:nvGrpSpPr>
          <p:cNvPr id="147" name="Groupe 146">
            <a:extLst>
              <a:ext uri="{FF2B5EF4-FFF2-40B4-BE49-F238E27FC236}">
                <a16:creationId xmlns:a16="http://schemas.microsoft.com/office/drawing/2014/main" id="{732C14CB-DDDC-4685-97D1-42B29754AFE8}"/>
              </a:ext>
            </a:extLst>
          </p:cNvPr>
          <p:cNvGrpSpPr/>
          <p:nvPr/>
        </p:nvGrpSpPr>
        <p:grpSpPr>
          <a:xfrm>
            <a:off x="2462142" y="1149421"/>
            <a:ext cx="2323504" cy="1599190"/>
            <a:chOff x="6448726" y="1587863"/>
            <a:chExt cx="2323504" cy="1599190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5C301E6-BB41-477E-9C76-09167385A5FB}"/>
                </a:ext>
              </a:extLst>
            </p:cNvPr>
            <p:cNvSpPr/>
            <p:nvPr/>
          </p:nvSpPr>
          <p:spPr>
            <a:xfrm>
              <a:off x="6620853" y="2157998"/>
              <a:ext cx="900000" cy="128182"/>
            </a:xfrm>
            <a:prstGeom prst="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9" name="Connecteur droit 148">
              <a:extLst>
                <a:ext uri="{FF2B5EF4-FFF2-40B4-BE49-F238E27FC236}">
                  <a16:creationId xmlns:a16="http://schemas.microsoft.com/office/drawing/2014/main" id="{2E2BC2D2-2699-4180-99A1-BFDAE5D51957}"/>
                </a:ext>
              </a:extLst>
            </p:cNvPr>
            <p:cNvCxnSpPr>
              <a:cxnSpLocks/>
              <a:stCxn id="148" idx="1"/>
              <a:endCxn id="166" idx="0"/>
            </p:cNvCxnSpPr>
            <p:nvPr/>
          </p:nvCxnSpPr>
          <p:spPr>
            <a:xfrm>
              <a:off x="6620853" y="2222089"/>
              <a:ext cx="2151377" cy="96496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518D7A26-5350-4ACE-B76A-8627BBEF15F7}"/>
                </a:ext>
              </a:extLst>
            </p:cNvPr>
            <p:cNvSpPr txBox="1"/>
            <p:nvPr/>
          </p:nvSpPr>
          <p:spPr>
            <a:xfrm>
              <a:off x="6687295" y="1587863"/>
              <a:ext cx="495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</a:t>
              </a:r>
              <a:r>
                <a:rPr lang="fr-FR" sz="24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D66BB057-8FDE-4DA4-AF7D-BCC963A76392}"/>
                </a:ext>
              </a:extLst>
            </p:cNvPr>
            <p:cNvSpPr/>
            <p:nvPr/>
          </p:nvSpPr>
          <p:spPr>
            <a:xfrm>
              <a:off x="7041733" y="2194971"/>
              <a:ext cx="58240" cy="582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D99FBB5A-C5A2-4785-A00A-D3ED81F2C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8726" y="2138739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29B8DA23-F3A5-42BB-97C4-399F31562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9053" y="2141986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54" name="Connecteur droit 153">
              <a:extLst>
                <a:ext uri="{FF2B5EF4-FFF2-40B4-BE49-F238E27FC236}">
                  <a16:creationId xmlns:a16="http://schemas.microsoft.com/office/drawing/2014/main" id="{90A7C62C-ACB2-46AE-B57E-776E047CB4E3}"/>
                </a:ext>
              </a:extLst>
            </p:cNvPr>
            <p:cNvCxnSpPr>
              <a:cxnSpLocks/>
              <a:stCxn id="148" idx="3"/>
              <a:endCxn id="166" idx="0"/>
            </p:cNvCxnSpPr>
            <p:nvPr/>
          </p:nvCxnSpPr>
          <p:spPr>
            <a:xfrm>
              <a:off x="7520853" y="2222089"/>
              <a:ext cx="1251377" cy="96496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Connecteur droit 154">
              <a:extLst>
                <a:ext uri="{FF2B5EF4-FFF2-40B4-BE49-F238E27FC236}">
                  <a16:creationId xmlns:a16="http://schemas.microsoft.com/office/drawing/2014/main" id="{BED1A534-24A4-4661-BCA5-1F0B23B37155}"/>
                </a:ext>
              </a:extLst>
            </p:cNvPr>
            <p:cNvCxnSpPr>
              <a:cxnSpLocks/>
              <a:stCxn id="151" idx="2"/>
              <a:endCxn id="166" idx="0"/>
            </p:cNvCxnSpPr>
            <p:nvPr/>
          </p:nvCxnSpPr>
          <p:spPr>
            <a:xfrm>
              <a:off x="7041733" y="2224091"/>
              <a:ext cx="1730497" cy="962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6E825058-C984-4EFC-B390-7246E5C9808D}"/>
              </a:ext>
            </a:extLst>
          </p:cNvPr>
          <p:cNvGrpSpPr/>
          <p:nvPr/>
        </p:nvGrpSpPr>
        <p:grpSpPr>
          <a:xfrm>
            <a:off x="477652" y="1698975"/>
            <a:ext cx="4320673" cy="2525515"/>
            <a:chOff x="4380387" y="2138739"/>
            <a:chExt cx="4320673" cy="2525515"/>
          </a:xfrm>
        </p:grpSpPr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0787CF1A-9CCE-4BA2-A12E-5F9412C26D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175" y="2138739"/>
              <a:ext cx="166701" cy="166701"/>
            </a:xfrm>
            <a:prstGeom prst="ellipse">
              <a:avLst/>
            </a:prstGeom>
            <a:solidFill>
              <a:srgbClr val="C5E0B4">
                <a:alpha val="25098"/>
              </a:srgbClr>
            </a:solidFill>
            <a:ln>
              <a:solidFill>
                <a:srgbClr val="00B050">
                  <a:alpha val="2509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8" name="Connecteur droit 157">
              <a:extLst>
                <a:ext uri="{FF2B5EF4-FFF2-40B4-BE49-F238E27FC236}">
                  <a16:creationId xmlns:a16="http://schemas.microsoft.com/office/drawing/2014/main" id="{68849FA9-3BF4-4235-AF79-2B76E0857109}"/>
                </a:ext>
              </a:extLst>
            </p:cNvPr>
            <p:cNvCxnSpPr>
              <a:cxnSpLocks/>
              <a:stCxn id="157" idx="2"/>
            </p:cNvCxnSpPr>
            <p:nvPr/>
          </p:nvCxnSpPr>
          <p:spPr>
            <a:xfrm>
              <a:off x="5457175" y="2222090"/>
              <a:ext cx="3243885" cy="2442164"/>
            </a:xfrm>
            <a:prstGeom prst="line">
              <a:avLst/>
            </a:prstGeom>
            <a:solidFill>
              <a:srgbClr val="C5E0B4">
                <a:alpha val="25098"/>
              </a:srgbClr>
            </a:solidFill>
            <a:ln>
              <a:solidFill>
                <a:srgbClr val="00B050">
                  <a:alpha val="25098"/>
                </a:srgb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AC8A4CD-6E1D-40D0-8522-D2BA6A0F3474}"/>
                </a:ext>
              </a:extLst>
            </p:cNvPr>
            <p:cNvSpPr>
              <a:spLocks/>
            </p:cNvSpPr>
            <p:nvPr/>
          </p:nvSpPr>
          <p:spPr>
            <a:xfrm>
              <a:off x="4549882" y="2160000"/>
              <a:ext cx="900000" cy="128182"/>
            </a:xfrm>
            <a:prstGeom prst="rect">
              <a:avLst/>
            </a:prstGeom>
            <a:solidFill>
              <a:srgbClr val="C5E0B4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BDB0033E-8BF5-4779-B7FF-5F1DC5E7857D}"/>
                </a:ext>
              </a:extLst>
            </p:cNvPr>
            <p:cNvSpPr/>
            <p:nvPr/>
          </p:nvSpPr>
          <p:spPr>
            <a:xfrm>
              <a:off x="4970762" y="2194971"/>
              <a:ext cx="58240" cy="58240"/>
            </a:xfrm>
            <a:prstGeom prst="ellipse">
              <a:avLst/>
            </a:prstGeom>
            <a:solidFill>
              <a:srgbClr val="00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1" name="Connecteur droit 160">
              <a:extLst>
                <a:ext uri="{FF2B5EF4-FFF2-40B4-BE49-F238E27FC236}">
                  <a16:creationId xmlns:a16="http://schemas.microsoft.com/office/drawing/2014/main" id="{4F90BAC2-DC2C-4763-9A66-3DE1FABBCA5F}"/>
                </a:ext>
              </a:extLst>
            </p:cNvPr>
            <p:cNvCxnSpPr>
              <a:cxnSpLocks/>
              <a:stCxn id="159" idx="1"/>
            </p:cNvCxnSpPr>
            <p:nvPr/>
          </p:nvCxnSpPr>
          <p:spPr>
            <a:xfrm>
              <a:off x="4549882" y="2224091"/>
              <a:ext cx="4151178" cy="2440163"/>
            </a:xfrm>
            <a:prstGeom prst="line">
              <a:avLst/>
            </a:prstGeom>
            <a:solidFill>
              <a:srgbClr val="C5E0B4">
                <a:alpha val="25098"/>
              </a:srgbClr>
            </a:solidFill>
            <a:ln>
              <a:solidFill>
                <a:srgbClr val="00B050">
                  <a:alpha val="25098"/>
                </a:srgb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07D61362-46B5-483F-ACE5-D3045D07B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0387" y="2140950"/>
              <a:ext cx="166701" cy="166701"/>
            </a:xfrm>
            <a:prstGeom prst="ellipse">
              <a:avLst/>
            </a:prstGeom>
            <a:solidFill>
              <a:srgbClr val="C5E0B4">
                <a:alpha val="25098"/>
              </a:srgbClr>
            </a:solidFill>
            <a:ln>
              <a:solidFill>
                <a:srgbClr val="00B050">
                  <a:alpha val="2509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3" name="Connecteur droit 162">
              <a:extLst>
                <a:ext uri="{FF2B5EF4-FFF2-40B4-BE49-F238E27FC236}">
                  <a16:creationId xmlns:a16="http://schemas.microsoft.com/office/drawing/2014/main" id="{7B4676B3-AA75-41DC-BE08-DE31ACC4DB13}"/>
                </a:ext>
              </a:extLst>
            </p:cNvPr>
            <p:cNvCxnSpPr>
              <a:cxnSpLocks/>
              <a:stCxn id="160" idx="5"/>
            </p:cNvCxnSpPr>
            <p:nvPr/>
          </p:nvCxnSpPr>
          <p:spPr>
            <a:xfrm>
              <a:off x="5020473" y="2244682"/>
              <a:ext cx="3680587" cy="2419572"/>
            </a:xfrm>
            <a:prstGeom prst="line">
              <a:avLst/>
            </a:prstGeom>
            <a:solidFill>
              <a:srgbClr val="000000">
                <a:alpha val="50196"/>
              </a:srgbClr>
            </a:solidFill>
            <a:ln>
              <a:solidFill>
                <a:srgbClr val="000000">
                  <a:alpha val="25098"/>
                </a:srgb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4" name="ZoneTexte 163">
            <a:extLst>
              <a:ext uri="{FF2B5EF4-FFF2-40B4-BE49-F238E27FC236}">
                <a16:creationId xmlns:a16="http://schemas.microsoft.com/office/drawing/2014/main" id="{5524E9FA-E994-49B1-A0FE-C945663D6E0E}"/>
              </a:ext>
            </a:extLst>
          </p:cNvPr>
          <p:cNvSpPr txBox="1"/>
          <p:nvPr/>
        </p:nvSpPr>
        <p:spPr>
          <a:xfrm>
            <a:off x="4026194" y="793890"/>
            <a:ext cx="187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Condition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rgbClr val="00B050"/>
                </a:solidFill>
              </a:rPr>
              <a:t>Fixe</a:t>
            </a:r>
            <a:endParaRPr lang="fr-FR" dirty="0"/>
          </a:p>
        </p:txBody>
      </p:sp>
      <p:grpSp>
        <p:nvGrpSpPr>
          <p:cNvPr id="165" name="Groupe 164">
            <a:extLst>
              <a:ext uri="{FF2B5EF4-FFF2-40B4-BE49-F238E27FC236}">
                <a16:creationId xmlns:a16="http://schemas.microsoft.com/office/drawing/2014/main" id="{2BC53250-372B-41B5-ACDD-1619328A9559}"/>
              </a:ext>
            </a:extLst>
          </p:cNvPr>
          <p:cNvGrpSpPr/>
          <p:nvPr/>
        </p:nvGrpSpPr>
        <p:grpSpPr>
          <a:xfrm>
            <a:off x="4573065" y="2748611"/>
            <a:ext cx="425161" cy="480108"/>
            <a:chOff x="8930467" y="5082600"/>
            <a:chExt cx="932690" cy="1053223"/>
          </a:xfrm>
        </p:grpSpPr>
        <p:pic>
          <p:nvPicPr>
            <p:cNvPr id="166" name="Image 165">
              <a:extLst>
                <a:ext uri="{FF2B5EF4-FFF2-40B4-BE49-F238E27FC236}">
                  <a16:creationId xmlns:a16="http://schemas.microsoft.com/office/drawing/2014/main" id="{A0EEDC25-4397-49BA-B47E-6EED37FA4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39" r="50000"/>
            <a:stretch/>
          </p:blipFill>
          <p:spPr>
            <a:xfrm>
              <a:off x="8930467" y="5082600"/>
              <a:ext cx="932690" cy="1053223"/>
            </a:xfrm>
            <a:prstGeom prst="rect">
              <a:avLst/>
            </a:prstGeom>
          </p:spPr>
        </p:pic>
        <p:pic>
          <p:nvPicPr>
            <p:cNvPr id="167" name="Image 166">
              <a:extLst>
                <a:ext uri="{FF2B5EF4-FFF2-40B4-BE49-F238E27FC236}">
                  <a16:creationId xmlns:a16="http://schemas.microsoft.com/office/drawing/2014/main" id="{3C35BCE7-5F52-414F-B067-5B630DAA2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290494" y="5347744"/>
              <a:ext cx="269325" cy="269323"/>
            </a:xfrm>
            <a:prstGeom prst="rect">
              <a:avLst/>
            </a:prstGeom>
          </p:spPr>
        </p:pic>
      </p:grp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7E3D20D8-40DE-43FB-9FE4-790EE79807AE}"/>
              </a:ext>
            </a:extLst>
          </p:cNvPr>
          <p:cNvCxnSpPr>
            <a:cxnSpLocks/>
            <a:stCxn id="166" idx="0"/>
            <a:endCxn id="146" idx="4"/>
          </p:cNvCxnSpPr>
          <p:nvPr/>
        </p:nvCxnSpPr>
        <p:spPr>
          <a:xfrm flipV="1">
            <a:off x="4785646" y="1403226"/>
            <a:ext cx="372" cy="1345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9" name="Image 168">
            <a:extLst>
              <a:ext uri="{FF2B5EF4-FFF2-40B4-BE49-F238E27FC236}">
                <a16:creationId xmlns:a16="http://schemas.microsoft.com/office/drawing/2014/main" id="{516A7E95-D622-44A4-81CB-7F68CD7BB4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582581" y="4222677"/>
            <a:ext cx="423953" cy="479372"/>
          </a:xfrm>
          <a:prstGeom prst="rect">
            <a:avLst/>
          </a:prstGeom>
        </p:spPr>
      </p:pic>
      <p:sp>
        <p:nvSpPr>
          <p:cNvPr id="170" name="ZoneTexte 169">
            <a:extLst>
              <a:ext uri="{FF2B5EF4-FFF2-40B4-BE49-F238E27FC236}">
                <a16:creationId xmlns:a16="http://schemas.microsoft.com/office/drawing/2014/main" id="{5A635F53-8A56-4AE6-92AE-6BFE90CCD9DC}"/>
              </a:ext>
            </a:extLst>
          </p:cNvPr>
          <p:cNvSpPr txBox="1"/>
          <p:nvPr/>
        </p:nvSpPr>
        <p:spPr>
          <a:xfrm>
            <a:off x="2500903" y="5267392"/>
            <a:ext cx="154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Fixe</a:t>
            </a:r>
            <a:endParaRPr lang="fr-FR" dirty="0"/>
          </a:p>
        </p:txBody>
      </p:sp>
      <p:grpSp>
        <p:nvGrpSpPr>
          <p:cNvPr id="171" name="Groupe 170">
            <a:extLst>
              <a:ext uri="{FF2B5EF4-FFF2-40B4-BE49-F238E27FC236}">
                <a16:creationId xmlns:a16="http://schemas.microsoft.com/office/drawing/2014/main" id="{C2AD4CE3-689B-4C59-9106-47B542EA9E6F}"/>
              </a:ext>
            </a:extLst>
          </p:cNvPr>
          <p:cNvGrpSpPr/>
          <p:nvPr/>
        </p:nvGrpSpPr>
        <p:grpSpPr>
          <a:xfrm>
            <a:off x="5487719" y="1495767"/>
            <a:ext cx="5730257" cy="1252844"/>
            <a:chOff x="1440582" y="2550751"/>
            <a:chExt cx="5730257" cy="1252844"/>
          </a:xfrm>
        </p:grpSpPr>
        <p:grpSp>
          <p:nvGrpSpPr>
            <p:cNvPr id="172" name="Groupe 171">
              <a:extLst>
                <a:ext uri="{FF2B5EF4-FFF2-40B4-BE49-F238E27FC236}">
                  <a16:creationId xmlns:a16="http://schemas.microsoft.com/office/drawing/2014/main" id="{CFD2DBA7-E651-4C60-8E77-390F58DA7422}"/>
                </a:ext>
              </a:extLst>
            </p:cNvPr>
            <p:cNvGrpSpPr/>
            <p:nvPr/>
          </p:nvGrpSpPr>
          <p:grpSpPr>
            <a:xfrm>
              <a:off x="1440582" y="2550751"/>
              <a:ext cx="5730257" cy="1252844"/>
              <a:chOff x="864642" y="294662"/>
              <a:chExt cx="7053652" cy="1542186"/>
            </a:xfrm>
          </p:grpSpPr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5D349525-63D3-4177-97DE-BE260BED4349}"/>
                  </a:ext>
                </a:extLst>
              </p:cNvPr>
              <p:cNvSpPr/>
              <p:nvPr/>
            </p:nvSpPr>
            <p:spPr>
              <a:xfrm>
                <a:off x="4749161" y="649583"/>
                <a:ext cx="204846" cy="204846"/>
              </a:xfrm>
              <a:prstGeom prst="ellipse">
                <a:avLst/>
              </a:prstGeom>
              <a:solidFill>
                <a:srgbClr val="FFABAD"/>
              </a:solidFill>
              <a:ln>
                <a:solidFill>
                  <a:srgbClr val="FF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3333"/>
                  </a:solidFill>
                </a:endParaRPr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8F8529BD-A127-4F78-88D3-05DCA3B5220F}"/>
                  </a:ext>
                </a:extLst>
              </p:cNvPr>
              <p:cNvSpPr/>
              <p:nvPr/>
            </p:nvSpPr>
            <p:spPr>
              <a:xfrm>
                <a:off x="1802160" y="651438"/>
                <a:ext cx="204846" cy="204846"/>
              </a:xfrm>
              <a:prstGeom prst="ellipse">
                <a:avLst/>
              </a:prstGeom>
              <a:solidFill>
                <a:srgbClr val="FFABAD">
                  <a:alpha val="25098"/>
                </a:srgbClr>
              </a:solidFill>
              <a:ln>
                <a:solidFill>
                  <a:srgbClr val="FF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3333"/>
                  </a:solidFill>
                </a:endParaRPr>
              </a:p>
            </p:txBody>
          </p:sp>
          <p:grpSp>
            <p:nvGrpSpPr>
              <p:cNvPr id="176" name="Groupe 175">
                <a:extLst>
                  <a:ext uri="{FF2B5EF4-FFF2-40B4-BE49-F238E27FC236}">
                    <a16:creationId xmlns:a16="http://schemas.microsoft.com/office/drawing/2014/main" id="{24912F12-28D1-4E3F-920B-084DEEE80736}"/>
                  </a:ext>
                </a:extLst>
              </p:cNvPr>
              <p:cNvGrpSpPr/>
              <p:nvPr/>
            </p:nvGrpSpPr>
            <p:grpSpPr>
              <a:xfrm>
                <a:off x="5244764" y="1245860"/>
                <a:ext cx="523352" cy="590988"/>
                <a:chOff x="8887430" y="5082839"/>
                <a:chExt cx="932690" cy="1053223"/>
              </a:xfrm>
            </p:grpSpPr>
            <p:pic>
              <p:nvPicPr>
                <p:cNvPr id="192" name="Image 191">
                  <a:extLst>
                    <a:ext uri="{FF2B5EF4-FFF2-40B4-BE49-F238E27FC236}">
                      <a16:creationId xmlns:a16="http://schemas.microsoft.com/office/drawing/2014/main" id="{D5004D29-9AEF-4559-9F4C-FEFC353092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3539" r="50000"/>
                <a:stretch/>
              </p:blipFill>
              <p:spPr>
                <a:xfrm>
                  <a:off x="8887430" y="5082839"/>
                  <a:ext cx="932690" cy="1053223"/>
                </a:xfrm>
                <a:prstGeom prst="rect">
                  <a:avLst/>
                </a:prstGeom>
              </p:spPr>
            </p:pic>
            <p:pic>
              <p:nvPicPr>
                <p:cNvPr id="193" name="Image 192">
                  <a:extLst>
                    <a:ext uri="{FF2B5EF4-FFF2-40B4-BE49-F238E27FC236}">
                      <a16:creationId xmlns:a16="http://schemas.microsoft.com/office/drawing/2014/main" id="{37C33C74-B454-41F3-B5E2-FEF72D6108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9257061" y="5347745"/>
                  <a:ext cx="269325" cy="269324"/>
                </a:xfrm>
                <a:prstGeom prst="rect">
                  <a:avLst/>
                </a:prstGeom>
              </p:spPr>
            </p:pic>
          </p:grp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4062DBD2-4F8B-4319-B666-54AEEA8DD65D}"/>
                  </a:ext>
                </a:extLst>
              </p:cNvPr>
              <p:cNvSpPr/>
              <p:nvPr/>
            </p:nvSpPr>
            <p:spPr>
              <a:xfrm>
                <a:off x="5369719" y="294662"/>
                <a:ext cx="273444" cy="273444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1"/>
              </a:p>
            </p:txBody>
          </p:sp>
          <p:cxnSp>
            <p:nvCxnSpPr>
              <p:cNvPr id="178" name="Connecteur droit avec flèche 177">
                <a:extLst>
                  <a:ext uri="{FF2B5EF4-FFF2-40B4-BE49-F238E27FC236}">
                    <a16:creationId xmlns:a16="http://schemas.microsoft.com/office/drawing/2014/main" id="{57D4BC3A-C1B0-4C7A-8E00-33267F181A25}"/>
                  </a:ext>
                </a:extLst>
              </p:cNvPr>
              <p:cNvCxnSpPr>
                <a:cxnSpLocks/>
                <a:stCxn id="192" idx="0"/>
              </p:cNvCxnSpPr>
              <p:nvPr/>
            </p:nvCxnSpPr>
            <p:spPr>
              <a:xfrm flipV="1">
                <a:off x="5506440" y="565892"/>
                <a:ext cx="0" cy="6799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8406F95E-DE8F-4929-9872-62B9C1DA5821}"/>
                  </a:ext>
                </a:extLst>
              </p:cNvPr>
              <p:cNvSpPr/>
              <p:nvPr/>
            </p:nvSpPr>
            <p:spPr>
              <a:xfrm>
                <a:off x="1076246" y="683691"/>
                <a:ext cx="720000" cy="158400"/>
              </a:xfrm>
              <a:prstGeom prst="rect">
                <a:avLst/>
              </a:prstGeom>
              <a:solidFill>
                <a:srgbClr val="FFABAD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54A773A8-8291-462E-9262-94E5109689A3}"/>
                  </a:ext>
                </a:extLst>
              </p:cNvPr>
              <p:cNvSpPr/>
              <p:nvPr/>
            </p:nvSpPr>
            <p:spPr>
              <a:xfrm>
                <a:off x="1393939" y="719844"/>
                <a:ext cx="71691" cy="71691"/>
              </a:xfrm>
              <a:prstGeom prst="ellipse">
                <a:avLst/>
              </a:prstGeom>
              <a:solidFill>
                <a:srgbClr val="00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F3E6FDB8-1736-4403-95E4-AB2C43EF64F0}"/>
                  </a:ext>
                </a:extLst>
              </p:cNvPr>
              <p:cNvSpPr/>
              <p:nvPr/>
            </p:nvSpPr>
            <p:spPr>
              <a:xfrm>
                <a:off x="864642" y="661703"/>
                <a:ext cx="204846" cy="204846"/>
              </a:xfrm>
              <a:prstGeom prst="ellipse">
                <a:avLst/>
              </a:prstGeom>
              <a:solidFill>
                <a:srgbClr val="FFABAD">
                  <a:alpha val="25098"/>
                </a:srgbClr>
              </a:solidFill>
              <a:ln>
                <a:solidFill>
                  <a:srgbClr val="FF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3333"/>
                  </a:solidFill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8A26A055-FC96-44FC-B1C7-8A12662B7260}"/>
                  </a:ext>
                </a:extLst>
              </p:cNvPr>
              <p:cNvSpPr/>
              <p:nvPr/>
            </p:nvSpPr>
            <p:spPr>
              <a:xfrm>
                <a:off x="3482565" y="667799"/>
                <a:ext cx="1260000" cy="158400"/>
              </a:xfrm>
              <a:prstGeom prst="rect">
                <a:avLst/>
              </a:prstGeom>
              <a:solidFill>
                <a:srgbClr val="FFAB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3" name="Ellipse 182">
                <a:extLst>
                  <a:ext uri="{FF2B5EF4-FFF2-40B4-BE49-F238E27FC236}">
                    <a16:creationId xmlns:a16="http://schemas.microsoft.com/office/drawing/2014/main" id="{36EF5030-CA2D-4917-8213-F35D7F98A2A3}"/>
                  </a:ext>
                </a:extLst>
              </p:cNvPr>
              <p:cNvSpPr/>
              <p:nvPr/>
            </p:nvSpPr>
            <p:spPr>
              <a:xfrm>
                <a:off x="3869232" y="708508"/>
                <a:ext cx="71691" cy="71691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84" name="Connecteur droit 183">
                <a:extLst>
                  <a:ext uri="{FF2B5EF4-FFF2-40B4-BE49-F238E27FC236}">
                    <a16:creationId xmlns:a16="http://schemas.microsoft.com/office/drawing/2014/main" id="{BC45E556-556B-4715-9FC4-A2CCC7BEC81E}"/>
                  </a:ext>
                </a:extLst>
              </p:cNvPr>
              <p:cNvCxnSpPr>
                <a:cxnSpLocks/>
                <a:stCxn id="182" idx="1"/>
                <a:endCxn id="192" idx="0"/>
              </p:cNvCxnSpPr>
              <p:nvPr/>
            </p:nvCxnSpPr>
            <p:spPr>
              <a:xfrm>
                <a:off x="3482565" y="746999"/>
                <a:ext cx="2023875" cy="498861"/>
              </a:xfrm>
              <a:prstGeom prst="line">
                <a:avLst/>
              </a:prstGeom>
              <a:ln>
                <a:solidFill>
                  <a:srgbClr val="FF3333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>
                <a:extLst>
                  <a:ext uri="{FF2B5EF4-FFF2-40B4-BE49-F238E27FC236}">
                    <a16:creationId xmlns:a16="http://schemas.microsoft.com/office/drawing/2014/main" id="{D8E65AA8-480A-463C-9820-0564850B1E10}"/>
                  </a:ext>
                </a:extLst>
              </p:cNvPr>
              <p:cNvCxnSpPr>
                <a:cxnSpLocks/>
                <a:stCxn id="182" idx="3"/>
                <a:endCxn id="192" idx="0"/>
              </p:cNvCxnSpPr>
              <p:nvPr/>
            </p:nvCxnSpPr>
            <p:spPr>
              <a:xfrm>
                <a:off x="4742565" y="746999"/>
                <a:ext cx="763875" cy="498861"/>
              </a:xfrm>
              <a:prstGeom prst="line">
                <a:avLst/>
              </a:prstGeom>
              <a:ln>
                <a:solidFill>
                  <a:srgbClr val="FF3333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avec flèche 185">
                <a:extLst>
                  <a:ext uri="{FF2B5EF4-FFF2-40B4-BE49-F238E27FC236}">
                    <a16:creationId xmlns:a16="http://schemas.microsoft.com/office/drawing/2014/main" id="{0B862284-BABF-49EA-929D-96031FC1BA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5098" y="552829"/>
                <a:ext cx="177467" cy="313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>
                <a:extLst>
                  <a:ext uri="{FF2B5EF4-FFF2-40B4-BE49-F238E27FC236}">
                    <a16:creationId xmlns:a16="http://schemas.microsoft.com/office/drawing/2014/main" id="{E174CD91-16AB-47B9-BF49-6D6776136D3B}"/>
                  </a:ext>
                </a:extLst>
              </p:cNvPr>
              <p:cNvCxnSpPr>
                <a:cxnSpLocks/>
                <a:stCxn id="183" idx="5"/>
                <a:endCxn id="192" idx="0"/>
              </p:cNvCxnSpPr>
              <p:nvPr/>
            </p:nvCxnSpPr>
            <p:spPr>
              <a:xfrm>
                <a:off x="3930424" y="769700"/>
                <a:ext cx="1576016" cy="47616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E7F4D529-431F-42BD-B72F-489246BC41C8}"/>
                  </a:ext>
                </a:extLst>
              </p:cNvPr>
              <p:cNvSpPr/>
              <p:nvPr/>
            </p:nvSpPr>
            <p:spPr>
              <a:xfrm>
                <a:off x="4099398" y="702163"/>
                <a:ext cx="71691" cy="716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89" name="Connecteur droit 188">
                <a:extLst>
                  <a:ext uri="{FF2B5EF4-FFF2-40B4-BE49-F238E27FC236}">
                    <a16:creationId xmlns:a16="http://schemas.microsoft.com/office/drawing/2014/main" id="{CDD114D7-5F95-4EAD-A87F-25BE46999C0F}"/>
                  </a:ext>
                </a:extLst>
              </p:cNvPr>
              <p:cNvCxnSpPr>
                <a:cxnSpLocks/>
                <a:stCxn id="188" idx="5"/>
                <a:endCxn id="192" idx="0"/>
              </p:cNvCxnSpPr>
              <p:nvPr/>
            </p:nvCxnSpPr>
            <p:spPr>
              <a:xfrm>
                <a:off x="4160590" y="763355"/>
                <a:ext cx="1345850" cy="48250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0" name="ZoneTexte 189">
                <a:extLst>
                  <a:ext uri="{FF2B5EF4-FFF2-40B4-BE49-F238E27FC236}">
                    <a16:creationId xmlns:a16="http://schemas.microsoft.com/office/drawing/2014/main" id="{23A0CB9E-A4A9-4AF3-B7F9-C62A4D8F8E7C}"/>
                  </a:ext>
                </a:extLst>
              </p:cNvPr>
              <p:cNvSpPr txBox="1"/>
              <p:nvPr/>
            </p:nvSpPr>
            <p:spPr>
              <a:xfrm>
                <a:off x="5484581" y="659702"/>
                <a:ext cx="2433713" cy="454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dirty="0">
                    <a:solidFill>
                      <a:srgbClr val="FF3333"/>
                    </a:solidFill>
                  </a:rPr>
                  <a:t>Condition Avant</a:t>
                </a:r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D249BA7D-F16C-45A8-922A-08B82B1F1D7A}"/>
                  </a:ext>
                </a:extLst>
              </p:cNvPr>
              <p:cNvSpPr/>
              <p:nvPr/>
            </p:nvSpPr>
            <p:spPr>
              <a:xfrm>
                <a:off x="3266257" y="649583"/>
                <a:ext cx="204846" cy="204846"/>
              </a:xfrm>
              <a:prstGeom prst="ellipse">
                <a:avLst/>
              </a:prstGeom>
              <a:solidFill>
                <a:srgbClr val="FFABAD"/>
              </a:solidFill>
              <a:ln>
                <a:solidFill>
                  <a:srgbClr val="FF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3333"/>
                  </a:solidFill>
                </a:endParaRPr>
              </a:p>
            </p:txBody>
          </p:sp>
        </p:grpSp>
        <p:cxnSp>
          <p:nvCxnSpPr>
            <p:cNvPr id="173" name="Connecteur droit avec flèche 172">
              <a:extLst>
                <a:ext uri="{FF2B5EF4-FFF2-40B4-BE49-F238E27FC236}">
                  <a16:creationId xmlns:a16="http://schemas.microsoft.com/office/drawing/2014/main" id="{5983B8BF-A248-4CB0-B740-AA1BFA859438}"/>
                </a:ext>
              </a:extLst>
            </p:cNvPr>
            <p:cNvCxnSpPr>
              <a:cxnSpLocks/>
              <a:stCxn id="175" idx="6"/>
              <a:endCxn id="191" idx="2"/>
            </p:cNvCxnSpPr>
            <p:nvPr/>
          </p:nvCxnSpPr>
          <p:spPr>
            <a:xfrm flipV="1">
              <a:off x="2368618" y="2922289"/>
              <a:ext cx="1022992" cy="1507"/>
            </a:xfrm>
            <a:prstGeom prst="straightConnector1">
              <a:avLst/>
            </a:prstGeom>
            <a:ln w="12700">
              <a:solidFill>
                <a:srgbClr val="FF333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78AD4EF7-75D8-4FD9-87C9-7621C03EC92D}"/>
              </a:ext>
            </a:extLst>
          </p:cNvPr>
          <p:cNvCxnSpPr>
            <a:cxnSpLocks/>
          </p:cNvCxnSpPr>
          <p:nvPr/>
        </p:nvCxnSpPr>
        <p:spPr>
          <a:xfrm flipV="1">
            <a:off x="5947867" y="1465185"/>
            <a:ext cx="0" cy="4333394"/>
          </a:xfrm>
          <a:prstGeom prst="line">
            <a:avLst/>
          </a:prstGeom>
          <a:ln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BEDE9753-D3E5-4489-B101-DFC5181A6B22}"/>
              </a:ext>
            </a:extLst>
          </p:cNvPr>
          <p:cNvCxnSpPr>
            <a:cxnSpLocks/>
          </p:cNvCxnSpPr>
          <p:nvPr/>
        </p:nvCxnSpPr>
        <p:spPr>
          <a:xfrm flipV="1">
            <a:off x="7957713" y="1465184"/>
            <a:ext cx="0" cy="4333395"/>
          </a:xfrm>
          <a:prstGeom prst="line">
            <a:avLst/>
          </a:prstGeom>
          <a:ln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ZoneTexte 195">
            <a:extLst>
              <a:ext uri="{FF2B5EF4-FFF2-40B4-BE49-F238E27FC236}">
                <a16:creationId xmlns:a16="http://schemas.microsoft.com/office/drawing/2014/main" id="{90468E52-F0A4-4A58-99E3-7B2430CF3CCE}"/>
              </a:ext>
            </a:extLst>
          </p:cNvPr>
          <p:cNvSpPr txBox="1"/>
          <p:nvPr/>
        </p:nvSpPr>
        <p:spPr>
          <a:xfrm>
            <a:off x="7794089" y="929766"/>
            <a:ext cx="52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sz="2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46B16C64-4D03-4DA9-B77B-85256A973A0A}"/>
              </a:ext>
            </a:extLst>
          </p:cNvPr>
          <p:cNvSpPr txBox="1"/>
          <p:nvPr/>
        </p:nvSpPr>
        <p:spPr>
          <a:xfrm>
            <a:off x="5770272" y="929766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sz="2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B16B63B4-A177-4309-B218-68C1B62FD4C3}"/>
              </a:ext>
            </a:extLst>
          </p:cNvPr>
          <p:cNvSpPr txBox="1"/>
          <p:nvPr/>
        </p:nvSpPr>
        <p:spPr>
          <a:xfrm>
            <a:off x="2496110" y="4995435"/>
            <a:ext cx="184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E97132"/>
                </a:solidFill>
              </a:rPr>
              <a:t>Arrière</a:t>
            </a:r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B11D52CD-6F99-4344-AB86-B64CC036F4DE}"/>
              </a:ext>
            </a:extLst>
          </p:cNvPr>
          <p:cNvSpPr txBox="1"/>
          <p:nvPr/>
        </p:nvSpPr>
        <p:spPr>
          <a:xfrm>
            <a:off x="2503764" y="5877176"/>
            <a:ext cx="167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Avant</a:t>
            </a:r>
          </a:p>
        </p:txBody>
      </p:sp>
      <p:sp>
        <p:nvSpPr>
          <p:cNvPr id="200" name="ZoneTexte 199">
            <a:extLst>
              <a:ext uri="{FF2B5EF4-FFF2-40B4-BE49-F238E27FC236}">
                <a16:creationId xmlns:a16="http://schemas.microsoft.com/office/drawing/2014/main" id="{2081EDC9-1039-4126-A8AC-C64CC0DDDF22}"/>
              </a:ext>
            </a:extLst>
          </p:cNvPr>
          <p:cNvSpPr txBox="1"/>
          <p:nvPr/>
        </p:nvSpPr>
        <p:spPr>
          <a:xfrm>
            <a:off x="2496217" y="5556000"/>
            <a:ext cx="200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380FF"/>
                </a:solidFill>
              </a:rPr>
              <a:t>Centrée</a:t>
            </a: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84D3C8BF-B11B-4162-8003-BF1BF6ACFAFE}"/>
              </a:ext>
            </a:extLst>
          </p:cNvPr>
          <p:cNvSpPr txBox="1"/>
          <p:nvPr/>
        </p:nvSpPr>
        <p:spPr>
          <a:xfrm rot="16200000">
            <a:off x="-922516" y="5399139"/>
            <a:ext cx="236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Angle de relèvement</a:t>
            </a:r>
          </a:p>
        </p:txBody>
      </p:sp>
      <p:sp>
        <p:nvSpPr>
          <p:cNvPr id="202" name="ZoneTexte 201">
            <a:extLst>
              <a:ext uri="{FF2B5EF4-FFF2-40B4-BE49-F238E27FC236}">
                <a16:creationId xmlns:a16="http://schemas.microsoft.com/office/drawing/2014/main" id="{FB1F91B3-3C00-4186-9FBF-C820CB163E14}"/>
              </a:ext>
            </a:extLst>
          </p:cNvPr>
          <p:cNvSpPr txBox="1"/>
          <p:nvPr/>
        </p:nvSpPr>
        <p:spPr>
          <a:xfrm>
            <a:off x="422745" y="6429839"/>
            <a:ext cx="218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Position Z</a:t>
            </a:r>
          </a:p>
        </p:txBody>
      </p:sp>
      <p:sp>
        <p:nvSpPr>
          <p:cNvPr id="203" name="ZoneTexte 202">
            <a:extLst>
              <a:ext uri="{FF2B5EF4-FFF2-40B4-BE49-F238E27FC236}">
                <a16:creationId xmlns:a16="http://schemas.microsoft.com/office/drawing/2014/main" id="{A778EFE3-F1E6-4AA9-82D6-52150CD31245}"/>
              </a:ext>
            </a:extLst>
          </p:cNvPr>
          <p:cNvSpPr txBox="1"/>
          <p:nvPr/>
        </p:nvSpPr>
        <p:spPr>
          <a:xfrm>
            <a:off x="603106" y="1165655"/>
            <a:ext cx="49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sz="2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446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198" grpId="0"/>
      <p:bldP spid="199" grpId="0"/>
      <p:bldP spid="2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e 92">
            <a:extLst>
              <a:ext uri="{FF2B5EF4-FFF2-40B4-BE49-F238E27FC236}">
                <a16:creationId xmlns:a16="http://schemas.microsoft.com/office/drawing/2014/main" id="{26C325A4-8DD0-4E2B-A90E-3B71CF7165B6}"/>
              </a:ext>
            </a:extLst>
          </p:cNvPr>
          <p:cNvGrpSpPr/>
          <p:nvPr/>
        </p:nvGrpSpPr>
        <p:grpSpPr>
          <a:xfrm>
            <a:off x="933660" y="4175954"/>
            <a:ext cx="4965543" cy="755683"/>
            <a:chOff x="920291" y="4090063"/>
            <a:chExt cx="4965543" cy="755683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38F0FCC5-0002-4A2B-8957-37B68B106091}"/>
                </a:ext>
              </a:extLst>
            </p:cNvPr>
            <p:cNvGrpSpPr/>
            <p:nvPr/>
          </p:nvGrpSpPr>
          <p:grpSpPr>
            <a:xfrm>
              <a:off x="920291" y="4090063"/>
              <a:ext cx="925976" cy="743151"/>
              <a:chOff x="1483621" y="4436919"/>
              <a:chExt cx="1704109" cy="1367650"/>
            </a:xfrm>
          </p:grpSpPr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82350C1-6C2D-49B5-BCD6-9426D7700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B264FA73-202A-4876-803A-63420E8F8F2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-50%</a:t>
                </a:r>
              </a:p>
            </p:txBody>
          </p: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86C556ED-D03A-44D7-8506-9361DFC55160}"/>
                </a:ext>
              </a:extLst>
            </p:cNvPr>
            <p:cNvGrpSpPr/>
            <p:nvPr/>
          </p:nvGrpSpPr>
          <p:grpSpPr>
            <a:xfrm>
              <a:off x="2945359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D2403DC8-CB8C-4995-A672-BE1018ADE3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3D860373-5144-42FB-AEC8-65A66C9F28B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0%</a:t>
                </a:r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C10D603D-991B-44EB-91A1-4D3A342AE4F4}"/>
                </a:ext>
              </a:extLst>
            </p:cNvPr>
            <p:cNvGrpSpPr/>
            <p:nvPr/>
          </p:nvGrpSpPr>
          <p:grpSpPr>
            <a:xfrm>
              <a:off x="4959858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A5E93DE1-9158-4224-9101-81E96E98D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372CEDAF-12A1-447F-9E26-B0A1A36BF988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50%</a:t>
                </a:r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03A6149B-3E3E-46E9-9034-38B9465684B4}"/>
                </a:ext>
              </a:extLst>
            </p:cNvPr>
            <p:cNvGrpSpPr/>
            <p:nvPr/>
          </p:nvGrpSpPr>
          <p:grpSpPr>
            <a:xfrm>
              <a:off x="3976633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ADD91F3F-5B7A-49E5-BEDD-E79E318400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F110A0CC-5803-4A1B-BC1A-B3DBFC18B4B3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25%</a:t>
                </a:r>
              </a:p>
            </p:txBody>
          </p: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AA88BA46-144A-48FC-A9BC-844978EEACC2}"/>
                </a:ext>
              </a:extLst>
            </p:cNvPr>
            <p:cNvGrpSpPr/>
            <p:nvPr/>
          </p:nvGrpSpPr>
          <p:grpSpPr>
            <a:xfrm>
              <a:off x="1960980" y="4102595"/>
              <a:ext cx="925976" cy="743151"/>
              <a:chOff x="1483621" y="4436919"/>
              <a:chExt cx="1704109" cy="1367650"/>
            </a:xfrm>
          </p:grpSpPr>
          <p:cxnSp>
            <p:nvCxnSpPr>
              <p:cNvPr id="99" name="Connecteur droit avec flèche 98">
                <a:extLst>
                  <a:ext uri="{FF2B5EF4-FFF2-40B4-BE49-F238E27FC236}">
                    <a16:creationId xmlns:a16="http://schemas.microsoft.com/office/drawing/2014/main" id="{2979269D-AA3C-4125-8DE8-D3F766B7E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B0A56D10-5B1A-4073-B759-2D9422B1D154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-25%</a:t>
                </a: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FA940D4-874B-4063-995D-6D5723B5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</a:t>
            </a:r>
            <a:r>
              <a:rPr lang="fr-FR" baseline="-25000" dirty="0"/>
              <a:t>2</a:t>
            </a:r>
            <a:r>
              <a:rPr lang="fr-FR" dirty="0"/>
              <a:t> : DÉCALAGE DU GAP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3386392-3071-410A-885D-F286FD314481}"/>
              </a:ext>
            </a:extLst>
          </p:cNvPr>
          <p:cNvSpPr txBox="1"/>
          <p:nvPr/>
        </p:nvSpPr>
        <p:spPr>
          <a:xfrm>
            <a:off x="787487" y="1026720"/>
            <a:ext cx="932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Position d’arrivée dans le </a:t>
            </a:r>
            <a:r>
              <a:rPr lang="fr-FR" sz="2400" i="1" dirty="0"/>
              <a:t>gap </a:t>
            </a:r>
            <a:r>
              <a:rPr lang="fr-FR" sz="2400" dirty="0"/>
              <a:t>si maintient de sa vitesse constante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7EB23A-BCEE-41BD-A670-104BF5FBCCC3}"/>
              </a:ext>
            </a:extLst>
          </p:cNvPr>
          <p:cNvSpPr/>
          <p:nvPr/>
        </p:nvSpPr>
        <p:spPr>
          <a:xfrm>
            <a:off x="8305800" y="19812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F08AB8F-0B90-43A2-B38B-65BED002394B}"/>
              </a:ext>
            </a:extLst>
          </p:cNvPr>
          <p:cNvGrpSpPr/>
          <p:nvPr/>
        </p:nvGrpSpPr>
        <p:grpSpPr>
          <a:xfrm>
            <a:off x="8633869" y="2097925"/>
            <a:ext cx="1371819" cy="4316094"/>
            <a:chOff x="8929540" y="1857661"/>
            <a:chExt cx="1371819" cy="3830039"/>
          </a:xfrm>
        </p:grpSpPr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id="{ADEC823C-61CF-4F74-A5B2-CA4E09FC8AF7}"/>
                </a:ext>
              </a:extLst>
            </p:cNvPr>
            <p:cNvSpPr/>
            <p:nvPr/>
          </p:nvSpPr>
          <p:spPr>
            <a:xfrm>
              <a:off x="8929540" y="1857661"/>
              <a:ext cx="282142" cy="3830039"/>
            </a:xfrm>
            <a:prstGeom prst="rightBrace">
              <a:avLst>
                <a:gd name="adj1" fmla="val 0"/>
                <a:gd name="adj2" fmla="val 4398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65D7EAA-E513-4467-A205-51A88F90BB3A}"/>
                </a:ext>
              </a:extLst>
            </p:cNvPr>
            <p:cNvSpPr txBox="1"/>
            <p:nvPr/>
          </p:nvSpPr>
          <p:spPr>
            <a:xfrm>
              <a:off x="9211682" y="3414613"/>
              <a:ext cx="1089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15m</a:t>
              </a:r>
              <a:endParaRPr lang="fr-FR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FAA1A43-A943-42B7-BC7E-7B8E9CEF3A90}"/>
              </a:ext>
            </a:extLst>
          </p:cNvPr>
          <p:cNvSpPr txBox="1"/>
          <p:nvPr/>
        </p:nvSpPr>
        <p:spPr>
          <a:xfrm>
            <a:off x="8872614" y="5220080"/>
            <a:ext cx="2785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Apparition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obstacles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B94F13-9ECF-4E69-B1E4-4F7E0F1789B1}"/>
              </a:ext>
            </a:extLst>
          </p:cNvPr>
          <p:cNvSpPr/>
          <p:nvPr/>
        </p:nvSpPr>
        <p:spPr>
          <a:xfrm flipH="1">
            <a:off x="7180125" y="2458568"/>
            <a:ext cx="2354868" cy="341774"/>
          </a:xfrm>
          <a:prstGeom prst="rect">
            <a:avLst/>
          </a:prstGeom>
          <a:solidFill>
            <a:srgbClr val="C597C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FC1D160-4A6D-481C-AFAC-CE12E6816716}"/>
              </a:ext>
            </a:extLst>
          </p:cNvPr>
          <p:cNvGrpSpPr/>
          <p:nvPr/>
        </p:nvGrpSpPr>
        <p:grpSpPr>
          <a:xfrm>
            <a:off x="8191538" y="2329464"/>
            <a:ext cx="425161" cy="994777"/>
            <a:chOff x="8491389" y="3924150"/>
            <a:chExt cx="425161" cy="994777"/>
          </a:xfrm>
        </p:grpSpPr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DB08AAE4-3392-46E8-B405-4FBB4F18A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BA4B6D5-3D8E-4B7E-AF06-7D72A6ADD103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28168582-2303-4E07-9E19-30AE73D165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9E40ED6-AA70-4887-AC00-73F435583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57" name="Ellipse 56">
            <a:extLst>
              <a:ext uri="{FF2B5EF4-FFF2-40B4-BE49-F238E27FC236}">
                <a16:creationId xmlns:a16="http://schemas.microsoft.com/office/drawing/2014/main" id="{E99CCCCF-3D8C-4ED7-81DF-8E20F5A97B35}"/>
              </a:ext>
            </a:extLst>
          </p:cNvPr>
          <p:cNvSpPr>
            <a:spLocks noChangeAspect="1"/>
          </p:cNvSpPr>
          <p:nvPr/>
        </p:nvSpPr>
        <p:spPr>
          <a:xfrm flipH="1">
            <a:off x="9534993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C05C36D-6006-4965-8036-FBF7159A49E7}"/>
              </a:ext>
            </a:extLst>
          </p:cNvPr>
          <p:cNvSpPr>
            <a:spLocks noChangeAspect="1"/>
          </p:cNvSpPr>
          <p:nvPr/>
        </p:nvSpPr>
        <p:spPr>
          <a:xfrm flipH="1">
            <a:off x="6829762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5A120E-B96B-499C-ADAE-10DE9313AD26}"/>
              </a:ext>
            </a:extLst>
          </p:cNvPr>
          <p:cNvSpPr txBox="1"/>
          <p:nvPr/>
        </p:nvSpPr>
        <p:spPr>
          <a:xfrm>
            <a:off x="7444664" y="20813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0%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4A8F6E-4745-458E-A120-B1061434FA6A}"/>
              </a:ext>
            </a:extLst>
          </p:cNvPr>
          <p:cNvSpPr/>
          <p:nvPr/>
        </p:nvSpPr>
        <p:spPr>
          <a:xfrm>
            <a:off x="8633869" y="5349470"/>
            <a:ext cx="282142" cy="670330"/>
          </a:xfrm>
          <a:prstGeom prst="rect">
            <a:avLst/>
          </a:prstGeom>
          <a:solidFill>
            <a:srgbClr val="F6AECD">
              <a:alpha val="50196"/>
            </a:srgbClr>
          </a:solidFill>
        </p:spPr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63" name="Parenthèse ouvrante 62">
            <a:extLst>
              <a:ext uri="{FF2B5EF4-FFF2-40B4-BE49-F238E27FC236}">
                <a16:creationId xmlns:a16="http://schemas.microsoft.com/office/drawing/2014/main" id="{E34C5AC7-2CE1-4ADD-83B4-5DF3801340B9}"/>
              </a:ext>
            </a:extLst>
          </p:cNvPr>
          <p:cNvSpPr/>
          <p:nvPr/>
        </p:nvSpPr>
        <p:spPr>
          <a:xfrm>
            <a:off x="8305800" y="5346669"/>
            <a:ext cx="174529" cy="670330"/>
          </a:xfrm>
          <a:prstGeom prst="leftBracket">
            <a:avLst>
              <a:gd name="adj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9237B2F-5BC0-4FA8-AF9A-643934DD241F}"/>
              </a:ext>
            </a:extLst>
          </p:cNvPr>
          <p:cNvSpPr txBox="1"/>
          <p:nvPr/>
        </p:nvSpPr>
        <p:spPr>
          <a:xfrm>
            <a:off x="5494329" y="5527285"/>
            <a:ext cx="278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1-3m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Mesure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vitesse pour le calcul de l’offset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0FC308-9689-4142-9FC5-7944C6DF370B}"/>
              </a:ext>
            </a:extLst>
          </p:cNvPr>
          <p:cNvSpPr/>
          <p:nvPr/>
        </p:nvSpPr>
        <p:spPr>
          <a:xfrm>
            <a:off x="1367744" y="3109979"/>
            <a:ext cx="4081206" cy="846928"/>
          </a:xfrm>
          <a:prstGeom prst="rect">
            <a:avLst/>
          </a:prstGeom>
          <a:solidFill>
            <a:srgbClr val="8B2F97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D051FE3-A6A4-40B9-93E8-FB5ED0BA5816}"/>
              </a:ext>
            </a:extLst>
          </p:cNvPr>
          <p:cNvSpPr>
            <a:spLocks noChangeAspect="1"/>
          </p:cNvSpPr>
          <p:nvPr/>
        </p:nvSpPr>
        <p:spPr>
          <a:xfrm>
            <a:off x="544895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E3050F1-FE77-4F8A-83A0-D4582A5A02D7}"/>
              </a:ext>
            </a:extLst>
          </p:cNvPr>
          <p:cNvSpPr>
            <a:spLocks noChangeAspect="1"/>
          </p:cNvSpPr>
          <p:nvPr/>
        </p:nvSpPr>
        <p:spPr>
          <a:xfrm>
            <a:off x="49531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2272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e 92">
            <a:extLst>
              <a:ext uri="{FF2B5EF4-FFF2-40B4-BE49-F238E27FC236}">
                <a16:creationId xmlns:a16="http://schemas.microsoft.com/office/drawing/2014/main" id="{26C325A4-8DD0-4E2B-A90E-3B71CF7165B6}"/>
              </a:ext>
            </a:extLst>
          </p:cNvPr>
          <p:cNvGrpSpPr/>
          <p:nvPr/>
        </p:nvGrpSpPr>
        <p:grpSpPr>
          <a:xfrm>
            <a:off x="933660" y="4175954"/>
            <a:ext cx="4965543" cy="755683"/>
            <a:chOff x="920291" y="4090063"/>
            <a:chExt cx="4965543" cy="755683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38F0FCC5-0002-4A2B-8957-37B68B106091}"/>
                </a:ext>
              </a:extLst>
            </p:cNvPr>
            <p:cNvGrpSpPr/>
            <p:nvPr/>
          </p:nvGrpSpPr>
          <p:grpSpPr>
            <a:xfrm>
              <a:off x="920291" y="4090063"/>
              <a:ext cx="925976" cy="743151"/>
              <a:chOff x="1483621" y="4436919"/>
              <a:chExt cx="1704109" cy="1367650"/>
            </a:xfrm>
          </p:grpSpPr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82350C1-6C2D-49B5-BCD6-9426D7700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B264FA73-202A-4876-803A-63420E8F8F2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-50%</a:t>
                </a:r>
              </a:p>
            </p:txBody>
          </p: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86C556ED-D03A-44D7-8506-9361DFC55160}"/>
                </a:ext>
              </a:extLst>
            </p:cNvPr>
            <p:cNvGrpSpPr/>
            <p:nvPr/>
          </p:nvGrpSpPr>
          <p:grpSpPr>
            <a:xfrm>
              <a:off x="2945359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D2403DC8-CB8C-4995-A672-BE1018ADE3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3D860373-5144-42FB-AEC8-65A66C9F28B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0%</a:t>
                </a:r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C10D603D-991B-44EB-91A1-4D3A342AE4F4}"/>
                </a:ext>
              </a:extLst>
            </p:cNvPr>
            <p:cNvGrpSpPr/>
            <p:nvPr/>
          </p:nvGrpSpPr>
          <p:grpSpPr>
            <a:xfrm>
              <a:off x="4959858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A5E93DE1-9158-4224-9101-81E96E98D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372CEDAF-12A1-447F-9E26-B0A1A36BF988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50%</a:t>
                </a:r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03A6149B-3E3E-46E9-9034-38B9465684B4}"/>
                </a:ext>
              </a:extLst>
            </p:cNvPr>
            <p:cNvGrpSpPr/>
            <p:nvPr/>
          </p:nvGrpSpPr>
          <p:grpSpPr>
            <a:xfrm>
              <a:off x="3976633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ADD91F3F-5B7A-49E5-BEDD-E79E318400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F110A0CC-5803-4A1B-BC1A-B3DBFC18B4B3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002060"/>
                    </a:solidFill>
                  </a:rPr>
                  <a:t>25%</a:t>
                </a:r>
              </a:p>
            </p:txBody>
          </p: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AA88BA46-144A-48FC-A9BC-844978EEACC2}"/>
                </a:ext>
              </a:extLst>
            </p:cNvPr>
            <p:cNvGrpSpPr/>
            <p:nvPr/>
          </p:nvGrpSpPr>
          <p:grpSpPr>
            <a:xfrm>
              <a:off x="1960980" y="4102595"/>
              <a:ext cx="925976" cy="743151"/>
              <a:chOff x="1483621" y="4436919"/>
              <a:chExt cx="1704109" cy="1367650"/>
            </a:xfrm>
          </p:grpSpPr>
          <p:cxnSp>
            <p:nvCxnSpPr>
              <p:cNvPr id="99" name="Connecteur droit avec flèche 98">
                <a:extLst>
                  <a:ext uri="{FF2B5EF4-FFF2-40B4-BE49-F238E27FC236}">
                    <a16:creationId xmlns:a16="http://schemas.microsoft.com/office/drawing/2014/main" id="{2979269D-AA3C-4125-8DE8-D3F766B7E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B0A56D10-5B1A-4073-B759-2D9422B1D154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-25%</a:t>
                </a: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FA940D4-874B-4063-995D-6D5723B5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</a:t>
            </a:r>
            <a:r>
              <a:rPr lang="fr-FR" baseline="-25000" dirty="0"/>
              <a:t>2</a:t>
            </a:r>
            <a:r>
              <a:rPr lang="fr-FR" dirty="0"/>
              <a:t> : DÉCALAGE DU GAP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3386392-3071-410A-885D-F286FD314481}"/>
              </a:ext>
            </a:extLst>
          </p:cNvPr>
          <p:cNvSpPr txBox="1"/>
          <p:nvPr/>
        </p:nvSpPr>
        <p:spPr>
          <a:xfrm>
            <a:off x="787487" y="1026720"/>
            <a:ext cx="932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Position d’arrivée dans le </a:t>
            </a:r>
            <a:r>
              <a:rPr lang="fr-FR" sz="2400" i="1" dirty="0"/>
              <a:t>gap </a:t>
            </a:r>
            <a:r>
              <a:rPr lang="fr-FR" sz="2400" dirty="0"/>
              <a:t>si maintient de sa vitesse constante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7EB23A-BCEE-41BD-A670-104BF5FBCCC3}"/>
              </a:ext>
            </a:extLst>
          </p:cNvPr>
          <p:cNvSpPr/>
          <p:nvPr/>
        </p:nvSpPr>
        <p:spPr>
          <a:xfrm>
            <a:off x="8305800" y="19812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F08AB8F-0B90-43A2-B38B-65BED002394B}"/>
              </a:ext>
            </a:extLst>
          </p:cNvPr>
          <p:cNvGrpSpPr/>
          <p:nvPr/>
        </p:nvGrpSpPr>
        <p:grpSpPr>
          <a:xfrm>
            <a:off x="8633869" y="2097925"/>
            <a:ext cx="1371819" cy="4316094"/>
            <a:chOff x="8929540" y="1857661"/>
            <a:chExt cx="1371819" cy="3830039"/>
          </a:xfrm>
        </p:grpSpPr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id="{ADEC823C-61CF-4F74-A5B2-CA4E09FC8AF7}"/>
                </a:ext>
              </a:extLst>
            </p:cNvPr>
            <p:cNvSpPr/>
            <p:nvPr/>
          </p:nvSpPr>
          <p:spPr>
            <a:xfrm>
              <a:off x="8929540" y="1857661"/>
              <a:ext cx="282142" cy="3830039"/>
            </a:xfrm>
            <a:prstGeom prst="rightBrace">
              <a:avLst>
                <a:gd name="adj1" fmla="val 0"/>
                <a:gd name="adj2" fmla="val 4398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65D7EAA-E513-4467-A205-51A88F90BB3A}"/>
                </a:ext>
              </a:extLst>
            </p:cNvPr>
            <p:cNvSpPr txBox="1"/>
            <p:nvPr/>
          </p:nvSpPr>
          <p:spPr>
            <a:xfrm>
              <a:off x="9211682" y="3414613"/>
              <a:ext cx="1089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15m</a:t>
              </a:r>
              <a:endParaRPr lang="fr-FR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FAA1A43-A943-42B7-BC7E-7B8E9CEF3A90}"/>
              </a:ext>
            </a:extLst>
          </p:cNvPr>
          <p:cNvSpPr txBox="1"/>
          <p:nvPr/>
        </p:nvSpPr>
        <p:spPr>
          <a:xfrm>
            <a:off x="8872614" y="5220080"/>
            <a:ext cx="2785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Apparition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obstacles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B94F13-9ECF-4E69-B1E4-4F7E0F1789B1}"/>
              </a:ext>
            </a:extLst>
          </p:cNvPr>
          <p:cNvSpPr/>
          <p:nvPr/>
        </p:nvSpPr>
        <p:spPr>
          <a:xfrm flipH="1">
            <a:off x="6598763" y="2458568"/>
            <a:ext cx="2354868" cy="341774"/>
          </a:xfrm>
          <a:prstGeom prst="rect">
            <a:avLst/>
          </a:prstGeom>
          <a:solidFill>
            <a:srgbClr val="C597C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FC1D160-4A6D-481C-AFAC-CE12E6816716}"/>
              </a:ext>
            </a:extLst>
          </p:cNvPr>
          <p:cNvGrpSpPr/>
          <p:nvPr/>
        </p:nvGrpSpPr>
        <p:grpSpPr>
          <a:xfrm>
            <a:off x="8191538" y="2329464"/>
            <a:ext cx="425161" cy="994777"/>
            <a:chOff x="8491389" y="3924150"/>
            <a:chExt cx="425161" cy="994777"/>
          </a:xfrm>
        </p:grpSpPr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DB08AAE4-3392-46E8-B405-4FBB4F18A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BA4B6D5-3D8E-4B7E-AF06-7D72A6ADD103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28168582-2303-4E07-9E19-30AE73D165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9E40ED6-AA70-4887-AC00-73F435583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57" name="Ellipse 56">
            <a:extLst>
              <a:ext uri="{FF2B5EF4-FFF2-40B4-BE49-F238E27FC236}">
                <a16:creationId xmlns:a16="http://schemas.microsoft.com/office/drawing/2014/main" id="{E99CCCCF-3D8C-4ED7-81DF-8E20F5A97B35}"/>
              </a:ext>
            </a:extLst>
          </p:cNvPr>
          <p:cNvSpPr>
            <a:spLocks noChangeAspect="1"/>
          </p:cNvSpPr>
          <p:nvPr/>
        </p:nvSpPr>
        <p:spPr>
          <a:xfrm flipH="1">
            <a:off x="8953631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C05C36D-6006-4965-8036-FBF7159A49E7}"/>
              </a:ext>
            </a:extLst>
          </p:cNvPr>
          <p:cNvSpPr>
            <a:spLocks noChangeAspect="1"/>
          </p:cNvSpPr>
          <p:nvPr/>
        </p:nvSpPr>
        <p:spPr>
          <a:xfrm flipH="1">
            <a:off x="6248400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5A120E-B96B-499C-ADAE-10DE9313AD26}"/>
              </a:ext>
            </a:extLst>
          </p:cNvPr>
          <p:cNvSpPr txBox="1"/>
          <p:nvPr/>
        </p:nvSpPr>
        <p:spPr>
          <a:xfrm>
            <a:off x="7444664" y="20813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25%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4A8F6E-4745-458E-A120-B1061434FA6A}"/>
              </a:ext>
            </a:extLst>
          </p:cNvPr>
          <p:cNvSpPr/>
          <p:nvPr/>
        </p:nvSpPr>
        <p:spPr>
          <a:xfrm>
            <a:off x="8633869" y="5349470"/>
            <a:ext cx="282142" cy="670330"/>
          </a:xfrm>
          <a:prstGeom prst="rect">
            <a:avLst/>
          </a:prstGeom>
          <a:solidFill>
            <a:srgbClr val="F6AECD">
              <a:alpha val="50196"/>
            </a:srgbClr>
          </a:solidFill>
        </p:spPr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63" name="Parenthèse ouvrante 62">
            <a:extLst>
              <a:ext uri="{FF2B5EF4-FFF2-40B4-BE49-F238E27FC236}">
                <a16:creationId xmlns:a16="http://schemas.microsoft.com/office/drawing/2014/main" id="{E34C5AC7-2CE1-4ADD-83B4-5DF3801340B9}"/>
              </a:ext>
            </a:extLst>
          </p:cNvPr>
          <p:cNvSpPr/>
          <p:nvPr/>
        </p:nvSpPr>
        <p:spPr>
          <a:xfrm>
            <a:off x="8305800" y="5346669"/>
            <a:ext cx="174529" cy="670330"/>
          </a:xfrm>
          <a:prstGeom prst="leftBracket">
            <a:avLst>
              <a:gd name="adj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9237B2F-5BC0-4FA8-AF9A-643934DD241F}"/>
              </a:ext>
            </a:extLst>
          </p:cNvPr>
          <p:cNvSpPr txBox="1"/>
          <p:nvPr/>
        </p:nvSpPr>
        <p:spPr>
          <a:xfrm>
            <a:off x="5494329" y="5527285"/>
            <a:ext cx="278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1-3m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Mesure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vitesse pour le calcul de l’offset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0FC308-9689-4142-9FC5-7944C6DF370B}"/>
              </a:ext>
            </a:extLst>
          </p:cNvPr>
          <p:cNvSpPr/>
          <p:nvPr/>
        </p:nvSpPr>
        <p:spPr>
          <a:xfrm>
            <a:off x="1367744" y="3109979"/>
            <a:ext cx="4081206" cy="846928"/>
          </a:xfrm>
          <a:prstGeom prst="rect">
            <a:avLst/>
          </a:prstGeom>
          <a:solidFill>
            <a:srgbClr val="8B2F97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D051FE3-A6A4-40B9-93E8-FB5ED0BA5816}"/>
              </a:ext>
            </a:extLst>
          </p:cNvPr>
          <p:cNvSpPr>
            <a:spLocks noChangeAspect="1"/>
          </p:cNvSpPr>
          <p:nvPr/>
        </p:nvSpPr>
        <p:spPr>
          <a:xfrm>
            <a:off x="544895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E3050F1-FE77-4F8A-83A0-D4582A5A02D7}"/>
              </a:ext>
            </a:extLst>
          </p:cNvPr>
          <p:cNvSpPr>
            <a:spLocks noChangeAspect="1"/>
          </p:cNvSpPr>
          <p:nvPr/>
        </p:nvSpPr>
        <p:spPr>
          <a:xfrm>
            <a:off x="49531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121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e 92">
            <a:extLst>
              <a:ext uri="{FF2B5EF4-FFF2-40B4-BE49-F238E27FC236}">
                <a16:creationId xmlns:a16="http://schemas.microsoft.com/office/drawing/2014/main" id="{26C325A4-8DD0-4E2B-A90E-3B71CF7165B6}"/>
              </a:ext>
            </a:extLst>
          </p:cNvPr>
          <p:cNvGrpSpPr/>
          <p:nvPr/>
        </p:nvGrpSpPr>
        <p:grpSpPr>
          <a:xfrm>
            <a:off x="933660" y="4175954"/>
            <a:ext cx="4965543" cy="755683"/>
            <a:chOff x="920291" y="4090063"/>
            <a:chExt cx="4965543" cy="755683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38F0FCC5-0002-4A2B-8957-37B68B106091}"/>
                </a:ext>
              </a:extLst>
            </p:cNvPr>
            <p:cNvGrpSpPr/>
            <p:nvPr/>
          </p:nvGrpSpPr>
          <p:grpSpPr>
            <a:xfrm>
              <a:off x="920291" y="4090063"/>
              <a:ext cx="925976" cy="743151"/>
              <a:chOff x="1483621" y="4436919"/>
              <a:chExt cx="1704109" cy="1367650"/>
            </a:xfrm>
          </p:grpSpPr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82350C1-6C2D-49B5-BCD6-9426D7700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B264FA73-202A-4876-803A-63420E8F8F2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-50%</a:t>
                </a:r>
              </a:p>
            </p:txBody>
          </p: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86C556ED-D03A-44D7-8506-9361DFC55160}"/>
                </a:ext>
              </a:extLst>
            </p:cNvPr>
            <p:cNvGrpSpPr/>
            <p:nvPr/>
          </p:nvGrpSpPr>
          <p:grpSpPr>
            <a:xfrm>
              <a:off x="2945359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D2403DC8-CB8C-4995-A672-BE1018ADE3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3D860373-5144-42FB-AEC8-65A66C9F28B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0%</a:t>
                </a:r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C10D603D-991B-44EB-91A1-4D3A342AE4F4}"/>
                </a:ext>
              </a:extLst>
            </p:cNvPr>
            <p:cNvGrpSpPr/>
            <p:nvPr/>
          </p:nvGrpSpPr>
          <p:grpSpPr>
            <a:xfrm>
              <a:off x="4959858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A5E93DE1-9158-4224-9101-81E96E98D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372CEDAF-12A1-447F-9E26-B0A1A36BF988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002060"/>
                    </a:solidFill>
                  </a:rPr>
                  <a:t>50%</a:t>
                </a:r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03A6149B-3E3E-46E9-9034-38B9465684B4}"/>
                </a:ext>
              </a:extLst>
            </p:cNvPr>
            <p:cNvGrpSpPr/>
            <p:nvPr/>
          </p:nvGrpSpPr>
          <p:grpSpPr>
            <a:xfrm>
              <a:off x="3976633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ADD91F3F-5B7A-49E5-BEDD-E79E318400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F110A0CC-5803-4A1B-BC1A-B3DBFC18B4B3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25%</a:t>
                </a:r>
              </a:p>
            </p:txBody>
          </p: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AA88BA46-144A-48FC-A9BC-844978EEACC2}"/>
                </a:ext>
              </a:extLst>
            </p:cNvPr>
            <p:cNvGrpSpPr/>
            <p:nvPr/>
          </p:nvGrpSpPr>
          <p:grpSpPr>
            <a:xfrm>
              <a:off x="1960980" y="4102595"/>
              <a:ext cx="925976" cy="743151"/>
              <a:chOff x="1483621" y="4436919"/>
              <a:chExt cx="1704109" cy="1367650"/>
            </a:xfrm>
          </p:grpSpPr>
          <p:cxnSp>
            <p:nvCxnSpPr>
              <p:cNvPr id="99" name="Connecteur droit avec flèche 98">
                <a:extLst>
                  <a:ext uri="{FF2B5EF4-FFF2-40B4-BE49-F238E27FC236}">
                    <a16:creationId xmlns:a16="http://schemas.microsoft.com/office/drawing/2014/main" id="{2979269D-AA3C-4125-8DE8-D3F766B7E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B0A56D10-5B1A-4073-B759-2D9422B1D154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-25%</a:t>
                </a: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FA940D4-874B-4063-995D-6D5723B5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</a:t>
            </a:r>
            <a:r>
              <a:rPr lang="fr-FR" baseline="-25000" dirty="0"/>
              <a:t>2</a:t>
            </a:r>
            <a:r>
              <a:rPr lang="fr-FR" dirty="0"/>
              <a:t> : DÉCALAGE DU GAP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3386392-3071-410A-885D-F286FD314481}"/>
              </a:ext>
            </a:extLst>
          </p:cNvPr>
          <p:cNvSpPr txBox="1"/>
          <p:nvPr/>
        </p:nvSpPr>
        <p:spPr>
          <a:xfrm>
            <a:off x="787487" y="1026720"/>
            <a:ext cx="932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Position d’arrivée dans le </a:t>
            </a:r>
            <a:r>
              <a:rPr lang="fr-FR" sz="2400" i="1" dirty="0"/>
              <a:t>gap </a:t>
            </a:r>
            <a:r>
              <a:rPr lang="fr-FR" sz="2400" dirty="0"/>
              <a:t>si maintient de sa vitesse constante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7EB23A-BCEE-41BD-A670-104BF5FBCCC3}"/>
              </a:ext>
            </a:extLst>
          </p:cNvPr>
          <p:cNvSpPr/>
          <p:nvPr/>
        </p:nvSpPr>
        <p:spPr>
          <a:xfrm>
            <a:off x="8305800" y="19812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F08AB8F-0B90-43A2-B38B-65BED002394B}"/>
              </a:ext>
            </a:extLst>
          </p:cNvPr>
          <p:cNvGrpSpPr/>
          <p:nvPr/>
        </p:nvGrpSpPr>
        <p:grpSpPr>
          <a:xfrm>
            <a:off x="8633869" y="2097925"/>
            <a:ext cx="1371819" cy="4316094"/>
            <a:chOff x="8929540" y="1857661"/>
            <a:chExt cx="1371819" cy="3830039"/>
          </a:xfrm>
        </p:grpSpPr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id="{ADEC823C-61CF-4F74-A5B2-CA4E09FC8AF7}"/>
                </a:ext>
              </a:extLst>
            </p:cNvPr>
            <p:cNvSpPr/>
            <p:nvPr/>
          </p:nvSpPr>
          <p:spPr>
            <a:xfrm>
              <a:off x="8929540" y="1857661"/>
              <a:ext cx="282142" cy="3830039"/>
            </a:xfrm>
            <a:prstGeom prst="rightBrace">
              <a:avLst>
                <a:gd name="adj1" fmla="val 0"/>
                <a:gd name="adj2" fmla="val 4398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65D7EAA-E513-4467-A205-51A88F90BB3A}"/>
                </a:ext>
              </a:extLst>
            </p:cNvPr>
            <p:cNvSpPr txBox="1"/>
            <p:nvPr/>
          </p:nvSpPr>
          <p:spPr>
            <a:xfrm>
              <a:off x="9211682" y="3414613"/>
              <a:ext cx="1089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15m</a:t>
              </a:r>
              <a:endParaRPr lang="fr-FR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FAA1A43-A943-42B7-BC7E-7B8E9CEF3A90}"/>
              </a:ext>
            </a:extLst>
          </p:cNvPr>
          <p:cNvSpPr txBox="1"/>
          <p:nvPr/>
        </p:nvSpPr>
        <p:spPr>
          <a:xfrm>
            <a:off x="8872614" y="5220080"/>
            <a:ext cx="2785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Apparition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obstacles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B94F13-9ECF-4E69-B1E4-4F7E0F1789B1}"/>
              </a:ext>
            </a:extLst>
          </p:cNvPr>
          <p:cNvSpPr/>
          <p:nvPr/>
        </p:nvSpPr>
        <p:spPr>
          <a:xfrm flipH="1">
            <a:off x="6065363" y="2458568"/>
            <a:ext cx="2354868" cy="341774"/>
          </a:xfrm>
          <a:prstGeom prst="rect">
            <a:avLst/>
          </a:prstGeom>
          <a:solidFill>
            <a:srgbClr val="C597C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FC1D160-4A6D-481C-AFAC-CE12E6816716}"/>
              </a:ext>
            </a:extLst>
          </p:cNvPr>
          <p:cNvGrpSpPr/>
          <p:nvPr/>
        </p:nvGrpSpPr>
        <p:grpSpPr>
          <a:xfrm>
            <a:off x="8191538" y="2329464"/>
            <a:ext cx="425161" cy="994777"/>
            <a:chOff x="8491389" y="3924150"/>
            <a:chExt cx="425161" cy="994777"/>
          </a:xfrm>
        </p:grpSpPr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DB08AAE4-3392-46E8-B405-4FBB4F18A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BA4B6D5-3D8E-4B7E-AF06-7D72A6ADD103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28168582-2303-4E07-9E19-30AE73D165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9E40ED6-AA70-4887-AC00-73F435583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57" name="Ellipse 56">
            <a:extLst>
              <a:ext uri="{FF2B5EF4-FFF2-40B4-BE49-F238E27FC236}">
                <a16:creationId xmlns:a16="http://schemas.microsoft.com/office/drawing/2014/main" id="{E99CCCCF-3D8C-4ED7-81DF-8E20F5A97B35}"/>
              </a:ext>
            </a:extLst>
          </p:cNvPr>
          <p:cNvSpPr>
            <a:spLocks noChangeAspect="1"/>
          </p:cNvSpPr>
          <p:nvPr/>
        </p:nvSpPr>
        <p:spPr>
          <a:xfrm flipH="1">
            <a:off x="8420231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C05C36D-6006-4965-8036-FBF7159A49E7}"/>
              </a:ext>
            </a:extLst>
          </p:cNvPr>
          <p:cNvSpPr>
            <a:spLocks noChangeAspect="1"/>
          </p:cNvSpPr>
          <p:nvPr/>
        </p:nvSpPr>
        <p:spPr>
          <a:xfrm flipH="1">
            <a:off x="5715000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5A120E-B96B-499C-ADAE-10DE9313AD26}"/>
              </a:ext>
            </a:extLst>
          </p:cNvPr>
          <p:cNvSpPr txBox="1"/>
          <p:nvPr/>
        </p:nvSpPr>
        <p:spPr>
          <a:xfrm>
            <a:off x="7444664" y="20813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50%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4A8F6E-4745-458E-A120-B1061434FA6A}"/>
              </a:ext>
            </a:extLst>
          </p:cNvPr>
          <p:cNvSpPr/>
          <p:nvPr/>
        </p:nvSpPr>
        <p:spPr>
          <a:xfrm>
            <a:off x="8633869" y="5349470"/>
            <a:ext cx="282142" cy="670330"/>
          </a:xfrm>
          <a:prstGeom prst="rect">
            <a:avLst/>
          </a:prstGeom>
          <a:solidFill>
            <a:srgbClr val="F6AECD">
              <a:alpha val="50196"/>
            </a:srgbClr>
          </a:solidFill>
        </p:spPr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63" name="Parenthèse ouvrante 62">
            <a:extLst>
              <a:ext uri="{FF2B5EF4-FFF2-40B4-BE49-F238E27FC236}">
                <a16:creationId xmlns:a16="http://schemas.microsoft.com/office/drawing/2014/main" id="{E34C5AC7-2CE1-4ADD-83B4-5DF3801340B9}"/>
              </a:ext>
            </a:extLst>
          </p:cNvPr>
          <p:cNvSpPr/>
          <p:nvPr/>
        </p:nvSpPr>
        <p:spPr>
          <a:xfrm>
            <a:off x="8305800" y="5346669"/>
            <a:ext cx="174529" cy="670330"/>
          </a:xfrm>
          <a:prstGeom prst="leftBracket">
            <a:avLst>
              <a:gd name="adj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9237B2F-5BC0-4FA8-AF9A-643934DD241F}"/>
              </a:ext>
            </a:extLst>
          </p:cNvPr>
          <p:cNvSpPr txBox="1"/>
          <p:nvPr/>
        </p:nvSpPr>
        <p:spPr>
          <a:xfrm>
            <a:off x="5494329" y="5527285"/>
            <a:ext cx="278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1-3m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Mesure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vitesse pour le calcul de l’offset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0FC308-9689-4142-9FC5-7944C6DF370B}"/>
              </a:ext>
            </a:extLst>
          </p:cNvPr>
          <p:cNvSpPr/>
          <p:nvPr/>
        </p:nvSpPr>
        <p:spPr>
          <a:xfrm>
            <a:off x="1367744" y="3109979"/>
            <a:ext cx="4081206" cy="846928"/>
          </a:xfrm>
          <a:prstGeom prst="rect">
            <a:avLst/>
          </a:prstGeom>
          <a:solidFill>
            <a:srgbClr val="8B2F97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D051FE3-A6A4-40B9-93E8-FB5ED0BA5816}"/>
              </a:ext>
            </a:extLst>
          </p:cNvPr>
          <p:cNvSpPr>
            <a:spLocks noChangeAspect="1"/>
          </p:cNvSpPr>
          <p:nvPr/>
        </p:nvSpPr>
        <p:spPr>
          <a:xfrm>
            <a:off x="544895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E3050F1-FE77-4F8A-83A0-D4582A5A02D7}"/>
              </a:ext>
            </a:extLst>
          </p:cNvPr>
          <p:cNvSpPr>
            <a:spLocks noChangeAspect="1"/>
          </p:cNvSpPr>
          <p:nvPr/>
        </p:nvSpPr>
        <p:spPr>
          <a:xfrm>
            <a:off x="49531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7532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e 92">
            <a:extLst>
              <a:ext uri="{FF2B5EF4-FFF2-40B4-BE49-F238E27FC236}">
                <a16:creationId xmlns:a16="http://schemas.microsoft.com/office/drawing/2014/main" id="{26C325A4-8DD0-4E2B-A90E-3B71CF7165B6}"/>
              </a:ext>
            </a:extLst>
          </p:cNvPr>
          <p:cNvGrpSpPr/>
          <p:nvPr/>
        </p:nvGrpSpPr>
        <p:grpSpPr>
          <a:xfrm>
            <a:off x="933660" y="4175954"/>
            <a:ext cx="4965543" cy="755683"/>
            <a:chOff x="920291" y="4090063"/>
            <a:chExt cx="4965543" cy="755683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38F0FCC5-0002-4A2B-8957-37B68B106091}"/>
                </a:ext>
              </a:extLst>
            </p:cNvPr>
            <p:cNvGrpSpPr/>
            <p:nvPr/>
          </p:nvGrpSpPr>
          <p:grpSpPr>
            <a:xfrm>
              <a:off x="920291" y="4090063"/>
              <a:ext cx="925976" cy="743151"/>
              <a:chOff x="1483621" y="4436919"/>
              <a:chExt cx="1704109" cy="1367650"/>
            </a:xfrm>
          </p:grpSpPr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82350C1-6C2D-49B5-BCD6-9426D7700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B264FA73-202A-4876-803A-63420E8F8F2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-50%</a:t>
                </a:r>
              </a:p>
            </p:txBody>
          </p: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86C556ED-D03A-44D7-8506-9361DFC55160}"/>
                </a:ext>
              </a:extLst>
            </p:cNvPr>
            <p:cNvGrpSpPr/>
            <p:nvPr/>
          </p:nvGrpSpPr>
          <p:grpSpPr>
            <a:xfrm>
              <a:off x="2945359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D2403DC8-CB8C-4995-A672-BE1018ADE3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3D860373-5144-42FB-AEC8-65A66C9F28B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0%</a:t>
                </a:r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C10D603D-991B-44EB-91A1-4D3A342AE4F4}"/>
                </a:ext>
              </a:extLst>
            </p:cNvPr>
            <p:cNvGrpSpPr/>
            <p:nvPr/>
          </p:nvGrpSpPr>
          <p:grpSpPr>
            <a:xfrm>
              <a:off x="4959858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A5E93DE1-9158-4224-9101-81E96E98D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372CEDAF-12A1-447F-9E26-B0A1A36BF988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50%</a:t>
                </a:r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03A6149B-3E3E-46E9-9034-38B9465684B4}"/>
                </a:ext>
              </a:extLst>
            </p:cNvPr>
            <p:cNvGrpSpPr/>
            <p:nvPr/>
          </p:nvGrpSpPr>
          <p:grpSpPr>
            <a:xfrm>
              <a:off x="3976633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ADD91F3F-5B7A-49E5-BEDD-E79E318400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F110A0CC-5803-4A1B-BC1A-B3DBFC18B4B3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25%</a:t>
                </a:r>
              </a:p>
            </p:txBody>
          </p: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AA88BA46-144A-48FC-A9BC-844978EEACC2}"/>
                </a:ext>
              </a:extLst>
            </p:cNvPr>
            <p:cNvGrpSpPr/>
            <p:nvPr/>
          </p:nvGrpSpPr>
          <p:grpSpPr>
            <a:xfrm>
              <a:off x="1960980" y="4102595"/>
              <a:ext cx="925976" cy="743151"/>
              <a:chOff x="1483621" y="4436919"/>
              <a:chExt cx="1704109" cy="1367650"/>
            </a:xfrm>
          </p:grpSpPr>
          <p:cxnSp>
            <p:nvCxnSpPr>
              <p:cNvPr id="99" name="Connecteur droit avec flèche 98">
                <a:extLst>
                  <a:ext uri="{FF2B5EF4-FFF2-40B4-BE49-F238E27FC236}">
                    <a16:creationId xmlns:a16="http://schemas.microsoft.com/office/drawing/2014/main" id="{2979269D-AA3C-4125-8DE8-D3F766B7E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B0A56D10-5B1A-4073-B759-2D9422B1D154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002060"/>
                    </a:solidFill>
                  </a:rPr>
                  <a:t>-25%</a:t>
                </a: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FA940D4-874B-4063-995D-6D5723B5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</a:t>
            </a:r>
            <a:r>
              <a:rPr lang="fr-FR" baseline="-25000" dirty="0"/>
              <a:t>2</a:t>
            </a:r>
            <a:r>
              <a:rPr lang="fr-FR" dirty="0"/>
              <a:t> : DÉCALAGE DU GAP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3386392-3071-410A-885D-F286FD314481}"/>
              </a:ext>
            </a:extLst>
          </p:cNvPr>
          <p:cNvSpPr txBox="1"/>
          <p:nvPr/>
        </p:nvSpPr>
        <p:spPr>
          <a:xfrm>
            <a:off x="787487" y="1026720"/>
            <a:ext cx="932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Position d’arrivée dans le </a:t>
            </a:r>
            <a:r>
              <a:rPr lang="fr-FR" sz="2400" i="1" dirty="0"/>
              <a:t>gap </a:t>
            </a:r>
            <a:r>
              <a:rPr lang="fr-FR" sz="2400" dirty="0"/>
              <a:t>si maintient de sa vitesse constante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7EB23A-BCEE-41BD-A670-104BF5FBCCC3}"/>
              </a:ext>
            </a:extLst>
          </p:cNvPr>
          <p:cNvSpPr/>
          <p:nvPr/>
        </p:nvSpPr>
        <p:spPr>
          <a:xfrm>
            <a:off x="8305800" y="19812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F08AB8F-0B90-43A2-B38B-65BED002394B}"/>
              </a:ext>
            </a:extLst>
          </p:cNvPr>
          <p:cNvGrpSpPr/>
          <p:nvPr/>
        </p:nvGrpSpPr>
        <p:grpSpPr>
          <a:xfrm>
            <a:off x="8633869" y="2097925"/>
            <a:ext cx="1371819" cy="4316094"/>
            <a:chOff x="8929540" y="1857661"/>
            <a:chExt cx="1371819" cy="3830039"/>
          </a:xfrm>
        </p:grpSpPr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id="{ADEC823C-61CF-4F74-A5B2-CA4E09FC8AF7}"/>
                </a:ext>
              </a:extLst>
            </p:cNvPr>
            <p:cNvSpPr/>
            <p:nvPr/>
          </p:nvSpPr>
          <p:spPr>
            <a:xfrm>
              <a:off x="8929540" y="1857661"/>
              <a:ext cx="282142" cy="3830039"/>
            </a:xfrm>
            <a:prstGeom prst="rightBrace">
              <a:avLst>
                <a:gd name="adj1" fmla="val 0"/>
                <a:gd name="adj2" fmla="val 4398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65D7EAA-E513-4467-A205-51A88F90BB3A}"/>
                </a:ext>
              </a:extLst>
            </p:cNvPr>
            <p:cNvSpPr txBox="1"/>
            <p:nvPr/>
          </p:nvSpPr>
          <p:spPr>
            <a:xfrm>
              <a:off x="9211682" y="3414613"/>
              <a:ext cx="1089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15m</a:t>
              </a:r>
              <a:endParaRPr lang="fr-FR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FAA1A43-A943-42B7-BC7E-7B8E9CEF3A90}"/>
              </a:ext>
            </a:extLst>
          </p:cNvPr>
          <p:cNvSpPr txBox="1"/>
          <p:nvPr/>
        </p:nvSpPr>
        <p:spPr>
          <a:xfrm>
            <a:off x="8872614" y="5220080"/>
            <a:ext cx="2785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Apparition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obstacles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B94F13-9ECF-4E69-B1E4-4F7E0F1789B1}"/>
              </a:ext>
            </a:extLst>
          </p:cNvPr>
          <p:cNvSpPr/>
          <p:nvPr/>
        </p:nvSpPr>
        <p:spPr>
          <a:xfrm flipH="1">
            <a:off x="7818954" y="2458568"/>
            <a:ext cx="2354868" cy="341774"/>
          </a:xfrm>
          <a:prstGeom prst="rect">
            <a:avLst/>
          </a:prstGeom>
          <a:solidFill>
            <a:srgbClr val="C597C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FC1D160-4A6D-481C-AFAC-CE12E6816716}"/>
              </a:ext>
            </a:extLst>
          </p:cNvPr>
          <p:cNvGrpSpPr/>
          <p:nvPr/>
        </p:nvGrpSpPr>
        <p:grpSpPr>
          <a:xfrm>
            <a:off x="8191538" y="2329464"/>
            <a:ext cx="425161" cy="994777"/>
            <a:chOff x="8491389" y="3924150"/>
            <a:chExt cx="425161" cy="994777"/>
          </a:xfrm>
        </p:grpSpPr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DB08AAE4-3392-46E8-B405-4FBB4F18A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BA4B6D5-3D8E-4B7E-AF06-7D72A6ADD103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28168582-2303-4E07-9E19-30AE73D165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9E40ED6-AA70-4887-AC00-73F435583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57" name="Ellipse 56">
            <a:extLst>
              <a:ext uri="{FF2B5EF4-FFF2-40B4-BE49-F238E27FC236}">
                <a16:creationId xmlns:a16="http://schemas.microsoft.com/office/drawing/2014/main" id="{E99CCCCF-3D8C-4ED7-81DF-8E20F5A97B35}"/>
              </a:ext>
            </a:extLst>
          </p:cNvPr>
          <p:cNvSpPr>
            <a:spLocks noChangeAspect="1"/>
          </p:cNvSpPr>
          <p:nvPr/>
        </p:nvSpPr>
        <p:spPr>
          <a:xfrm flipH="1">
            <a:off x="10173822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C05C36D-6006-4965-8036-FBF7159A49E7}"/>
              </a:ext>
            </a:extLst>
          </p:cNvPr>
          <p:cNvSpPr>
            <a:spLocks noChangeAspect="1"/>
          </p:cNvSpPr>
          <p:nvPr/>
        </p:nvSpPr>
        <p:spPr>
          <a:xfrm flipH="1">
            <a:off x="7468591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5A120E-B96B-499C-ADAE-10DE9313AD26}"/>
              </a:ext>
            </a:extLst>
          </p:cNvPr>
          <p:cNvSpPr txBox="1"/>
          <p:nvPr/>
        </p:nvSpPr>
        <p:spPr>
          <a:xfrm>
            <a:off x="7444664" y="20813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-25%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4A8F6E-4745-458E-A120-B1061434FA6A}"/>
              </a:ext>
            </a:extLst>
          </p:cNvPr>
          <p:cNvSpPr/>
          <p:nvPr/>
        </p:nvSpPr>
        <p:spPr>
          <a:xfrm>
            <a:off x="8633869" y="5349470"/>
            <a:ext cx="282142" cy="670330"/>
          </a:xfrm>
          <a:prstGeom prst="rect">
            <a:avLst/>
          </a:prstGeom>
          <a:solidFill>
            <a:srgbClr val="F6AECD">
              <a:alpha val="50196"/>
            </a:srgbClr>
          </a:solidFill>
        </p:spPr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63" name="Parenthèse ouvrante 62">
            <a:extLst>
              <a:ext uri="{FF2B5EF4-FFF2-40B4-BE49-F238E27FC236}">
                <a16:creationId xmlns:a16="http://schemas.microsoft.com/office/drawing/2014/main" id="{E34C5AC7-2CE1-4ADD-83B4-5DF3801340B9}"/>
              </a:ext>
            </a:extLst>
          </p:cNvPr>
          <p:cNvSpPr/>
          <p:nvPr/>
        </p:nvSpPr>
        <p:spPr>
          <a:xfrm>
            <a:off x="8305800" y="5346669"/>
            <a:ext cx="174529" cy="670330"/>
          </a:xfrm>
          <a:prstGeom prst="leftBracket">
            <a:avLst>
              <a:gd name="adj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9237B2F-5BC0-4FA8-AF9A-643934DD241F}"/>
              </a:ext>
            </a:extLst>
          </p:cNvPr>
          <p:cNvSpPr txBox="1"/>
          <p:nvPr/>
        </p:nvSpPr>
        <p:spPr>
          <a:xfrm>
            <a:off x="5494329" y="5527285"/>
            <a:ext cx="278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1-3m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Mesure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vitesse pour le calcul de l’offset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0FC308-9689-4142-9FC5-7944C6DF370B}"/>
              </a:ext>
            </a:extLst>
          </p:cNvPr>
          <p:cNvSpPr/>
          <p:nvPr/>
        </p:nvSpPr>
        <p:spPr>
          <a:xfrm>
            <a:off x="1367744" y="3109979"/>
            <a:ext cx="4081206" cy="846928"/>
          </a:xfrm>
          <a:prstGeom prst="rect">
            <a:avLst/>
          </a:prstGeom>
          <a:solidFill>
            <a:srgbClr val="8B2F97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D051FE3-A6A4-40B9-93E8-FB5ED0BA5816}"/>
              </a:ext>
            </a:extLst>
          </p:cNvPr>
          <p:cNvSpPr>
            <a:spLocks noChangeAspect="1"/>
          </p:cNvSpPr>
          <p:nvPr/>
        </p:nvSpPr>
        <p:spPr>
          <a:xfrm>
            <a:off x="544895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E3050F1-FE77-4F8A-83A0-D4582A5A02D7}"/>
              </a:ext>
            </a:extLst>
          </p:cNvPr>
          <p:cNvSpPr>
            <a:spLocks noChangeAspect="1"/>
          </p:cNvSpPr>
          <p:nvPr/>
        </p:nvSpPr>
        <p:spPr>
          <a:xfrm>
            <a:off x="49531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937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e 92">
            <a:extLst>
              <a:ext uri="{FF2B5EF4-FFF2-40B4-BE49-F238E27FC236}">
                <a16:creationId xmlns:a16="http://schemas.microsoft.com/office/drawing/2014/main" id="{26C325A4-8DD0-4E2B-A90E-3B71CF7165B6}"/>
              </a:ext>
            </a:extLst>
          </p:cNvPr>
          <p:cNvGrpSpPr/>
          <p:nvPr/>
        </p:nvGrpSpPr>
        <p:grpSpPr>
          <a:xfrm>
            <a:off x="933660" y="4175954"/>
            <a:ext cx="4965543" cy="755683"/>
            <a:chOff x="920291" y="4090063"/>
            <a:chExt cx="4965543" cy="755683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38F0FCC5-0002-4A2B-8957-37B68B106091}"/>
                </a:ext>
              </a:extLst>
            </p:cNvPr>
            <p:cNvGrpSpPr/>
            <p:nvPr/>
          </p:nvGrpSpPr>
          <p:grpSpPr>
            <a:xfrm>
              <a:off x="920291" y="4090063"/>
              <a:ext cx="925976" cy="743151"/>
              <a:chOff x="1483621" y="4436919"/>
              <a:chExt cx="1704109" cy="1367650"/>
            </a:xfrm>
          </p:grpSpPr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82350C1-6C2D-49B5-BCD6-9426D7700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B264FA73-202A-4876-803A-63420E8F8F2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002060"/>
                    </a:solidFill>
                  </a:rPr>
                  <a:t>-50%</a:t>
                </a:r>
              </a:p>
            </p:txBody>
          </p: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86C556ED-D03A-44D7-8506-9361DFC55160}"/>
                </a:ext>
              </a:extLst>
            </p:cNvPr>
            <p:cNvGrpSpPr/>
            <p:nvPr/>
          </p:nvGrpSpPr>
          <p:grpSpPr>
            <a:xfrm>
              <a:off x="2945359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D2403DC8-CB8C-4995-A672-BE1018ADE3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3D860373-5144-42FB-AEC8-65A66C9F28B0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0%</a:t>
                </a:r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C10D603D-991B-44EB-91A1-4D3A342AE4F4}"/>
                </a:ext>
              </a:extLst>
            </p:cNvPr>
            <p:cNvGrpSpPr/>
            <p:nvPr/>
          </p:nvGrpSpPr>
          <p:grpSpPr>
            <a:xfrm>
              <a:off x="4959858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A5E93DE1-9158-4224-9101-81E96E98D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372CEDAF-12A1-447F-9E26-B0A1A36BF988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50%</a:t>
                </a:r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03A6149B-3E3E-46E9-9034-38B9465684B4}"/>
                </a:ext>
              </a:extLst>
            </p:cNvPr>
            <p:cNvGrpSpPr/>
            <p:nvPr/>
          </p:nvGrpSpPr>
          <p:grpSpPr>
            <a:xfrm>
              <a:off x="3976633" y="4098584"/>
              <a:ext cx="925976" cy="743151"/>
              <a:chOff x="1483621" y="4436919"/>
              <a:chExt cx="1704109" cy="1367650"/>
            </a:xfrm>
          </p:grpSpPr>
          <p:cxnSp>
            <p:nvCxnSpPr>
              <p:cNvPr id="101" name="Connecteur droit avec flèche 100">
                <a:extLst>
                  <a:ext uri="{FF2B5EF4-FFF2-40B4-BE49-F238E27FC236}">
                    <a16:creationId xmlns:a16="http://schemas.microsoft.com/office/drawing/2014/main" id="{ADD91F3F-5B7A-49E5-BEDD-E79E318400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F110A0CC-5803-4A1B-BC1A-B3DBFC18B4B3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25%</a:t>
                </a:r>
              </a:p>
            </p:txBody>
          </p: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AA88BA46-144A-48FC-A9BC-844978EEACC2}"/>
                </a:ext>
              </a:extLst>
            </p:cNvPr>
            <p:cNvGrpSpPr/>
            <p:nvPr/>
          </p:nvGrpSpPr>
          <p:grpSpPr>
            <a:xfrm>
              <a:off x="1960980" y="4102595"/>
              <a:ext cx="925976" cy="743151"/>
              <a:chOff x="1483621" y="4436919"/>
              <a:chExt cx="1704109" cy="1367650"/>
            </a:xfrm>
          </p:grpSpPr>
          <p:cxnSp>
            <p:nvCxnSpPr>
              <p:cNvPr id="99" name="Connecteur droit avec flèche 98">
                <a:extLst>
                  <a:ext uri="{FF2B5EF4-FFF2-40B4-BE49-F238E27FC236}">
                    <a16:creationId xmlns:a16="http://schemas.microsoft.com/office/drawing/2014/main" id="{2979269D-AA3C-4125-8DE8-D3F766B7E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5676" y="4436919"/>
                <a:ext cx="0" cy="606136"/>
              </a:xfrm>
              <a:prstGeom prst="straightConnector1">
                <a:avLst/>
              </a:prstGeom>
              <a:ln>
                <a:solidFill>
                  <a:schemeClr val="bg2">
                    <a:lumMod val="85000"/>
                  </a:schemeClr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B0A56D10-5B1A-4073-B759-2D9422B1D154}"/>
                  </a:ext>
                </a:extLst>
              </p:cNvPr>
              <p:cNvSpPr txBox="1"/>
              <p:nvPr/>
            </p:nvSpPr>
            <p:spPr>
              <a:xfrm>
                <a:off x="1483621" y="5124873"/>
                <a:ext cx="1704109" cy="679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2">
                        <a:lumMod val="65000"/>
                      </a:schemeClr>
                    </a:solidFill>
                  </a:rPr>
                  <a:t>-25%</a:t>
                </a: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FA940D4-874B-4063-995D-6D5723B5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</a:t>
            </a:r>
            <a:r>
              <a:rPr lang="fr-FR" baseline="-25000" dirty="0"/>
              <a:t>2</a:t>
            </a:r>
            <a:r>
              <a:rPr lang="fr-FR" dirty="0"/>
              <a:t> : DÉCALAGE DU GAP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3386392-3071-410A-885D-F286FD314481}"/>
              </a:ext>
            </a:extLst>
          </p:cNvPr>
          <p:cNvSpPr txBox="1"/>
          <p:nvPr/>
        </p:nvSpPr>
        <p:spPr>
          <a:xfrm>
            <a:off x="787487" y="1026720"/>
            <a:ext cx="932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Position d’arrivée dans le </a:t>
            </a:r>
            <a:r>
              <a:rPr lang="fr-FR" sz="2400" i="1" dirty="0"/>
              <a:t>gap </a:t>
            </a:r>
            <a:r>
              <a:rPr lang="fr-FR" sz="2400" dirty="0"/>
              <a:t>si maintient de sa vitesse constante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7EB23A-BCEE-41BD-A670-104BF5FBCCC3}"/>
              </a:ext>
            </a:extLst>
          </p:cNvPr>
          <p:cNvSpPr/>
          <p:nvPr/>
        </p:nvSpPr>
        <p:spPr>
          <a:xfrm>
            <a:off x="8305800" y="19812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F08AB8F-0B90-43A2-B38B-65BED002394B}"/>
              </a:ext>
            </a:extLst>
          </p:cNvPr>
          <p:cNvGrpSpPr/>
          <p:nvPr/>
        </p:nvGrpSpPr>
        <p:grpSpPr>
          <a:xfrm>
            <a:off x="8633869" y="2097925"/>
            <a:ext cx="1371819" cy="4316094"/>
            <a:chOff x="8929540" y="1857661"/>
            <a:chExt cx="1371819" cy="3830039"/>
          </a:xfrm>
        </p:grpSpPr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id="{ADEC823C-61CF-4F74-A5B2-CA4E09FC8AF7}"/>
                </a:ext>
              </a:extLst>
            </p:cNvPr>
            <p:cNvSpPr/>
            <p:nvPr/>
          </p:nvSpPr>
          <p:spPr>
            <a:xfrm>
              <a:off x="8929540" y="1857661"/>
              <a:ext cx="282142" cy="3830039"/>
            </a:xfrm>
            <a:prstGeom prst="rightBrace">
              <a:avLst>
                <a:gd name="adj1" fmla="val 0"/>
                <a:gd name="adj2" fmla="val 4398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65D7EAA-E513-4467-A205-51A88F90BB3A}"/>
                </a:ext>
              </a:extLst>
            </p:cNvPr>
            <p:cNvSpPr txBox="1"/>
            <p:nvPr/>
          </p:nvSpPr>
          <p:spPr>
            <a:xfrm>
              <a:off x="9211682" y="3414613"/>
              <a:ext cx="1089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15m</a:t>
              </a:r>
              <a:endParaRPr lang="fr-FR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FAA1A43-A943-42B7-BC7E-7B8E9CEF3A90}"/>
              </a:ext>
            </a:extLst>
          </p:cNvPr>
          <p:cNvSpPr txBox="1"/>
          <p:nvPr/>
        </p:nvSpPr>
        <p:spPr>
          <a:xfrm>
            <a:off x="8872614" y="5220080"/>
            <a:ext cx="2785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Apparition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obstacles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B94F13-9ECF-4E69-B1E4-4F7E0F1789B1}"/>
              </a:ext>
            </a:extLst>
          </p:cNvPr>
          <p:cNvSpPr/>
          <p:nvPr/>
        </p:nvSpPr>
        <p:spPr>
          <a:xfrm flipH="1">
            <a:off x="8420934" y="2458568"/>
            <a:ext cx="2354868" cy="341774"/>
          </a:xfrm>
          <a:prstGeom prst="rect">
            <a:avLst/>
          </a:prstGeom>
          <a:solidFill>
            <a:srgbClr val="C597C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FC1D160-4A6D-481C-AFAC-CE12E6816716}"/>
              </a:ext>
            </a:extLst>
          </p:cNvPr>
          <p:cNvGrpSpPr/>
          <p:nvPr/>
        </p:nvGrpSpPr>
        <p:grpSpPr>
          <a:xfrm>
            <a:off x="8191538" y="2329464"/>
            <a:ext cx="425161" cy="994777"/>
            <a:chOff x="8491389" y="3924150"/>
            <a:chExt cx="425161" cy="994777"/>
          </a:xfrm>
        </p:grpSpPr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DB08AAE4-3392-46E8-B405-4FBB4F18A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BA4B6D5-3D8E-4B7E-AF06-7D72A6ADD103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28168582-2303-4E07-9E19-30AE73D165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9E40ED6-AA70-4887-AC00-73F435583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57" name="Ellipse 56">
            <a:extLst>
              <a:ext uri="{FF2B5EF4-FFF2-40B4-BE49-F238E27FC236}">
                <a16:creationId xmlns:a16="http://schemas.microsoft.com/office/drawing/2014/main" id="{E99CCCCF-3D8C-4ED7-81DF-8E20F5A97B35}"/>
              </a:ext>
            </a:extLst>
          </p:cNvPr>
          <p:cNvSpPr>
            <a:spLocks noChangeAspect="1"/>
          </p:cNvSpPr>
          <p:nvPr/>
        </p:nvSpPr>
        <p:spPr>
          <a:xfrm flipH="1">
            <a:off x="10775802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C05C36D-6006-4965-8036-FBF7159A49E7}"/>
              </a:ext>
            </a:extLst>
          </p:cNvPr>
          <p:cNvSpPr>
            <a:spLocks noChangeAspect="1"/>
          </p:cNvSpPr>
          <p:nvPr/>
        </p:nvSpPr>
        <p:spPr>
          <a:xfrm flipH="1">
            <a:off x="8070571" y="2458568"/>
            <a:ext cx="341778" cy="341774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85A120E-B96B-499C-ADAE-10DE9313AD26}"/>
              </a:ext>
            </a:extLst>
          </p:cNvPr>
          <p:cNvSpPr txBox="1"/>
          <p:nvPr/>
        </p:nvSpPr>
        <p:spPr>
          <a:xfrm>
            <a:off x="7444664" y="20813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-50%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4A8F6E-4745-458E-A120-B1061434FA6A}"/>
              </a:ext>
            </a:extLst>
          </p:cNvPr>
          <p:cNvSpPr/>
          <p:nvPr/>
        </p:nvSpPr>
        <p:spPr>
          <a:xfrm>
            <a:off x="8633869" y="5349470"/>
            <a:ext cx="282142" cy="670330"/>
          </a:xfrm>
          <a:prstGeom prst="rect">
            <a:avLst/>
          </a:prstGeom>
          <a:solidFill>
            <a:srgbClr val="F6AECD">
              <a:alpha val="50196"/>
            </a:srgbClr>
          </a:solidFill>
        </p:spPr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63" name="Parenthèse ouvrante 62">
            <a:extLst>
              <a:ext uri="{FF2B5EF4-FFF2-40B4-BE49-F238E27FC236}">
                <a16:creationId xmlns:a16="http://schemas.microsoft.com/office/drawing/2014/main" id="{E34C5AC7-2CE1-4ADD-83B4-5DF3801340B9}"/>
              </a:ext>
            </a:extLst>
          </p:cNvPr>
          <p:cNvSpPr/>
          <p:nvPr/>
        </p:nvSpPr>
        <p:spPr>
          <a:xfrm>
            <a:off x="8305800" y="5346669"/>
            <a:ext cx="174529" cy="670330"/>
          </a:xfrm>
          <a:prstGeom prst="leftBracket">
            <a:avLst>
              <a:gd name="adj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9237B2F-5BC0-4FA8-AF9A-643934DD241F}"/>
              </a:ext>
            </a:extLst>
          </p:cNvPr>
          <p:cNvSpPr txBox="1"/>
          <p:nvPr/>
        </p:nvSpPr>
        <p:spPr>
          <a:xfrm>
            <a:off x="5494329" y="5527285"/>
            <a:ext cx="278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1-3m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Mesure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vitesse pour le calcul de l’offset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0FC308-9689-4142-9FC5-7944C6DF370B}"/>
              </a:ext>
            </a:extLst>
          </p:cNvPr>
          <p:cNvSpPr/>
          <p:nvPr/>
        </p:nvSpPr>
        <p:spPr>
          <a:xfrm>
            <a:off x="1367744" y="3109979"/>
            <a:ext cx="4081206" cy="846928"/>
          </a:xfrm>
          <a:prstGeom prst="rect">
            <a:avLst/>
          </a:prstGeom>
          <a:solidFill>
            <a:srgbClr val="8B2F97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D051FE3-A6A4-40B9-93E8-FB5ED0BA5816}"/>
              </a:ext>
            </a:extLst>
          </p:cNvPr>
          <p:cNvSpPr>
            <a:spLocks noChangeAspect="1"/>
          </p:cNvSpPr>
          <p:nvPr/>
        </p:nvSpPr>
        <p:spPr>
          <a:xfrm>
            <a:off x="544895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E3050F1-FE77-4F8A-83A0-D4582A5A02D7}"/>
              </a:ext>
            </a:extLst>
          </p:cNvPr>
          <p:cNvSpPr>
            <a:spLocks noChangeAspect="1"/>
          </p:cNvSpPr>
          <p:nvPr/>
        </p:nvSpPr>
        <p:spPr>
          <a:xfrm>
            <a:off x="495310" y="3107030"/>
            <a:ext cx="846938" cy="846928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367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</a:t>
            </a:r>
            <a:br>
              <a:rPr lang="fr-FR" dirty="0"/>
            </a:br>
            <a:r>
              <a:rPr lang="fr-FR" dirty="0"/>
              <a:t>			</a:t>
            </a:r>
            <a:br>
              <a:rPr lang="fr-FR" dirty="0"/>
            </a:br>
            <a:r>
              <a:rPr lang="fr-FR" dirty="0"/>
              <a:t>					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623709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313EE-DB84-44CC-B0C4-3B9BB525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66FBBF-54FE-40E3-8948-A1FA33FC131B}"/>
              </a:ext>
            </a:extLst>
          </p:cNvPr>
          <p:cNvSpPr/>
          <p:nvPr/>
        </p:nvSpPr>
        <p:spPr>
          <a:xfrm>
            <a:off x="2020776" y="2649682"/>
            <a:ext cx="7510808" cy="1558636"/>
          </a:xfrm>
          <a:prstGeom prst="rect">
            <a:avLst/>
          </a:prstGeom>
          <a:solidFill>
            <a:srgbClr val="8B2F97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31EAB04-ACC5-4A02-BFA7-2CA33E35E4BF}"/>
              </a:ext>
            </a:extLst>
          </p:cNvPr>
          <p:cNvSpPr>
            <a:spLocks noChangeAspect="1"/>
          </p:cNvSpPr>
          <p:nvPr/>
        </p:nvSpPr>
        <p:spPr>
          <a:xfrm>
            <a:off x="9552740" y="2649682"/>
            <a:ext cx="1558656" cy="1558636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84BABD1-0D19-415B-A780-69381E96B165}"/>
              </a:ext>
            </a:extLst>
          </p:cNvPr>
          <p:cNvSpPr>
            <a:spLocks noChangeAspect="1"/>
          </p:cNvSpPr>
          <p:nvPr/>
        </p:nvSpPr>
        <p:spPr>
          <a:xfrm>
            <a:off x="449976" y="2642756"/>
            <a:ext cx="1558656" cy="1558636"/>
          </a:xfrm>
          <a:prstGeom prst="ellipse">
            <a:avLst/>
          </a:prstGeom>
          <a:solidFill>
            <a:srgbClr val="C597CB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697098B-0838-476A-941F-92DEB1A324DE}"/>
              </a:ext>
            </a:extLst>
          </p:cNvPr>
          <p:cNvGrpSpPr/>
          <p:nvPr/>
        </p:nvGrpSpPr>
        <p:grpSpPr>
          <a:xfrm>
            <a:off x="2895600" y="3429007"/>
            <a:ext cx="2576944" cy="2020294"/>
            <a:chOff x="950221" y="4436919"/>
            <a:chExt cx="2576944" cy="1126902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7C893AE2-0A2C-46A5-8CC4-B8C17178C6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5676" y="4436919"/>
              <a:ext cx="0" cy="6061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AB24D87-965E-4B1C-9E16-728E006CC655}"/>
                </a:ext>
              </a:extLst>
            </p:cNvPr>
            <p:cNvSpPr txBox="1"/>
            <p:nvPr/>
          </p:nvSpPr>
          <p:spPr>
            <a:xfrm>
              <a:off x="950221" y="5048796"/>
              <a:ext cx="2576944" cy="51502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rgbClr val="C00000"/>
                  </a:solidFill>
                </a:rPr>
                <a:t>X</a:t>
              </a:r>
              <a:r>
                <a:rPr lang="fr-FR" baseline="-25000" dirty="0" err="1">
                  <a:solidFill>
                    <a:srgbClr val="C00000"/>
                  </a:solidFill>
                </a:rPr>
                <a:t>p</a:t>
              </a:r>
              <a:r>
                <a:rPr lang="fr-FR" dirty="0">
                  <a:solidFill>
                    <a:srgbClr val="C00000"/>
                  </a:solidFill>
                </a:rPr>
                <a:t> = position en X du participant au moment du franchissement</a:t>
              </a: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F3BFE46-7A36-42CC-AE3A-8297336D5301}"/>
              </a:ext>
            </a:extLst>
          </p:cNvPr>
          <p:cNvCxnSpPr>
            <a:stCxn id="5" idx="1"/>
            <a:endCxn id="6" idx="2"/>
          </p:cNvCxnSpPr>
          <p:nvPr/>
        </p:nvCxnSpPr>
        <p:spPr>
          <a:xfrm>
            <a:off x="2020776" y="3429000"/>
            <a:ext cx="7531964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5E50FACD-DA5F-43CD-85BA-9CE931009D92}"/>
              </a:ext>
            </a:extLst>
          </p:cNvPr>
          <p:cNvSpPr/>
          <p:nvPr/>
        </p:nvSpPr>
        <p:spPr>
          <a:xfrm>
            <a:off x="5710560" y="3352802"/>
            <a:ext cx="152396" cy="1523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ctr"/>
          <a:lstStyle/>
          <a:p>
            <a:pPr algn="ctr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C247870-CCBE-4189-B25F-AAF5A81CD4EA}"/>
              </a:ext>
            </a:extLst>
          </p:cNvPr>
          <p:cNvGrpSpPr/>
          <p:nvPr/>
        </p:nvGrpSpPr>
        <p:grpSpPr>
          <a:xfrm rot="10800000">
            <a:off x="4149700" y="1242389"/>
            <a:ext cx="3274116" cy="2054083"/>
            <a:chOff x="677833" y="4434370"/>
            <a:chExt cx="3274116" cy="1145749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55834653-18A3-4249-95A5-E529BDDBE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4891" y="4434370"/>
              <a:ext cx="0" cy="60613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7C97741-5AE0-456F-9B86-CD885AE6C516}"/>
                </a:ext>
              </a:extLst>
            </p:cNvPr>
            <p:cNvSpPr txBox="1"/>
            <p:nvPr/>
          </p:nvSpPr>
          <p:spPr>
            <a:xfrm rot="10800000">
              <a:off x="677833" y="5065094"/>
              <a:ext cx="3274116" cy="515025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  <a:r>
                <a:rPr lang="fr-FR" baseline="-25000" dirty="0" err="1">
                  <a:solidFill>
                    <a:schemeClr val="accent1">
                      <a:lumMod val="75000"/>
                    </a:schemeClr>
                  </a:solidFill>
                </a:rPr>
                <a:t>g</a:t>
              </a:r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 = position en X du centre du </a:t>
              </a:r>
              <a:r>
                <a:rPr lang="fr-FR" i="1" dirty="0">
                  <a:solidFill>
                    <a:schemeClr val="accent1">
                      <a:lumMod val="75000"/>
                    </a:schemeClr>
                  </a:solidFill>
                </a:rPr>
                <a:t>gap</a:t>
              </a:r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 au moment du franchissement</a:t>
              </a:r>
            </a:p>
          </p:txBody>
        </p: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278E4C8-38C7-483B-A140-584369DB4B56}"/>
              </a:ext>
            </a:extLst>
          </p:cNvPr>
          <p:cNvCxnSpPr/>
          <p:nvPr/>
        </p:nvCxnSpPr>
        <p:spPr>
          <a:xfrm>
            <a:off x="4343400" y="3429000"/>
            <a:ext cx="13671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485096E-EC91-41B9-AE98-FD89E1672518}"/>
              </a:ext>
            </a:extLst>
          </p:cNvPr>
          <p:cNvSpPr txBox="1"/>
          <p:nvPr/>
        </p:nvSpPr>
        <p:spPr>
          <a:xfrm>
            <a:off x="2739736" y="5888945"/>
            <a:ext cx="6712528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fr-FR" sz="3200" baseline="-25000" dirty="0" err="1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 – </a:t>
            </a:r>
            <a:r>
              <a:rPr lang="fr-FR" sz="3200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fr-FR" sz="3200" baseline="-25000" dirty="0" err="1">
                <a:solidFill>
                  <a:schemeClr val="accent5">
                    <a:lumMod val="75000"/>
                  </a:schemeClr>
                </a:solidFill>
              </a:rPr>
              <a:t>g</a:t>
            </a:r>
            <a:r>
              <a:rPr lang="fr-FR" sz="3200" dirty="0">
                <a:solidFill>
                  <a:schemeClr val="accent5">
                    <a:lumMod val="75000"/>
                  </a:schemeClr>
                </a:solidFill>
              </a:rPr>
              <a:t> = distance au centre du </a:t>
            </a:r>
            <a:r>
              <a:rPr lang="fr-FR" sz="3200" i="1" dirty="0">
                <a:solidFill>
                  <a:schemeClr val="accent5">
                    <a:lumMod val="75000"/>
                  </a:schemeClr>
                </a:solidFill>
              </a:rPr>
              <a:t>gap</a:t>
            </a:r>
            <a:endParaRPr lang="fr-FR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88C9EF-B652-4A2E-BB5E-24005F3EB4F5}"/>
              </a:ext>
            </a:extLst>
          </p:cNvPr>
          <p:cNvSpPr txBox="1"/>
          <p:nvPr/>
        </p:nvSpPr>
        <p:spPr>
          <a:xfrm>
            <a:off x="4572000" y="2983464"/>
            <a:ext cx="99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X</a:t>
            </a:r>
            <a:r>
              <a:rPr lang="fr-FR" baseline="-250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p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–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X</a:t>
            </a:r>
            <a:r>
              <a:rPr lang="fr-FR" baseline="-250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g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049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Cadre théorique</a:t>
            </a:r>
            <a:br>
              <a:rPr lang="fr-FR" dirty="0"/>
            </a:br>
            <a:r>
              <a:rPr lang="fr-FR" dirty="0"/>
              <a:t>			</a:t>
            </a:r>
            <a:br>
              <a:rPr lang="fr-FR" dirty="0"/>
            </a:br>
            <a:r>
              <a:rPr lang="fr-FR" dirty="0"/>
              <a:t>					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67153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43" y="162726"/>
            <a:ext cx="3008938" cy="1003466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9097029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8982767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C5E0B4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C5E0B4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8235893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0%</a:t>
            </a:r>
          </a:p>
        </p:txBody>
      </p:sp>
      <p:sp>
        <p:nvSpPr>
          <p:cNvPr id="18" name="Flèche : droite rayée 17">
            <a:extLst>
              <a:ext uri="{FF2B5EF4-FFF2-40B4-BE49-F238E27FC236}">
                <a16:creationId xmlns:a16="http://schemas.microsoft.com/office/drawing/2014/main" id="{25AF5A8C-1D36-4987-9682-A1E20BFC988A}"/>
              </a:ext>
            </a:extLst>
          </p:cNvPr>
          <p:cNvSpPr/>
          <p:nvPr/>
        </p:nvSpPr>
        <p:spPr>
          <a:xfrm rot="10800000">
            <a:off x="4561714" y="3348374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308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43" y="162726"/>
            <a:ext cx="3008938" cy="1003466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7871536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7757274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C5E0B4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C5E0B4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7010400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-50%</a:t>
            </a:r>
          </a:p>
        </p:txBody>
      </p:sp>
      <p:sp>
        <p:nvSpPr>
          <p:cNvPr id="17" name="Flèche : droite rayée 16">
            <a:extLst>
              <a:ext uri="{FF2B5EF4-FFF2-40B4-BE49-F238E27FC236}">
                <a16:creationId xmlns:a16="http://schemas.microsoft.com/office/drawing/2014/main" id="{719619AA-398D-44DE-AEE3-A6500CA5AA2F}"/>
              </a:ext>
            </a:extLst>
          </p:cNvPr>
          <p:cNvSpPr/>
          <p:nvPr/>
        </p:nvSpPr>
        <p:spPr>
          <a:xfrm rot="10800000">
            <a:off x="4343400" y="1685965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51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43" y="162726"/>
            <a:ext cx="3008938" cy="1003466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10214686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10100424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C5E0B4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C5E0B4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9353550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50%</a:t>
            </a:r>
          </a:p>
        </p:txBody>
      </p:sp>
      <p:sp>
        <p:nvSpPr>
          <p:cNvPr id="17" name="Flèche : droite rayée 16">
            <a:extLst>
              <a:ext uri="{FF2B5EF4-FFF2-40B4-BE49-F238E27FC236}">
                <a16:creationId xmlns:a16="http://schemas.microsoft.com/office/drawing/2014/main" id="{43DB2AA0-8D3F-4213-9D17-54C2D0319316}"/>
              </a:ext>
            </a:extLst>
          </p:cNvPr>
          <p:cNvSpPr/>
          <p:nvPr/>
        </p:nvSpPr>
        <p:spPr>
          <a:xfrm>
            <a:off x="3048000" y="5029200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52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043" y="179774"/>
            <a:ext cx="3008938" cy="969370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9090736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FFABA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8976474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FFABAD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FFABAD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8229600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0%</a:t>
            </a:r>
          </a:p>
        </p:txBody>
      </p:sp>
      <p:sp>
        <p:nvSpPr>
          <p:cNvPr id="17" name="Flèche : droite rayée 16">
            <a:extLst>
              <a:ext uri="{FF2B5EF4-FFF2-40B4-BE49-F238E27FC236}">
                <a16:creationId xmlns:a16="http://schemas.microsoft.com/office/drawing/2014/main" id="{43DB2AA0-8D3F-4213-9D17-54C2D0319316}"/>
              </a:ext>
            </a:extLst>
          </p:cNvPr>
          <p:cNvSpPr/>
          <p:nvPr/>
        </p:nvSpPr>
        <p:spPr>
          <a:xfrm rot="10800000">
            <a:off x="4561714" y="3367424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63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043" y="179774"/>
            <a:ext cx="3008938" cy="969370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7871536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FFABA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7757274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FFABAD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FFABAD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7010400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-50%</a:t>
            </a:r>
          </a:p>
        </p:txBody>
      </p:sp>
      <p:sp>
        <p:nvSpPr>
          <p:cNvPr id="17" name="Flèche : droite rayée 16">
            <a:extLst>
              <a:ext uri="{FF2B5EF4-FFF2-40B4-BE49-F238E27FC236}">
                <a16:creationId xmlns:a16="http://schemas.microsoft.com/office/drawing/2014/main" id="{43DB2AA0-8D3F-4213-9D17-54C2D0319316}"/>
              </a:ext>
            </a:extLst>
          </p:cNvPr>
          <p:cNvSpPr/>
          <p:nvPr/>
        </p:nvSpPr>
        <p:spPr>
          <a:xfrm rot="10800000">
            <a:off x="4561714" y="1752601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11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043" y="179774"/>
            <a:ext cx="3008938" cy="969370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10214686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FFABA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10100424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FFABAD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FFABAD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9353550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50%</a:t>
            </a:r>
          </a:p>
        </p:txBody>
      </p:sp>
      <p:sp>
        <p:nvSpPr>
          <p:cNvPr id="17" name="Flèche : droite rayée 16">
            <a:extLst>
              <a:ext uri="{FF2B5EF4-FFF2-40B4-BE49-F238E27FC236}">
                <a16:creationId xmlns:a16="http://schemas.microsoft.com/office/drawing/2014/main" id="{43DB2AA0-8D3F-4213-9D17-54C2D0319316}"/>
              </a:ext>
            </a:extLst>
          </p:cNvPr>
          <p:cNvSpPr/>
          <p:nvPr/>
        </p:nvSpPr>
        <p:spPr>
          <a:xfrm>
            <a:off x="3276600" y="5105400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20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043" y="189924"/>
            <a:ext cx="3008938" cy="949070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9014536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FBE3D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8900274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FBE3D6"/>
          </a:solidFill>
          <a:ln>
            <a:solidFill>
              <a:srgbClr val="E971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FBE3D6"/>
          </a:solidFill>
          <a:ln>
            <a:solidFill>
              <a:srgbClr val="E971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8153400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0%</a:t>
            </a:r>
          </a:p>
        </p:txBody>
      </p:sp>
      <p:sp>
        <p:nvSpPr>
          <p:cNvPr id="17" name="Flèche : droite rayée 16">
            <a:extLst>
              <a:ext uri="{FF2B5EF4-FFF2-40B4-BE49-F238E27FC236}">
                <a16:creationId xmlns:a16="http://schemas.microsoft.com/office/drawing/2014/main" id="{43DB2AA0-8D3F-4213-9D17-54C2D0319316}"/>
              </a:ext>
            </a:extLst>
          </p:cNvPr>
          <p:cNvSpPr/>
          <p:nvPr/>
        </p:nvSpPr>
        <p:spPr>
          <a:xfrm rot="10800000">
            <a:off x="5362435" y="3429000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>
            <a:solidFill>
              <a:srgbClr val="FF7F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740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043" y="189924"/>
            <a:ext cx="3008938" cy="949070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7871536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FBE3D6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7757274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FBE3D6"/>
          </a:solidFill>
          <a:ln>
            <a:solidFill>
              <a:srgbClr val="E971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FBE3D6"/>
          </a:solidFill>
          <a:ln>
            <a:solidFill>
              <a:srgbClr val="E971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7010400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-50%</a:t>
            </a:r>
          </a:p>
        </p:txBody>
      </p:sp>
      <p:sp>
        <p:nvSpPr>
          <p:cNvPr id="17" name="Flèche : droite rayée 16">
            <a:extLst>
              <a:ext uri="{FF2B5EF4-FFF2-40B4-BE49-F238E27FC236}">
                <a16:creationId xmlns:a16="http://schemas.microsoft.com/office/drawing/2014/main" id="{43DB2AA0-8D3F-4213-9D17-54C2D0319316}"/>
              </a:ext>
            </a:extLst>
          </p:cNvPr>
          <p:cNvSpPr/>
          <p:nvPr/>
        </p:nvSpPr>
        <p:spPr>
          <a:xfrm rot="10800000">
            <a:off x="4628009" y="1769142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>
            <a:solidFill>
              <a:srgbClr val="FF7F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962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043" y="189924"/>
            <a:ext cx="3008938" cy="949070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E1D4DD4-AB88-4568-B223-1D951FB8793D}"/>
              </a:ext>
            </a:extLst>
          </p:cNvPr>
          <p:cNvSpPr/>
          <p:nvPr/>
        </p:nvSpPr>
        <p:spPr>
          <a:xfrm>
            <a:off x="10214686" y="2895600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90EA5-58B3-4B64-BCBD-889B43481222}"/>
              </a:ext>
            </a:extLst>
          </p:cNvPr>
          <p:cNvSpPr/>
          <p:nvPr/>
        </p:nvSpPr>
        <p:spPr>
          <a:xfrm flipH="1">
            <a:off x="7971354" y="3372968"/>
            <a:ext cx="2354868" cy="341774"/>
          </a:xfrm>
          <a:prstGeom prst="rect">
            <a:avLst/>
          </a:prstGeom>
          <a:solidFill>
            <a:srgbClr val="FBE3D6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6375484-F726-48A2-BDD6-4E96550E89DC}"/>
              </a:ext>
            </a:extLst>
          </p:cNvPr>
          <p:cNvGrpSpPr/>
          <p:nvPr/>
        </p:nvGrpSpPr>
        <p:grpSpPr>
          <a:xfrm>
            <a:off x="10100424" y="3243864"/>
            <a:ext cx="425161" cy="994777"/>
            <a:chOff x="8491389" y="3924150"/>
            <a:chExt cx="425161" cy="994777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E4AC9B0-8CD2-4C0B-BA7A-B5B159E09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F807A8-66D9-48B9-9585-CE4E82032C92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FC0FA73-963E-4268-83A2-EB8CFAF3B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5A9D84DF-ED06-416B-BF8B-B8A84E481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32" name="Ellipse 31">
            <a:extLst>
              <a:ext uri="{FF2B5EF4-FFF2-40B4-BE49-F238E27FC236}">
                <a16:creationId xmlns:a16="http://schemas.microsoft.com/office/drawing/2014/main" id="{A1890336-BA46-40CB-8EA8-D29692CD965B}"/>
              </a:ext>
            </a:extLst>
          </p:cNvPr>
          <p:cNvSpPr>
            <a:spLocks noChangeAspect="1"/>
          </p:cNvSpPr>
          <p:nvPr/>
        </p:nvSpPr>
        <p:spPr>
          <a:xfrm flipH="1">
            <a:off x="10326222" y="3372968"/>
            <a:ext cx="341778" cy="341774"/>
          </a:xfrm>
          <a:prstGeom prst="ellipse">
            <a:avLst/>
          </a:prstGeom>
          <a:solidFill>
            <a:srgbClr val="FBE3D6"/>
          </a:solidFill>
          <a:ln>
            <a:solidFill>
              <a:srgbClr val="E971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13DDF1-FB2F-4A84-B15D-A25FB3B0A793}"/>
              </a:ext>
            </a:extLst>
          </p:cNvPr>
          <p:cNvSpPr>
            <a:spLocks noChangeAspect="1"/>
          </p:cNvSpPr>
          <p:nvPr/>
        </p:nvSpPr>
        <p:spPr>
          <a:xfrm flipH="1">
            <a:off x="7620991" y="3372968"/>
            <a:ext cx="341778" cy="341774"/>
          </a:xfrm>
          <a:prstGeom prst="ellipse">
            <a:avLst/>
          </a:prstGeom>
          <a:solidFill>
            <a:srgbClr val="FBE3D6"/>
          </a:solidFill>
          <a:ln>
            <a:solidFill>
              <a:srgbClr val="E971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B0CB7FB-49ED-4114-9731-D0CD1125B61B}"/>
              </a:ext>
            </a:extLst>
          </p:cNvPr>
          <p:cNvSpPr txBox="1"/>
          <p:nvPr/>
        </p:nvSpPr>
        <p:spPr>
          <a:xfrm>
            <a:off x="9353550" y="2995704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Offset : 50%</a:t>
            </a:r>
          </a:p>
        </p:txBody>
      </p:sp>
      <p:sp>
        <p:nvSpPr>
          <p:cNvPr id="17" name="Flèche : droite rayée 16">
            <a:extLst>
              <a:ext uri="{FF2B5EF4-FFF2-40B4-BE49-F238E27FC236}">
                <a16:creationId xmlns:a16="http://schemas.microsoft.com/office/drawing/2014/main" id="{43DB2AA0-8D3F-4213-9D17-54C2D0319316}"/>
              </a:ext>
            </a:extLst>
          </p:cNvPr>
          <p:cNvSpPr/>
          <p:nvPr/>
        </p:nvSpPr>
        <p:spPr>
          <a:xfrm>
            <a:off x="3276600" y="5029200"/>
            <a:ext cx="472142" cy="263322"/>
          </a:xfrm>
          <a:prstGeom prst="stripedRightArrow">
            <a:avLst>
              <a:gd name="adj1" fmla="val 55977"/>
              <a:gd name="adj2" fmla="val 50000"/>
            </a:avLst>
          </a:prstGeom>
          <a:ln>
            <a:solidFill>
              <a:srgbClr val="FF7F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254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5081101" y="-728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4D8AC1-4806-485B-B1AE-C686196B4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914400"/>
            <a:ext cx="7010400" cy="5257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0B52B-0546-4ED8-B704-8AD79A9F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043" y="192374"/>
            <a:ext cx="3008938" cy="9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75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6C450-9EF5-4E07-A3CA-E4D1BE4B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INFORMATIONS OPTIQUES POUR LA LOCOMOTION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2E3846-B569-48F2-914F-28BC1258E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37B017-0BDA-4893-94A8-2298AFF0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6D1F27-DDF7-49E4-A70D-F3CB161404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5" b="6081"/>
          <a:stretch/>
        </p:blipFill>
        <p:spPr bwMode="auto">
          <a:xfrm>
            <a:off x="6096" y="1144856"/>
            <a:ext cx="12192000" cy="5231121"/>
          </a:xfrm>
          <a:prstGeom prst="rect">
            <a:avLst/>
          </a:prstGeom>
        </p:spPr>
      </p:pic>
      <p:pic>
        <p:nvPicPr>
          <p:cNvPr id="6" name="Graphique 5" descr="Œil avec un remplissage uni">
            <a:extLst>
              <a:ext uri="{FF2B5EF4-FFF2-40B4-BE49-F238E27FC236}">
                <a16:creationId xmlns:a16="http://schemas.microsoft.com/office/drawing/2014/main" id="{3D4AA123-C467-4E94-A303-08C9CFFA4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4455720" y="3463444"/>
            <a:ext cx="482352" cy="482352"/>
          </a:xfrm>
          <a:prstGeom prst="rect">
            <a:avLst/>
          </a:prstGeom>
        </p:spPr>
      </p:pic>
      <p:pic>
        <p:nvPicPr>
          <p:cNvPr id="7" name="Graphique 6" descr="Œil avec un remplissage uni">
            <a:extLst>
              <a:ext uri="{FF2B5EF4-FFF2-40B4-BE49-F238E27FC236}">
                <a16:creationId xmlns:a16="http://schemas.microsoft.com/office/drawing/2014/main" id="{A9518AE4-8192-487A-A596-8FA7E427C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2582827" y="3616706"/>
            <a:ext cx="482352" cy="482352"/>
          </a:xfrm>
          <a:prstGeom prst="rect">
            <a:avLst/>
          </a:prstGeom>
        </p:spPr>
      </p:pic>
      <p:pic>
        <p:nvPicPr>
          <p:cNvPr id="8" name="Graphique 7" descr="Œil avec un remplissage uni">
            <a:extLst>
              <a:ext uri="{FF2B5EF4-FFF2-40B4-BE49-F238E27FC236}">
                <a16:creationId xmlns:a16="http://schemas.microsoft.com/office/drawing/2014/main" id="{A8B2FC10-4715-488A-93EA-78B381FBA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6569445" y="3464180"/>
            <a:ext cx="482352" cy="482352"/>
          </a:xfrm>
          <a:prstGeom prst="rect">
            <a:avLst/>
          </a:prstGeom>
        </p:spPr>
      </p:pic>
      <p:pic>
        <p:nvPicPr>
          <p:cNvPr id="9" name="Graphique 8" descr="Œil avec un remplissage uni">
            <a:extLst>
              <a:ext uri="{FF2B5EF4-FFF2-40B4-BE49-F238E27FC236}">
                <a16:creationId xmlns:a16="http://schemas.microsoft.com/office/drawing/2014/main" id="{DFBD150B-F6E6-4FB5-98B9-79E1C64B5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7320684" y="3345879"/>
            <a:ext cx="482352" cy="482352"/>
          </a:xfrm>
          <a:prstGeom prst="rect">
            <a:avLst/>
          </a:prstGeom>
        </p:spPr>
      </p:pic>
      <p:pic>
        <p:nvPicPr>
          <p:cNvPr id="10" name="Graphique 9" descr="Œil avec un remplissage uni">
            <a:extLst>
              <a:ext uri="{FF2B5EF4-FFF2-40B4-BE49-F238E27FC236}">
                <a16:creationId xmlns:a16="http://schemas.microsoft.com/office/drawing/2014/main" id="{2922111A-430F-4667-8296-52084EA4C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7719572" y="3395597"/>
            <a:ext cx="482352" cy="482352"/>
          </a:xfrm>
          <a:prstGeom prst="rect">
            <a:avLst/>
          </a:prstGeom>
        </p:spPr>
      </p:pic>
      <p:pic>
        <p:nvPicPr>
          <p:cNvPr id="11" name="Graphique 10" descr="Œil avec un remplissage uni">
            <a:extLst>
              <a:ext uri="{FF2B5EF4-FFF2-40B4-BE49-F238E27FC236}">
                <a16:creationId xmlns:a16="http://schemas.microsoft.com/office/drawing/2014/main" id="{82DDE71F-C6C4-446D-8FAE-F17AB212F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10626268" y="3463444"/>
            <a:ext cx="482352" cy="4823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D9D247-6D9E-4842-AEFC-5E6D8744D474}"/>
              </a:ext>
            </a:extLst>
          </p:cNvPr>
          <p:cNvSpPr txBox="1"/>
          <p:nvPr/>
        </p:nvSpPr>
        <p:spPr bwMode="auto">
          <a:xfrm>
            <a:off x="34936" y="5252025"/>
            <a:ext cx="44676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DDD7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 des informations visuelles pour la locomotion (Warren et al., 2001 ; </a:t>
            </a:r>
            <a:r>
              <a:rPr lang="fr-FR" sz="2000" b="1" dirty="0" err="1">
                <a:solidFill>
                  <a:srgbClr val="DDD7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Fajen</a:t>
            </a:r>
            <a:r>
              <a:rPr lang="fr-FR" sz="2000" b="1" dirty="0">
                <a:solidFill>
                  <a:srgbClr val="DDD7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2013)</a:t>
            </a:r>
          </a:p>
          <a:p>
            <a:endParaRPr lang="fr-FR" b="1" dirty="0">
              <a:solidFill>
                <a:srgbClr val="EAD6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  <a:br>
              <a:rPr lang="fr-FR" dirty="0"/>
            </a:br>
            <a:r>
              <a:rPr lang="fr-FR" dirty="0"/>
              <a:t>			</a:t>
            </a:r>
            <a:br>
              <a:rPr lang="fr-FR" dirty="0"/>
            </a:br>
            <a:r>
              <a:rPr lang="fr-FR" dirty="0"/>
              <a:t>					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772706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2057940-B139-4090-99FB-2DBB3BFA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048D0D-74DF-49E1-A8C3-AB764D71D0D3}"/>
              </a:ext>
            </a:extLst>
          </p:cNvPr>
          <p:cNvSpPr txBox="1"/>
          <p:nvPr/>
        </p:nvSpPr>
        <p:spPr>
          <a:xfrm>
            <a:off x="503372" y="1592580"/>
            <a:ext cx="6045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Régulation du comportement </a:t>
            </a:r>
            <a:r>
              <a:rPr lang="fr-FR" b="1" dirty="0">
                <a:solidFill>
                  <a:srgbClr val="C00000"/>
                </a:solidFill>
              </a:rPr>
              <a:t>cohérent</a:t>
            </a:r>
            <a:r>
              <a:rPr lang="fr-FR" dirty="0"/>
              <a:t> avec nos hypothèses 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FBEA4A-0F23-4A2C-9478-A585F708A1B3}"/>
              </a:ext>
            </a:extLst>
          </p:cNvPr>
          <p:cNvSpPr txBox="1"/>
          <p:nvPr/>
        </p:nvSpPr>
        <p:spPr>
          <a:xfrm>
            <a:off x="546383" y="2980396"/>
            <a:ext cx="613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… mais régulations imparfaites qui pourraient être dues à </a:t>
            </a:r>
            <a:r>
              <a:rPr lang="fr-FR" b="1" dirty="0">
                <a:solidFill>
                  <a:srgbClr val="C00000"/>
                </a:solidFill>
              </a:rPr>
              <a:t>l’utilisation d’autres informations visuelles 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D23439D6-44AB-4ECB-B89C-35B7C55C33AE}"/>
              </a:ext>
            </a:extLst>
          </p:cNvPr>
          <p:cNvSpPr/>
          <p:nvPr/>
        </p:nvSpPr>
        <p:spPr>
          <a:xfrm rot="5400000">
            <a:off x="3031703" y="2276172"/>
            <a:ext cx="777304" cy="389965"/>
          </a:xfrm>
          <a:prstGeom prst="rightArrow">
            <a:avLst/>
          </a:prstGeom>
          <a:solidFill>
            <a:srgbClr val="D99694"/>
          </a:solidFill>
          <a:ln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AF040E43-3121-4D25-A1DE-A4C31A9B4430}"/>
              </a:ext>
            </a:extLst>
          </p:cNvPr>
          <p:cNvSpPr/>
          <p:nvPr/>
        </p:nvSpPr>
        <p:spPr>
          <a:xfrm rot="5400000">
            <a:off x="3031703" y="3940986"/>
            <a:ext cx="777304" cy="389965"/>
          </a:xfrm>
          <a:prstGeom prst="rightArrow">
            <a:avLst/>
          </a:prstGeom>
          <a:solidFill>
            <a:srgbClr val="D99694"/>
          </a:solidFill>
          <a:ln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4FE434-F3D3-49D7-A6D9-FA52BFEB7958}"/>
              </a:ext>
            </a:extLst>
          </p:cNvPr>
          <p:cNvSpPr txBox="1"/>
          <p:nvPr/>
        </p:nvSpPr>
        <p:spPr>
          <a:xfrm>
            <a:off x="457200" y="4645210"/>
            <a:ext cx="613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Réalisation d’une seconde expérience avec manipulation de la </a:t>
            </a:r>
            <a:r>
              <a:rPr lang="fr-FR" b="1" dirty="0">
                <a:solidFill>
                  <a:srgbClr val="C00000"/>
                </a:solidFill>
              </a:rPr>
              <a:t>taille optique des obstacles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E10B789-E619-464F-8B3A-399A73139FEA}"/>
              </a:ext>
            </a:extLst>
          </p:cNvPr>
          <p:cNvGrpSpPr/>
          <p:nvPr/>
        </p:nvGrpSpPr>
        <p:grpSpPr>
          <a:xfrm>
            <a:off x="7021199" y="3649282"/>
            <a:ext cx="4021444" cy="2341296"/>
            <a:chOff x="7433702" y="2369122"/>
            <a:chExt cx="4021444" cy="2341296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37F1345-0DFF-4427-B3B6-55EE690E5404}"/>
                </a:ext>
              </a:extLst>
            </p:cNvPr>
            <p:cNvGrpSpPr/>
            <p:nvPr/>
          </p:nvGrpSpPr>
          <p:grpSpPr>
            <a:xfrm>
              <a:off x="10931794" y="4083043"/>
              <a:ext cx="523352" cy="590988"/>
              <a:chOff x="8887414" y="5082839"/>
              <a:chExt cx="932688" cy="1053223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576B5F7C-CB20-4456-991B-8F3EFA9BB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7414" y="5082839"/>
                <a:ext cx="932688" cy="1053223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821C5F59-6776-40B2-BCD0-5E5CC19F4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57061" y="5347746"/>
                <a:ext cx="269324" cy="269324"/>
              </a:xfrm>
              <a:prstGeom prst="rect">
                <a:avLst/>
              </a:prstGeom>
            </p:spPr>
          </p:pic>
        </p:grp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4BF578B-32D3-4ED9-AE7C-E1150CC950DC}"/>
                </a:ext>
              </a:extLst>
            </p:cNvPr>
            <p:cNvSpPr/>
            <p:nvPr/>
          </p:nvSpPr>
          <p:spPr>
            <a:xfrm>
              <a:off x="11056748" y="3178744"/>
              <a:ext cx="273444" cy="273444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8BB77182-06D6-45A1-890E-9C3BFF57585B}"/>
                </a:ext>
              </a:extLst>
            </p:cNvPr>
            <p:cNvCxnSpPr>
              <a:stCxn id="35" idx="0"/>
              <a:endCxn id="13" idx="4"/>
            </p:cNvCxnSpPr>
            <p:nvPr/>
          </p:nvCxnSpPr>
          <p:spPr>
            <a:xfrm flipH="1" flipV="1">
              <a:off x="11193469" y="3452189"/>
              <a:ext cx="2" cy="6308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095DC68-DF58-4F89-989E-64263F2B4213}"/>
                </a:ext>
              </a:extLst>
            </p:cNvPr>
            <p:cNvSpPr/>
            <p:nvPr/>
          </p:nvSpPr>
          <p:spPr>
            <a:xfrm>
              <a:off x="7586945" y="3452187"/>
              <a:ext cx="400498" cy="400498"/>
            </a:xfrm>
            <a:prstGeom prst="ellipse">
              <a:avLst/>
            </a:prstGeom>
            <a:solidFill>
              <a:srgbClr val="8B2F9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AA09161-914E-4C8E-B568-A2994582B880}"/>
                </a:ext>
              </a:extLst>
            </p:cNvPr>
            <p:cNvSpPr/>
            <p:nvPr/>
          </p:nvSpPr>
          <p:spPr>
            <a:xfrm>
              <a:off x="10537077" y="3557169"/>
              <a:ext cx="182987" cy="182986"/>
            </a:xfrm>
            <a:prstGeom prst="ellipse">
              <a:avLst/>
            </a:prstGeom>
            <a:solidFill>
              <a:srgbClr val="8B2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E87F521-7A1E-45B4-B789-8A7E377D3544}"/>
                </a:ext>
              </a:extLst>
            </p:cNvPr>
            <p:cNvCxnSpPr>
              <a:cxnSpLocks/>
              <a:stCxn id="15" idx="0"/>
              <a:endCxn id="16" idx="0"/>
            </p:cNvCxnSpPr>
            <p:nvPr/>
          </p:nvCxnSpPr>
          <p:spPr>
            <a:xfrm>
              <a:off x="7787194" y="3452187"/>
              <a:ext cx="2841377" cy="10498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3869BDC-DF9C-423E-AB67-84E9B269D64F}"/>
                </a:ext>
              </a:extLst>
            </p:cNvPr>
            <p:cNvCxnSpPr>
              <a:cxnSpLocks/>
              <a:stCxn id="15" idx="4"/>
              <a:endCxn id="16" idx="4"/>
            </p:cNvCxnSpPr>
            <p:nvPr/>
          </p:nvCxnSpPr>
          <p:spPr>
            <a:xfrm flipV="1">
              <a:off x="7787194" y="3740155"/>
              <a:ext cx="2841377" cy="11253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7691D08-42A1-4FC4-ABCF-55DEDE96AA41}"/>
                </a:ext>
              </a:extLst>
            </p:cNvPr>
            <p:cNvCxnSpPr>
              <a:stCxn id="15" idx="4"/>
              <a:endCxn id="35" idx="0"/>
            </p:cNvCxnSpPr>
            <p:nvPr/>
          </p:nvCxnSpPr>
          <p:spPr>
            <a:xfrm>
              <a:off x="7787194" y="3852686"/>
              <a:ext cx="3406276" cy="230357"/>
            </a:xfrm>
            <a:prstGeom prst="line">
              <a:avLst/>
            </a:prstGeom>
            <a:ln>
              <a:solidFill>
                <a:srgbClr val="682371">
                  <a:alpha val="50196"/>
                </a:srgb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DDC7E51-0614-41B4-8DD9-906A01ED31A8}"/>
                </a:ext>
              </a:extLst>
            </p:cNvPr>
            <p:cNvCxnSpPr>
              <a:cxnSpLocks/>
              <a:stCxn id="15" idx="0"/>
              <a:endCxn id="35" idx="0"/>
            </p:cNvCxnSpPr>
            <p:nvPr/>
          </p:nvCxnSpPr>
          <p:spPr>
            <a:xfrm>
              <a:off x="7787194" y="3452189"/>
              <a:ext cx="3406276" cy="630853"/>
            </a:xfrm>
            <a:prstGeom prst="line">
              <a:avLst/>
            </a:prstGeom>
            <a:ln>
              <a:solidFill>
                <a:srgbClr val="682371">
                  <a:alpha val="50196"/>
                </a:srgb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DC65085-5FC9-49C8-A1E5-939DE8FB81A8}"/>
                </a:ext>
              </a:extLst>
            </p:cNvPr>
            <p:cNvCxnSpPr>
              <a:cxnSpLocks/>
              <a:stCxn id="16" idx="7"/>
              <a:endCxn id="35" idx="0"/>
            </p:cNvCxnSpPr>
            <p:nvPr/>
          </p:nvCxnSpPr>
          <p:spPr>
            <a:xfrm>
              <a:off x="10693266" y="3583968"/>
              <a:ext cx="500205" cy="499075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27C2BC6-A1D2-4A96-9AE5-E869638BC07C}"/>
                </a:ext>
              </a:extLst>
            </p:cNvPr>
            <p:cNvCxnSpPr>
              <a:cxnSpLocks/>
              <a:stCxn id="16" idx="3"/>
              <a:endCxn id="35" idx="0"/>
            </p:cNvCxnSpPr>
            <p:nvPr/>
          </p:nvCxnSpPr>
          <p:spPr>
            <a:xfrm>
              <a:off x="10563875" y="3713358"/>
              <a:ext cx="629595" cy="369685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EE3B6CF-8963-418A-B630-B22B363CDF97}"/>
                </a:ext>
              </a:extLst>
            </p:cNvPr>
            <p:cNvSpPr txBox="1"/>
            <p:nvPr/>
          </p:nvSpPr>
          <p:spPr>
            <a:xfrm>
              <a:off x="7545868" y="3051324"/>
              <a:ext cx="486030" cy="3694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801" dirty="0">
                  <a:solidFill>
                    <a:srgbClr val="E6BFEB"/>
                  </a:solidFill>
                </a:rPr>
                <a:t>OA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2BC7F1A-7FEE-4B33-8831-17FF987314EB}"/>
                </a:ext>
              </a:extLst>
            </p:cNvPr>
            <p:cNvSpPr txBox="1"/>
            <p:nvPr/>
          </p:nvSpPr>
          <p:spPr>
            <a:xfrm>
              <a:off x="10379274" y="3017681"/>
              <a:ext cx="48603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1" dirty="0">
                  <a:solidFill>
                    <a:schemeClr val="accent6">
                      <a:lumMod val="75000"/>
                    </a:schemeClr>
                  </a:solidFill>
                </a:rPr>
                <a:t>OA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D546604-C787-4EC0-A3B8-931D46303287}"/>
                </a:ext>
              </a:extLst>
            </p:cNvPr>
            <p:cNvSpPr txBox="1"/>
            <p:nvPr/>
          </p:nvSpPr>
          <p:spPr>
            <a:xfrm>
              <a:off x="7591874" y="25728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</a:t>
              </a:r>
              <a:r>
                <a:rPr lang="fr-FR" baseline="-25000" dirty="0"/>
                <a:t>0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26DCDD2-1027-443D-899A-754ECC17021E}"/>
                </a:ext>
              </a:extLst>
            </p:cNvPr>
            <p:cNvSpPr txBox="1"/>
            <p:nvPr/>
          </p:nvSpPr>
          <p:spPr>
            <a:xfrm>
              <a:off x="10425280" y="259208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</a:t>
              </a:r>
              <a:r>
                <a:rPr lang="fr-FR" baseline="-25000" dirty="0"/>
                <a:t>1</a:t>
              </a: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0016C57F-0621-4080-8D68-B8B14C61E364}"/>
                </a:ext>
              </a:extLst>
            </p:cNvPr>
            <p:cNvSpPr/>
            <p:nvPr/>
          </p:nvSpPr>
          <p:spPr>
            <a:xfrm rot="13797282">
              <a:off x="9995455" y="3805077"/>
              <a:ext cx="285597" cy="285597"/>
            </a:xfrm>
            <a:prstGeom prst="arc">
              <a:avLst>
                <a:gd name="adj1" fmla="val 17330605"/>
                <a:gd name="adj2" fmla="val 20612313"/>
              </a:avLst>
            </a:prstGeom>
            <a:ln w="12700">
              <a:solidFill>
                <a:srgbClr val="682371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7D5CF22-5A6C-44AD-8B39-A0E87379E83E}"/>
                </a:ext>
              </a:extLst>
            </p:cNvPr>
            <p:cNvSpPr/>
            <p:nvPr/>
          </p:nvSpPr>
          <p:spPr>
            <a:xfrm rot="16200000">
              <a:off x="10732725" y="3722973"/>
              <a:ext cx="285597" cy="285597"/>
            </a:xfrm>
            <a:prstGeom prst="arc">
              <a:avLst>
                <a:gd name="adj1" fmla="val 17475495"/>
                <a:gd name="adj2" fmla="val 20612313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2DB9DF7-F4F4-46F6-88D2-F8DFCADFB41C}"/>
                </a:ext>
              </a:extLst>
            </p:cNvPr>
            <p:cNvSpPr txBox="1"/>
            <p:nvPr/>
          </p:nvSpPr>
          <p:spPr>
            <a:xfrm>
              <a:off x="9828541" y="3950138"/>
              <a:ext cx="4478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rgbClr val="682371"/>
                  </a:solidFill>
                </a:rPr>
                <a:t>α</a:t>
              </a:r>
              <a:r>
                <a:rPr lang="fr-FR" sz="1400" baseline="-25000" dirty="0">
                  <a:solidFill>
                    <a:srgbClr val="682371"/>
                  </a:solidFill>
                </a:rPr>
                <a:t>1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5F327CF-BAEA-43A1-A459-245BFB3196E6}"/>
                </a:ext>
              </a:extLst>
            </p:cNvPr>
            <p:cNvSpPr txBox="1"/>
            <p:nvPr/>
          </p:nvSpPr>
          <p:spPr>
            <a:xfrm>
              <a:off x="10831364" y="3581577"/>
              <a:ext cx="4478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chemeClr val="accent6">
                      <a:lumMod val="75000"/>
                    </a:schemeClr>
                  </a:solidFill>
                </a:rPr>
                <a:t>α</a:t>
              </a:r>
              <a:r>
                <a:rPr lang="fr-FR" sz="1400" baseline="-25000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BB78025-D4C4-4D57-89E1-22CE89BF150B}"/>
                </a:ext>
              </a:extLst>
            </p:cNvPr>
            <p:cNvSpPr txBox="1"/>
            <p:nvPr/>
          </p:nvSpPr>
          <p:spPr>
            <a:xfrm>
              <a:off x="7433702" y="2369122"/>
              <a:ext cx="3657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Taille optique fixe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DF004B14-DA3D-4023-B45C-B600AD90406E}"/>
                </a:ext>
              </a:extLst>
            </p:cNvPr>
            <p:cNvCxnSpPr>
              <a:cxnSpLocks/>
              <a:stCxn id="15" idx="6"/>
              <a:endCxn id="16" idx="2"/>
            </p:cNvCxnSpPr>
            <p:nvPr/>
          </p:nvCxnSpPr>
          <p:spPr>
            <a:xfrm flipV="1">
              <a:off x="7987443" y="3648662"/>
              <a:ext cx="2549634" cy="377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1C70ADB-6106-4FF4-9BF5-4C924C15D1FE}"/>
                </a:ext>
              </a:extLst>
            </p:cNvPr>
            <p:cNvSpPr txBox="1"/>
            <p:nvPr/>
          </p:nvSpPr>
          <p:spPr>
            <a:xfrm>
              <a:off x="8488969" y="4170761"/>
              <a:ext cx="71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solidFill>
                    <a:schemeClr val="accent6">
                      <a:lumMod val="75000"/>
                    </a:schemeClr>
                  </a:solidFill>
                </a:rPr>
                <a:t>α</a:t>
              </a:r>
              <a:r>
                <a:rPr lang="fr-FR" sz="2800" baseline="-25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83997CD-FB92-4769-A86A-8774C46C8E34}"/>
                </a:ext>
              </a:extLst>
            </p:cNvPr>
            <p:cNvSpPr txBox="1"/>
            <p:nvPr/>
          </p:nvSpPr>
          <p:spPr>
            <a:xfrm>
              <a:off x="8897390" y="4187198"/>
              <a:ext cx="10843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accent6">
                      <a:lumMod val="75000"/>
                    </a:schemeClr>
                  </a:solidFill>
                </a:rPr>
                <a:t>= </a:t>
              </a:r>
              <a:r>
                <a:rPr lang="el-GR" sz="2800" dirty="0">
                  <a:solidFill>
                    <a:schemeClr val="accent6">
                      <a:lumMod val="75000"/>
                    </a:schemeClr>
                  </a:solidFill>
                </a:rPr>
                <a:t>α</a:t>
              </a:r>
              <a:r>
                <a:rPr lang="fr-FR" sz="2800" baseline="-25000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3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7B058-0F79-4DC6-8F87-06E49730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C3BD7C-EEEB-423A-990A-3D0ED2554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845" y="1202768"/>
            <a:ext cx="9752755" cy="3300238"/>
          </a:xfrm>
        </p:spPr>
        <p:txBody>
          <a:bodyPr/>
          <a:lstStyle/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Formation à la traversée de rue → </a:t>
            </a:r>
            <a:r>
              <a:rPr lang="fr-FR" i="1" dirty="0"/>
              <a:t>Différence entre les stratégies utilisées et perçues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Aménagement urbain → </a:t>
            </a:r>
            <a:r>
              <a:rPr lang="fr-FR" i="1" dirty="0"/>
              <a:t>Distance de début de régulation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Amélioration des algorithmes des voitures autonomes → </a:t>
            </a:r>
            <a:r>
              <a:rPr lang="fr-FR" i="1" dirty="0"/>
              <a:t>Régulation du comportement au cours du temps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1350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5671583" y="3276600"/>
            <a:ext cx="5668479" cy="383741"/>
          </a:xfrm>
        </p:spPr>
        <p:txBody>
          <a:bodyPr/>
          <a:lstStyle/>
          <a:p>
            <a:r>
              <a:rPr lang="fr-FR" dirty="0"/>
              <a:t>Tristan BALU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5665487" y="3733800"/>
            <a:ext cx="5668479" cy="383741"/>
          </a:xfrm>
        </p:spPr>
        <p:txBody>
          <a:bodyPr/>
          <a:lstStyle/>
          <a:p>
            <a:r>
              <a:rPr lang="fr-FR" dirty="0"/>
              <a:t>Tristan.balu@univ-eiffel.fr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3048000" y="1905000"/>
            <a:ext cx="5668479" cy="383741"/>
          </a:xfrm>
        </p:spPr>
        <p:txBody>
          <a:bodyPr/>
          <a:lstStyle/>
          <a:p>
            <a:r>
              <a:rPr lang="fr-FR" sz="4000" dirty="0"/>
              <a:t>Merci de votre attention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8F1CB0-E0C3-4CF7-B3E5-289462CB87A2}"/>
              </a:ext>
            </a:extLst>
          </p:cNvPr>
          <p:cNvSpPr txBox="1"/>
          <p:nvPr/>
        </p:nvSpPr>
        <p:spPr>
          <a:xfrm>
            <a:off x="102887" y="3276600"/>
            <a:ext cx="5562600" cy="343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Bastin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J., Jacobs, D. M.,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Morice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H. P., Craig, C., &amp; Montagne, G. (2008). Testing the role of expansion in the prospective control of locomotion.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Brain Research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191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301‑312. https://doi.org/10.1007/s00221-008-1522-6</a:t>
            </a:r>
            <a:endParaRPr lang="fr-FR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Chardenon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Montagne, G., Laurent, M., &amp; Bootsma, R. J. (2004). The perceptual control of goal-directed locomotion : A common control architecture for interception and navigation?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 Brain Research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158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100‑108. https://doi.org/10.1007/s00221-004-1880-7</a:t>
            </a:r>
            <a:endParaRPr lang="fr-FR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Chung, H. C., Choi, G., &amp; Azam, M. (2020). Effects of Initial Starting Distance and Gap Characteristics on Children’s and Young Adults’ Velocity Regulation When Intercepting Moving Gaps.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 Factors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(6), 1002‑1018. https://doi.org/10.1177/0018720819867501</a:t>
            </a:r>
            <a:endParaRPr lang="fr-FR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Fajen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R. (2013). Guiding locomotion in complex, dynamic environments.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Frontiers in Behavioral Neuroscience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(85). 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https://doi.org/10.3389/fnbeh.2013.00085</a:t>
            </a:r>
            <a:endParaRPr lang="en-US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 err="1">
                <a:solidFill>
                  <a:schemeClr val="bg1"/>
                </a:solidFill>
                <a:effectLst/>
              </a:rPr>
              <a:t>Geruschat</a:t>
            </a:r>
            <a:r>
              <a:rPr lang="en-US" sz="800" dirty="0">
                <a:solidFill>
                  <a:schemeClr val="bg1"/>
                </a:solidFill>
                <a:effectLst/>
              </a:rPr>
              <a:t>, D. R., Hassan, S. E., &amp; Turano, K. A. (2003). Gaze behavior while crossing complex intersections. </a:t>
            </a:r>
            <a:r>
              <a:rPr lang="en-US" sz="800" i="1" dirty="0">
                <a:solidFill>
                  <a:schemeClr val="bg1"/>
                </a:solidFill>
                <a:effectLst/>
              </a:rPr>
              <a:t>Optometry and Vision Science: Official Publication of the American Academy of Optometry</a:t>
            </a:r>
            <a:r>
              <a:rPr lang="en-US" sz="800" dirty="0">
                <a:solidFill>
                  <a:schemeClr val="bg1"/>
                </a:solidFill>
                <a:effectLst/>
              </a:rPr>
              <a:t>, </a:t>
            </a:r>
            <a:r>
              <a:rPr lang="en-US" sz="800" i="1" dirty="0">
                <a:solidFill>
                  <a:schemeClr val="bg1"/>
                </a:solidFill>
                <a:effectLst/>
              </a:rPr>
              <a:t>80</a:t>
            </a:r>
            <a:r>
              <a:rPr lang="en-US" sz="800" dirty="0">
                <a:solidFill>
                  <a:schemeClr val="bg1"/>
                </a:solidFill>
                <a:effectLst/>
              </a:rPr>
              <a:t>(7), 515‑528. </a:t>
            </a:r>
            <a:r>
              <a:rPr lang="en-US" sz="800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https://doi.org/10.1097/00006324-200307000-00013</a:t>
            </a:r>
            <a:endParaRPr lang="fr-FR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Louveton</a:t>
            </a:r>
            <a:r>
              <a:rPr lang="fr-F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N., Montagne, G., &amp; </a:t>
            </a:r>
            <a:r>
              <a:rPr lang="fr-FR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Berthelon</a:t>
            </a:r>
            <a:r>
              <a:rPr lang="fr-FR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(2018).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Synchronising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self-displacement with a cross-traffic gap : How does the size of traffic vehicles impact continuous speed regulations?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 Research Part F: Traffic Psychology and </a:t>
            </a:r>
            <a:r>
              <a:rPr lang="en-US" sz="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58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80‑92. https://doi.org/10.1016/j.trf.2018.05.030</a:t>
            </a:r>
            <a:endParaRPr lang="fr-FR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Warren, W. H., Kay, B. A.,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Zosh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W. D.,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Duchon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P., &amp;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Sahuc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(2001). Optic flow is used to control human walking.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Neuroscience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213‑216. 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https://doi.org/10.1038/84054</a:t>
            </a:r>
            <a:endParaRPr lang="en-US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solidFill>
                  <a:schemeClr val="bg1"/>
                </a:solidFill>
                <a:effectLst/>
              </a:rPr>
              <a:t>Zhao, Q., Zhuang, X., Zhang, T., He, Y., &amp; Ma, G. (2023). Pedestrian gaze pattern before crossing road in a naturalistic traffic setting. </a:t>
            </a:r>
            <a:r>
              <a:rPr lang="en-US" sz="800" i="1" dirty="0">
                <a:solidFill>
                  <a:schemeClr val="bg1"/>
                </a:solidFill>
                <a:effectLst/>
              </a:rPr>
              <a:t>European Transport Research Review</a:t>
            </a:r>
            <a:r>
              <a:rPr lang="en-US" sz="800" dirty="0">
                <a:solidFill>
                  <a:schemeClr val="bg1"/>
                </a:solidFill>
                <a:effectLst/>
              </a:rPr>
              <a:t>, </a:t>
            </a:r>
            <a:r>
              <a:rPr lang="en-US" sz="800" i="1" dirty="0">
                <a:solidFill>
                  <a:schemeClr val="bg1"/>
                </a:solidFill>
                <a:effectLst/>
              </a:rPr>
              <a:t>15</a:t>
            </a:r>
            <a:r>
              <a:rPr lang="en-US" sz="800" dirty="0">
                <a:solidFill>
                  <a:schemeClr val="bg1"/>
                </a:solidFill>
                <a:effectLst/>
              </a:rPr>
              <a:t>(1), 31. </a:t>
            </a:r>
            <a:r>
              <a:rPr lang="en-US" sz="80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https://doi.org/10.1186/s12544-023-00605-1</a:t>
            </a:r>
            <a:endParaRPr lang="en-US" sz="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6222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035E42-9C42-4BBD-AE32-F5D0F621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" y="775494"/>
            <a:ext cx="7513096" cy="563482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FFCE0D6-2F36-4CE7-8F4B-2BA90D2E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384175"/>
            <a:ext cx="8509000" cy="782638"/>
          </a:xfrm>
        </p:spPr>
        <p:txBody>
          <a:bodyPr/>
          <a:lstStyle/>
          <a:p>
            <a:r>
              <a:rPr lang="fr-FR" dirty="0"/>
              <a:t>RÉSULTATS : TRAJECTOIRES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A26F22D-9793-4ED2-96D1-587BFCA4DFED}"/>
              </a:ext>
            </a:extLst>
          </p:cNvPr>
          <p:cNvCxnSpPr>
            <a:cxnSpLocks/>
          </p:cNvCxnSpPr>
          <p:nvPr/>
        </p:nvCxnSpPr>
        <p:spPr>
          <a:xfrm>
            <a:off x="990600" y="2537460"/>
            <a:ext cx="57912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FFFB848-85B4-427B-9199-6BD83C21AE2C}"/>
              </a:ext>
            </a:extLst>
          </p:cNvPr>
          <p:cNvCxnSpPr>
            <a:cxnSpLocks/>
          </p:cNvCxnSpPr>
          <p:nvPr/>
        </p:nvCxnSpPr>
        <p:spPr>
          <a:xfrm flipH="1">
            <a:off x="6858000" y="2546866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D18815B-0CFD-43C0-BF7A-47ACEA5213F3}"/>
              </a:ext>
            </a:extLst>
          </p:cNvPr>
          <p:cNvSpPr txBox="1"/>
          <p:nvPr/>
        </p:nvSpPr>
        <p:spPr>
          <a:xfrm>
            <a:off x="7086600" y="2362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Croisement entre le participant et le </a:t>
            </a:r>
            <a:r>
              <a:rPr lang="fr-FR" i="1" dirty="0"/>
              <a:t>gap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4608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3FCF3-5A25-4472-A005-01D4E121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VITESSES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B64C44C9-3AC5-436F-AFF5-5777806C9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36810" r="6908" b="29512"/>
          <a:stretch/>
        </p:blipFill>
        <p:spPr>
          <a:xfrm>
            <a:off x="228600" y="1524000"/>
            <a:ext cx="10668000" cy="2997843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1C5880A-67FC-47B9-9E08-6DDE361BFD1F}"/>
              </a:ext>
            </a:extLst>
          </p:cNvPr>
          <p:cNvCxnSpPr>
            <a:cxnSpLocks/>
          </p:cNvCxnSpPr>
          <p:nvPr/>
        </p:nvCxnSpPr>
        <p:spPr>
          <a:xfrm flipV="1">
            <a:off x="1331976" y="3759843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1727006-543C-48BC-B73A-EDCA6FA7148A}"/>
              </a:ext>
            </a:extLst>
          </p:cNvPr>
          <p:cNvSpPr txBox="1"/>
          <p:nvPr/>
        </p:nvSpPr>
        <p:spPr>
          <a:xfrm>
            <a:off x="188976" y="455648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Apparition des obstacles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5EC3F6-019E-4D9C-A581-AD32E9404A7E}"/>
              </a:ext>
            </a:extLst>
          </p:cNvPr>
          <p:cNvSpPr txBox="1"/>
          <p:nvPr/>
        </p:nvSpPr>
        <p:spPr>
          <a:xfrm>
            <a:off x="9095232" y="465414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Croisement entre le participant et le </a:t>
            </a:r>
            <a:r>
              <a:rPr lang="fr-FR" i="1" dirty="0"/>
              <a:t>gap</a:t>
            </a:r>
            <a:endParaRPr lang="fr-FR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35F75B9-31A9-4621-89B1-FEB773307126}"/>
              </a:ext>
            </a:extLst>
          </p:cNvPr>
          <p:cNvCxnSpPr>
            <a:cxnSpLocks/>
          </p:cNvCxnSpPr>
          <p:nvPr/>
        </p:nvCxnSpPr>
        <p:spPr>
          <a:xfrm flipV="1">
            <a:off x="10543032" y="3759843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7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E3599-EE11-4983-9886-86FD67EC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INFORMATIONS OPTIQUES EN TRAVERSÉE DE RUE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372F02-703E-47A9-9340-9FAB020D4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Stafford et al (2022)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0E7A5B-64D7-45F7-90E6-D3E95DA4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66764"/>
            <a:ext cx="5989839" cy="3124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E0E445D-9F88-4E59-9880-F85079B6FEB2}"/>
                  </a:ext>
                </a:extLst>
              </p:cNvPr>
              <p:cNvSpPr txBox="1"/>
              <p:nvPr/>
            </p:nvSpPr>
            <p:spPr>
              <a:xfrm>
                <a:off x="685800" y="5190202"/>
                <a:ext cx="33904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6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acc>
                            <m:accPr>
                              <m:chr m:val="̇"/>
                              <m:ctrlPr>
                                <a:rPr lang="fr-FR" sz="3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  <m:r>
                        <a:rPr lang="fr-FR" sz="3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fr-FR" sz="3600" b="0" i="0" dirty="0" smtClean="0">
                          <a:ea typeface="Cambria Math" panose="02040503050406030204" pitchFamily="18" charset="0"/>
                        </a:rPr>
                        <m:t>ttc</m:t>
                      </m:r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E0E445D-9F88-4E59-9880-F85079B6F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190202"/>
                <a:ext cx="3390400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EA1266A0-A498-41BD-8323-0B5CB6D02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304091"/>
            <a:ext cx="4944740" cy="1716146"/>
          </a:xfrm>
          <a:prstGeom prst="rect">
            <a:avLst/>
          </a:prstGeom>
        </p:spPr>
      </p:pic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A4446844-4D8A-468F-9BD5-2F2224C613C2}"/>
              </a:ext>
            </a:extLst>
          </p:cNvPr>
          <p:cNvSpPr/>
          <p:nvPr/>
        </p:nvSpPr>
        <p:spPr>
          <a:xfrm>
            <a:off x="8610600" y="4267200"/>
            <a:ext cx="762000" cy="990600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E57BB6-0174-4FB1-B77E-630D1CE5A02A}"/>
              </a:ext>
            </a:extLst>
          </p:cNvPr>
          <p:cNvSpPr txBox="1"/>
          <p:nvPr/>
        </p:nvSpPr>
        <p:spPr>
          <a:xfrm>
            <a:off x="7315200" y="5421034"/>
            <a:ext cx="361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Toutes ces études ont été faites en statique au bord de la route</a:t>
            </a:r>
          </a:p>
        </p:txBody>
      </p:sp>
    </p:spTree>
    <p:extLst>
      <p:ext uri="{BB962C8B-B14F-4D97-AF65-F5344CB8AC3E}">
        <p14:creationId xmlns:p14="http://schemas.microsoft.com/office/powerpoint/2010/main" val="15761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BB40-8938-4DDC-A980-391B22D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DISTANCE AU CENTRE DU GAP PAR CONDITIONS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CF40E9-F43B-4DEE-AEC8-5F07D3072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43364"/>
            <a:ext cx="5577952" cy="41834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74E8BA-5897-4168-89E5-A6E2EF2C3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8" y="1337268"/>
            <a:ext cx="5577952" cy="4183464"/>
          </a:xfrm>
          <a:prstGeom prst="rect">
            <a:avLst/>
          </a:prstGeom>
        </p:spPr>
      </p:pic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142439A1-2658-40B7-819A-73F1C529B5D5}"/>
              </a:ext>
            </a:extLst>
          </p:cNvPr>
          <p:cNvSpPr/>
          <p:nvPr/>
        </p:nvSpPr>
        <p:spPr>
          <a:xfrm>
            <a:off x="1752600" y="2209800"/>
            <a:ext cx="228600" cy="9906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E9842043-C6BA-4878-A2B6-1C42DD2CBEA2}"/>
              </a:ext>
            </a:extLst>
          </p:cNvPr>
          <p:cNvSpPr/>
          <p:nvPr/>
        </p:nvSpPr>
        <p:spPr>
          <a:xfrm>
            <a:off x="1295400" y="2209800"/>
            <a:ext cx="228600" cy="18288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8774303A-7005-4652-B342-09BB1F77302A}"/>
              </a:ext>
            </a:extLst>
          </p:cNvPr>
          <p:cNvSpPr/>
          <p:nvPr/>
        </p:nvSpPr>
        <p:spPr>
          <a:xfrm rot="10800000">
            <a:off x="4267200" y="2895600"/>
            <a:ext cx="228600" cy="9906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C71957ED-6F98-41B4-BD8F-AB338585EB86}"/>
              </a:ext>
            </a:extLst>
          </p:cNvPr>
          <p:cNvSpPr/>
          <p:nvPr/>
        </p:nvSpPr>
        <p:spPr>
          <a:xfrm rot="10800000">
            <a:off x="4578152" y="2895600"/>
            <a:ext cx="228600" cy="17526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D60E26F3-2A60-4436-AD32-5CBB105FB4E7}"/>
              </a:ext>
            </a:extLst>
          </p:cNvPr>
          <p:cNvSpPr/>
          <p:nvPr/>
        </p:nvSpPr>
        <p:spPr>
          <a:xfrm>
            <a:off x="2545024" y="3771900"/>
            <a:ext cx="228600" cy="9906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34942F-2631-4FA4-82E9-15A53BE33CD3}"/>
              </a:ext>
            </a:extLst>
          </p:cNvPr>
          <p:cNvSpPr txBox="1"/>
          <p:nvPr/>
        </p:nvSpPr>
        <p:spPr>
          <a:xfrm>
            <a:off x="1502664" y="2581989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5BC4BA-3911-48AC-B278-01B716D17D99}"/>
              </a:ext>
            </a:extLst>
          </p:cNvPr>
          <p:cNvSpPr txBox="1"/>
          <p:nvPr/>
        </p:nvSpPr>
        <p:spPr>
          <a:xfrm>
            <a:off x="4408874" y="3267789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F775408-E281-4916-B7E1-C521B7174654}"/>
              </a:ext>
            </a:extLst>
          </p:cNvPr>
          <p:cNvSpPr txBox="1"/>
          <p:nvPr/>
        </p:nvSpPr>
        <p:spPr>
          <a:xfrm>
            <a:off x="4742547" y="3623213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31F919-01DB-4D26-9186-056052008C0D}"/>
              </a:ext>
            </a:extLst>
          </p:cNvPr>
          <p:cNvSpPr txBox="1"/>
          <p:nvPr/>
        </p:nvSpPr>
        <p:spPr>
          <a:xfrm>
            <a:off x="2307140" y="4144089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AAB3AE7-9C24-4538-8634-5AF73E5CD7E1}"/>
              </a:ext>
            </a:extLst>
          </p:cNvPr>
          <p:cNvSpPr txBox="1"/>
          <p:nvPr/>
        </p:nvSpPr>
        <p:spPr>
          <a:xfrm>
            <a:off x="1072686" y="2954179"/>
            <a:ext cx="338554" cy="24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CC02FB2-4210-41A7-BFE3-4BED56D6E052}"/>
              </a:ext>
            </a:extLst>
          </p:cNvPr>
          <p:cNvSpPr txBox="1"/>
          <p:nvPr/>
        </p:nvSpPr>
        <p:spPr>
          <a:xfrm>
            <a:off x="762000" y="5421203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* &lt;.001</a:t>
            </a:r>
          </a:p>
        </p:txBody>
      </p:sp>
    </p:spTree>
    <p:extLst>
      <p:ext uri="{BB962C8B-B14F-4D97-AF65-F5344CB8AC3E}">
        <p14:creationId xmlns:p14="http://schemas.microsoft.com/office/powerpoint/2010/main" val="279114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3A8A2A-1351-4DDC-9FB0-48A85BF4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STRATÉGIES VISUELLES EN TRAVERSÉE DE RUE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F1EB09-7674-40FE-A935-B11699785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9" t="3110" b="14886"/>
          <a:stretch/>
        </p:blipFill>
        <p:spPr>
          <a:xfrm>
            <a:off x="12192" y="1196672"/>
            <a:ext cx="6252036" cy="23622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D84ACC1-412C-4FEB-905B-0C3D8CA3C2B2}"/>
              </a:ext>
            </a:extLst>
          </p:cNvPr>
          <p:cNvSpPr txBox="1"/>
          <p:nvPr/>
        </p:nvSpPr>
        <p:spPr>
          <a:xfrm>
            <a:off x="134112" y="98152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Zhao et al (2023)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2AA1F8A-CE67-46A6-B6EC-49C48AF7B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" y="4136886"/>
            <a:ext cx="6990015" cy="20957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92C0AB9-61C8-4589-9AAE-5F0F5C93C39B}"/>
              </a:ext>
            </a:extLst>
          </p:cNvPr>
          <p:cNvSpPr txBox="1"/>
          <p:nvPr/>
        </p:nvSpPr>
        <p:spPr>
          <a:xfrm>
            <a:off x="134112" y="3712760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Geruschat</a:t>
            </a:r>
            <a:r>
              <a:rPr lang="fr-FR" b="1" dirty="0">
                <a:solidFill>
                  <a:schemeClr val="accent1"/>
                </a:solidFill>
              </a:rPr>
              <a:t> et al (2003)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FB5758D2-F922-4194-8DA1-E0176648D9F5}"/>
              </a:ext>
            </a:extLst>
          </p:cNvPr>
          <p:cNvSpPr/>
          <p:nvPr/>
        </p:nvSpPr>
        <p:spPr>
          <a:xfrm>
            <a:off x="6419486" y="3558872"/>
            <a:ext cx="990600" cy="523220"/>
          </a:xfrm>
          <a:prstGeom prst="rightArrow">
            <a:avLst>
              <a:gd name="adj1" fmla="val 46406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D2A4783-D686-4E6A-B70F-509902342478}"/>
              </a:ext>
            </a:extLst>
          </p:cNvPr>
          <p:cNvSpPr txBox="1"/>
          <p:nvPr/>
        </p:nvSpPr>
        <p:spPr>
          <a:xfrm>
            <a:off x="7569539" y="3429000"/>
            <a:ext cx="343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Fixations sur les voitures à distance plutôt que proches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53561BA-44EC-41CC-A759-C239B3CCA8CE}"/>
              </a:ext>
            </a:extLst>
          </p:cNvPr>
          <p:cNvSpPr/>
          <p:nvPr/>
        </p:nvSpPr>
        <p:spPr>
          <a:xfrm>
            <a:off x="8906864" y="4407932"/>
            <a:ext cx="762000" cy="990600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91B7A86-E280-4522-9B07-82DE1CD09B5A}"/>
              </a:ext>
            </a:extLst>
          </p:cNvPr>
          <p:cNvSpPr txBox="1"/>
          <p:nvPr/>
        </p:nvSpPr>
        <p:spPr>
          <a:xfrm>
            <a:off x="7687663" y="5486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Tâches de prise de décision et non de régulation.</a:t>
            </a:r>
          </a:p>
        </p:txBody>
      </p:sp>
    </p:spTree>
    <p:extLst>
      <p:ext uri="{BB962C8B-B14F-4D97-AF65-F5344CB8AC3E}">
        <p14:creationId xmlns:p14="http://schemas.microsoft.com/office/powerpoint/2010/main" val="391985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7FDB7E0D-B1C6-485C-AE3D-6CCF929ED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" r="22413" b="5172"/>
          <a:stretch/>
        </p:blipFill>
        <p:spPr>
          <a:xfrm>
            <a:off x="5160167" y="693546"/>
            <a:ext cx="6026622" cy="30833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922747-7894-4C37-8F5C-7CAE22AE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RÉGULATION POUR LE FRANCHISSEMENT DE GAP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BF1D71-8B1F-4E6D-A8DD-75A1DBACF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829"/>
          <a:stretch/>
        </p:blipFill>
        <p:spPr bwMode="auto">
          <a:xfrm>
            <a:off x="1648336" y="1590166"/>
            <a:ext cx="2510938" cy="22551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1127EF-06C4-4CFA-B4F2-9C0B85CAA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315"/>
          <a:stretch/>
        </p:blipFill>
        <p:spPr>
          <a:xfrm>
            <a:off x="369804" y="4448323"/>
            <a:ext cx="1672738" cy="17895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B5808E-6611-4951-BC5C-55ABCAB2CA83}"/>
              </a:ext>
            </a:extLst>
          </p:cNvPr>
          <p:cNvSpPr txBox="1"/>
          <p:nvPr/>
        </p:nvSpPr>
        <p:spPr>
          <a:xfrm>
            <a:off x="290148" y="1206383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(Chung et al., 2020)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3E33DE-AA08-433F-BF50-323626924D02}"/>
              </a:ext>
            </a:extLst>
          </p:cNvPr>
          <p:cNvSpPr txBox="1"/>
          <p:nvPr/>
        </p:nvSpPr>
        <p:spPr>
          <a:xfrm>
            <a:off x="290148" y="4081003"/>
            <a:ext cx="284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(</a:t>
            </a:r>
            <a:r>
              <a:rPr lang="fr-FR" b="1" dirty="0" err="1">
                <a:solidFill>
                  <a:schemeClr val="accent1"/>
                </a:solidFill>
              </a:rPr>
              <a:t>Louveton</a:t>
            </a:r>
            <a:r>
              <a:rPr lang="fr-FR" b="1" dirty="0">
                <a:solidFill>
                  <a:schemeClr val="accent1"/>
                </a:solidFill>
              </a:rPr>
              <a:t> et al., 2018)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243B44F-E12C-4385-8478-1465511C02A3}"/>
              </a:ext>
            </a:extLst>
          </p:cNvPr>
          <p:cNvSpPr/>
          <p:nvPr/>
        </p:nvSpPr>
        <p:spPr>
          <a:xfrm>
            <a:off x="5314959" y="3650348"/>
            <a:ext cx="1176617" cy="389965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551220-294B-40B4-9B02-5DC47D99D5B8}"/>
              </a:ext>
            </a:extLst>
          </p:cNvPr>
          <p:cNvSpPr txBox="1"/>
          <p:nvPr/>
        </p:nvSpPr>
        <p:spPr>
          <a:xfrm>
            <a:off x="6606853" y="3650348"/>
            <a:ext cx="282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Franchissement au centre</a:t>
            </a:r>
            <a:endParaRPr lang="fr-FR" b="1" dirty="0"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28214B-5E83-4F57-A6BF-AF7681AFC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41" r="-215"/>
          <a:stretch/>
        </p:blipFill>
        <p:spPr bwMode="auto">
          <a:xfrm>
            <a:off x="360485" y="1590167"/>
            <a:ext cx="1297376" cy="22551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97B8CE-AF81-499B-9553-BBEF6D91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48" r="15291"/>
          <a:stretch/>
        </p:blipFill>
        <p:spPr>
          <a:xfrm>
            <a:off x="2042542" y="4448322"/>
            <a:ext cx="3067050" cy="17895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6CE47E-740B-4E3F-8A91-63BE8EAA50C5}"/>
              </a:ext>
            </a:extLst>
          </p:cNvPr>
          <p:cNvSpPr/>
          <p:nvPr/>
        </p:nvSpPr>
        <p:spPr>
          <a:xfrm>
            <a:off x="2283451" y="5610037"/>
            <a:ext cx="766482" cy="147918"/>
          </a:xfrm>
          <a:prstGeom prst="rect">
            <a:avLst/>
          </a:prstGeom>
          <a:solidFill>
            <a:srgbClr val="D99694">
              <a:alpha val="40000"/>
            </a:srgbClr>
          </a:solidFill>
          <a:ln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5C330BC-9E93-490B-BEC0-89B4FAC07DC9}"/>
              </a:ext>
            </a:extLst>
          </p:cNvPr>
          <p:cNvSpPr txBox="1"/>
          <p:nvPr/>
        </p:nvSpPr>
        <p:spPr>
          <a:xfrm>
            <a:off x="2404493" y="5250431"/>
            <a:ext cx="65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C00000"/>
                </a:solidFill>
                <a:cs typeface="Arial" panose="020B0604020202020204" pitchFamily="34" charset="0"/>
              </a:rPr>
              <a:t>gap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D3C1888E-8564-4A04-9D06-0181615152A4}"/>
              </a:ext>
            </a:extLst>
          </p:cNvPr>
          <p:cNvSpPr/>
          <p:nvPr/>
        </p:nvSpPr>
        <p:spPr>
          <a:xfrm rot="5400000">
            <a:off x="7293598" y="4445665"/>
            <a:ext cx="1129709" cy="467979"/>
          </a:xfrm>
          <a:prstGeom prst="rightArrow">
            <a:avLst>
              <a:gd name="adj1" fmla="val 50000"/>
              <a:gd name="adj2" fmla="val 4717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D7CF5F-0319-4287-86C1-3B81DB283C5E}"/>
              </a:ext>
            </a:extLst>
          </p:cNvPr>
          <p:cNvSpPr txBox="1"/>
          <p:nvPr/>
        </p:nvSpPr>
        <p:spPr>
          <a:xfrm>
            <a:off x="6608008" y="5434789"/>
            <a:ext cx="306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Stratégie de </a:t>
            </a:r>
            <a:r>
              <a:rPr lang="fr-FR" b="1" dirty="0">
                <a:cs typeface="Arial" panose="020B0604020202020204" pitchFamily="34" charset="0"/>
              </a:rPr>
              <a:t>l’angle de relèvement constant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96E3CE4-CF58-4495-B9BA-9CFB5EF8D47D}"/>
              </a:ext>
            </a:extLst>
          </p:cNvPr>
          <p:cNvSpPr txBox="1"/>
          <p:nvPr/>
        </p:nvSpPr>
        <p:spPr>
          <a:xfrm>
            <a:off x="6530496" y="6021931"/>
            <a:ext cx="2739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accent2"/>
                </a:solidFill>
                <a:cs typeface="Arial" panose="020B0604020202020204" pitchFamily="34" charset="0"/>
              </a:rPr>
              <a:t>(</a:t>
            </a:r>
            <a:r>
              <a:rPr lang="fr-FR" sz="1000" dirty="0" err="1">
                <a:solidFill>
                  <a:schemeClr val="accent2"/>
                </a:solidFill>
                <a:cs typeface="Arial" panose="020B0604020202020204" pitchFamily="34" charset="0"/>
              </a:rPr>
              <a:t>Chardenon</a:t>
            </a:r>
            <a:r>
              <a:rPr lang="fr-FR" sz="1000" dirty="0">
                <a:solidFill>
                  <a:schemeClr val="accent2"/>
                </a:solidFill>
                <a:cs typeface="Arial" panose="020B0604020202020204" pitchFamily="34" charset="0"/>
              </a:rPr>
              <a:t> et al., 2004 ; </a:t>
            </a:r>
            <a:r>
              <a:rPr lang="fr-FR" sz="1000" dirty="0" err="1">
                <a:solidFill>
                  <a:schemeClr val="accent2"/>
                </a:solidFill>
                <a:cs typeface="Arial" panose="020B0604020202020204" pitchFamily="34" charset="0"/>
              </a:rPr>
              <a:t>Bastin</a:t>
            </a:r>
            <a:r>
              <a:rPr lang="fr-FR" sz="1000" dirty="0">
                <a:solidFill>
                  <a:schemeClr val="accent2"/>
                </a:solidFill>
                <a:cs typeface="Arial" panose="020B0604020202020204" pitchFamily="34" charset="0"/>
              </a:rPr>
              <a:t> et al., 2008)</a:t>
            </a:r>
          </a:p>
        </p:txBody>
      </p:sp>
    </p:spTree>
    <p:extLst>
      <p:ext uri="{BB962C8B-B14F-4D97-AF65-F5344CB8AC3E}">
        <p14:creationId xmlns:p14="http://schemas.microsoft.com/office/powerpoint/2010/main" val="13385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15" grpId="0"/>
      <p:bldP spid="17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F475A3-C13E-48A8-B3F6-284B7283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PROBLÉMATIQUE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6C5C45D4-CC11-4463-95E8-7A1434CCFE58}"/>
              </a:ext>
            </a:extLst>
          </p:cNvPr>
          <p:cNvSpPr txBox="1">
            <a:spLocks/>
          </p:cNvSpPr>
          <p:nvPr/>
        </p:nvSpPr>
        <p:spPr>
          <a:xfrm>
            <a:off x="304800" y="2057400"/>
            <a:ext cx="109728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4000" kern="0" dirty="0">
                <a:solidFill>
                  <a:sysClr val="windowText" lastClr="000000"/>
                </a:solidFill>
              </a:rPr>
              <a:t>Lorsque l’on doit franchir un espace entre deux obstacles mobiles, est-ce que nous </a:t>
            </a:r>
            <a:r>
              <a:rPr lang="fr-FR" sz="4000" b="1" kern="0" dirty="0">
                <a:solidFill>
                  <a:srgbClr val="C00000"/>
                </a:solidFill>
              </a:rPr>
              <a:t>évitons</a:t>
            </a:r>
            <a:r>
              <a:rPr lang="fr-FR" sz="4000" kern="0" dirty="0">
                <a:solidFill>
                  <a:sysClr val="windowText" lastClr="000000"/>
                </a:solidFill>
              </a:rPr>
              <a:t> ces deux obstacles ou est-ce que nous </a:t>
            </a:r>
            <a:r>
              <a:rPr lang="fr-FR" sz="4000" b="1" kern="0" dirty="0">
                <a:solidFill>
                  <a:srgbClr val="C00000"/>
                </a:solidFill>
              </a:rPr>
              <a:t>interceptons</a:t>
            </a:r>
            <a:r>
              <a:rPr lang="fr-FR" sz="4000" kern="0" dirty="0">
                <a:solidFill>
                  <a:sysClr val="windowText" lastClr="000000"/>
                </a:solidFill>
              </a:rPr>
              <a:t> l’espace vide entre les deux ?</a:t>
            </a:r>
          </a:p>
        </p:txBody>
      </p:sp>
    </p:spTree>
    <p:extLst>
      <p:ext uri="{BB962C8B-B14F-4D97-AF65-F5344CB8AC3E}">
        <p14:creationId xmlns:p14="http://schemas.microsoft.com/office/powerpoint/2010/main" val="2045151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1B66C-C7FF-43BE-87D8-92CE6FA7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HYPOTHÈSES</a:t>
            </a:r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724FBE26-45C6-496A-A70E-49FE2EB63483}"/>
              </a:ext>
            </a:extLst>
          </p:cNvPr>
          <p:cNvSpPr txBox="1">
            <a:spLocks/>
          </p:cNvSpPr>
          <p:nvPr/>
        </p:nvSpPr>
        <p:spPr>
          <a:xfrm>
            <a:off x="457200" y="2328585"/>
            <a:ext cx="10515600" cy="220083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kern="0" dirty="0">
                <a:solidFill>
                  <a:sysClr val="windowText" lastClr="000000"/>
                </a:solidFill>
              </a:rPr>
              <a:t>Les humains traversent un </a:t>
            </a:r>
            <a:r>
              <a:rPr lang="fr-FR" sz="3600" i="1" kern="0" dirty="0">
                <a:solidFill>
                  <a:sysClr val="windowText" lastClr="000000"/>
                </a:solidFill>
              </a:rPr>
              <a:t>gap</a:t>
            </a:r>
            <a:r>
              <a:rPr lang="fr-FR" sz="3600" kern="0" dirty="0">
                <a:solidFill>
                  <a:sysClr val="windowText" lastClr="000000"/>
                </a:solidFill>
              </a:rPr>
              <a:t> au </a:t>
            </a:r>
            <a:r>
              <a:rPr lang="fr-FR" sz="3600" b="1" kern="0" dirty="0">
                <a:solidFill>
                  <a:srgbClr val="C00000"/>
                </a:solidFill>
              </a:rPr>
              <a:t>centre</a:t>
            </a:r>
            <a:r>
              <a:rPr lang="fr-FR" sz="3600" kern="0" dirty="0">
                <a:solidFill>
                  <a:sysClr val="windowText" lastClr="000000"/>
                </a:solidFill>
              </a:rPr>
              <a:t> de celui-ci.</a:t>
            </a:r>
          </a:p>
          <a:p>
            <a:endParaRPr lang="fr-FR" sz="3600" kern="0" dirty="0">
              <a:solidFill>
                <a:sysClr val="windowText" lastClr="000000"/>
              </a:solidFill>
            </a:endParaRPr>
          </a:p>
          <a:p>
            <a:r>
              <a:rPr lang="fr-FR" sz="3600" kern="0" dirty="0">
                <a:solidFill>
                  <a:sysClr val="windowText" lastClr="000000"/>
                </a:solidFill>
              </a:rPr>
              <a:t>Pour ce faire, ils maintiennent </a:t>
            </a:r>
            <a:r>
              <a:rPr lang="fr-FR" sz="3600" b="1" kern="0" dirty="0">
                <a:solidFill>
                  <a:srgbClr val="C00000"/>
                </a:solidFill>
              </a:rPr>
              <a:t>l’angle de relèvement constant</a:t>
            </a:r>
            <a:r>
              <a:rPr lang="fr-FR" sz="3600" b="1" kern="0" dirty="0">
                <a:solidFill>
                  <a:sysClr val="windowText" lastClr="000000"/>
                </a:solidFill>
              </a:rPr>
              <a:t> </a:t>
            </a:r>
            <a:r>
              <a:rPr lang="fr-FR" sz="3600" kern="0" dirty="0">
                <a:solidFill>
                  <a:sysClr val="windowText" lastClr="000000"/>
                </a:solidFill>
              </a:rPr>
              <a:t>avec le centre du </a:t>
            </a:r>
            <a:r>
              <a:rPr lang="fr-FR" sz="3600" i="1" kern="0" dirty="0">
                <a:solidFill>
                  <a:sysClr val="windowText" lastClr="000000"/>
                </a:solidFill>
              </a:rPr>
              <a:t>gap</a:t>
            </a:r>
            <a:r>
              <a:rPr lang="fr-FR" sz="3600" kern="0" dirty="0">
                <a:solidFill>
                  <a:sysClr val="windowText" lastClr="000000"/>
                </a:solidFill>
              </a:rPr>
              <a:t> à franchir.</a:t>
            </a:r>
          </a:p>
          <a:p>
            <a:endParaRPr lang="fr-FR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3B705E-4761-4B77-BE1A-14C1BEE3B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" r="22413" b="5172"/>
          <a:stretch/>
        </p:blipFill>
        <p:spPr>
          <a:xfrm>
            <a:off x="6629400" y="4187"/>
            <a:ext cx="4648200" cy="23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91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</a:t>
            </a:r>
            <a:br>
              <a:rPr lang="fr-FR" dirty="0"/>
            </a:br>
            <a:r>
              <a:rPr lang="fr-FR" dirty="0"/>
              <a:t>			</a:t>
            </a:r>
            <a:br>
              <a:rPr lang="fr-FR" dirty="0"/>
            </a:br>
            <a:r>
              <a:rPr lang="fr-FR" dirty="0"/>
              <a:t>					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4168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D5D38-6F7D-428F-82F2-5F4E3DC5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PROTOCOLE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885E31-142F-422B-A81F-B95A1B8EF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41" y="1450995"/>
            <a:ext cx="2619375" cy="17430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2BE90B-A182-4A1C-B956-F782D6DDFFD6}"/>
              </a:ext>
            </a:extLst>
          </p:cNvPr>
          <p:cNvSpPr txBox="1"/>
          <p:nvPr/>
        </p:nvSpPr>
        <p:spPr>
          <a:xfrm>
            <a:off x="688539" y="3292487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HTC Vive Focus 3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60E71E7-13E5-4512-9B00-7FDC82172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9513" y="4236904"/>
            <a:ext cx="2924029" cy="10760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CEC83B0-590D-4C2D-947C-909690637EB2}"/>
              </a:ext>
            </a:extLst>
          </p:cNvPr>
          <p:cNvSpPr txBox="1"/>
          <p:nvPr/>
        </p:nvSpPr>
        <p:spPr>
          <a:xfrm>
            <a:off x="309513" y="5379222"/>
            <a:ext cx="292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moteur de jeu </a:t>
            </a:r>
            <a:r>
              <a:rPr lang="fr-FR" b="1" dirty="0" err="1"/>
              <a:t>Unity</a:t>
            </a:r>
            <a:r>
              <a:rPr lang="fr-FR" b="1" dirty="0"/>
              <a:t> 6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C4A4320-C028-4CBC-823E-9D1423949D34}"/>
              </a:ext>
            </a:extLst>
          </p:cNvPr>
          <p:cNvCxnSpPr>
            <a:cxnSpLocks/>
          </p:cNvCxnSpPr>
          <p:nvPr/>
        </p:nvCxnSpPr>
        <p:spPr>
          <a:xfrm>
            <a:off x="8858254" y="10172679"/>
            <a:ext cx="3100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CEC76EF-5613-44C7-B15C-6D15593F2F07}"/>
              </a:ext>
            </a:extLst>
          </p:cNvPr>
          <p:cNvCxnSpPr>
            <a:cxnSpLocks/>
          </p:cNvCxnSpPr>
          <p:nvPr/>
        </p:nvCxnSpPr>
        <p:spPr>
          <a:xfrm>
            <a:off x="8871097" y="11101370"/>
            <a:ext cx="2714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857CF0-8AD5-45F5-8E75-A310F83B2561}"/>
              </a:ext>
            </a:extLst>
          </p:cNvPr>
          <p:cNvGrpSpPr/>
          <p:nvPr/>
        </p:nvGrpSpPr>
        <p:grpSpPr>
          <a:xfrm>
            <a:off x="8484077" y="5687700"/>
            <a:ext cx="425161" cy="480108"/>
            <a:chOff x="8887430" y="5082839"/>
            <a:chExt cx="932690" cy="105322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55EAFB0-C248-4307-AB25-8D9D40627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39" r="50000"/>
            <a:stretch/>
          </p:blipFill>
          <p:spPr>
            <a:xfrm>
              <a:off x="8887430" y="5082839"/>
              <a:ext cx="932690" cy="105322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AB626C8-1EA1-4B92-AC95-C5CBD3E6E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257061" y="5347745"/>
              <a:ext cx="269325" cy="269324"/>
            </a:xfrm>
            <a:prstGeom prst="rect">
              <a:avLst/>
            </a:prstGeom>
          </p:spPr>
        </p:pic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436980CE-0AE7-4F8D-ABF3-0BA3DB0CC087}"/>
              </a:ext>
            </a:extLst>
          </p:cNvPr>
          <p:cNvSpPr/>
          <p:nvPr/>
        </p:nvSpPr>
        <p:spPr>
          <a:xfrm>
            <a:off x="8601471" y="1254882"/>
            <a:ext cx="222141" cy="2221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602BDB5-F582-4CE0-BE34-AF25A6A3D153}"/>
              </a:ext>
            </a:extLst>
          </p:cNvPr>
          <p:cNvCxnSpPr>
            <a:cxnSpLocks/>
            <a:stCxn id="12" idx="0"/>
            <a:endCxn id="14" idx="4"/>
          </p:cNvCxnSpPr>
          <p:nvPr/>
        </p:nvCxnSpPr>
        <p:spPr>
          <a:xfrm flipV="1">
            <a:off x="8696658" y="1477023"/>
            <a:ext cx="15884" cy="4210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5E937B4-A2B6-4122-A71F-9B2474387366}"/>
              </a:ext>
            </a:extLst>
          </p:cNvPr>
          <p:cNvGrpSpPr/>
          <p:nvPr/>
        </p:nvGrpSpPr>
        <p:grpSpPr>
          <a:xfrm>
            <a:off x="4380387" y="1587864"/>
            <a:ext cx="4316272" cy="3038568"/>
            <a:chOff x="4380387" y="1587864"/>
            <a:chExt cx="4316272" cy="3038568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B695E255-D494-4914-AF0C-B7C93EE82C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175" y="2138739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0A4DFEC-1782-4049-B291-AD2882D96EFB}"/>
                </a:ext>
              </a:extLst>
            </p:cNvPr>
            <p:cNvCxnSpPr>
              <a:cxnSpLocks/>
              <a:stCxn id="17" idx="2"/>
              <a:endCxn id="45" idx="1"/>
            </p:cNvCxnSpPr>
            <p:nvPr/>
          </p:nvCxnSpPr>
          <p:spPr>
            <a:xfrm>
              <a:off x="5457175" y="2222090"/>
              <a:ext cx="3204045" cy="239897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5F76A53-7680-43CC-ACC5-6ED614F1704C}"/>
                </a:ext>
              </a:extLst>
            </p:cNvPr>
            <p:cNvSpPr txBox="1"/>
            <p:nvPr/>
          </p:nvSpPr>
          <p:spPr>
            <a:xfrm>
              <a:off x="4622568" y="1587864"/>
              <a:ext cx="4395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</a:t>
              </a:r>
              <a:r>
                <a:rPr lang="fr-FR" sz="24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8D3AFD-BB63-4FB1-9ADF-388DE70321A7}"/>
                </a:ext>
              </a:extLst>
            </p:cNvPr>
            <p:cNvSpPr>
              <a:spLocks/>
            </p:cNvSpPr>
            <p:nvPr/>
          </p:nvSpPr>
          <p:spPr>
            <a:xfrm>
              <a:off x="4549882" y="2160000"/>
              <a:ext cx="900000" cy="128182"/>
            </a:xfrm>
            <a:prstGeom prst="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A31D9DD-4D6A-453C-95BB-D533E33FCB82}"/>
                </a:ext>
              </a:extLst>
            </p:cNvPr>
            <p:cNvSpPr/>
            <p:nvPr/>
          </p:nvSpPr>
          <p:spPr>
            <a:xfrm>
              <a:off x="4970762" y="2194971"/>
              <a:ext cx="58240" cy="582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A1AE13A-048A-4790-AF88-BDAFA4B77E1F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>
              <a:off x="4549882" y="2224091"/>
              <a:ext cx="4146777" cy="240234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F271BD0-1BED-4CB9-BAB7-C7447B486A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0387" y="2140950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2B54EF77-E908-400F-9550-0C703ED603D0}"/>
                </a:ext>
              </a:extLst>
            </p:cNvPr>
            <p:cNvCxnSpPr>
              <a:cxnSpLocks/>
              <a:stCxn id="21" idx="2"/>
              <a:endCxn id="45" idx="1"/>
            </p:cNvCxnSpPr>
            <p:nvPr/>
          </p:nvCxnSpPr>
          <p:spPr>
            <a:xfrm>
              <a:off x="4970762" y="2224091"/>
              <a:ext cx="3690458" cy="23969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741A1F6-E51C-4A37-B775-03497FB7F479}"/>
              </a:ext>
            </a:extLst>
          </p:cNvPr>
          <p:cNvGrpSpPr/>
          <p:nvPr/>
        </p:nvGrpSpPr>
        <p:grpSpPr>
          <a:xfrm>
            <a:off x="6448726" y="1587863"/>
            <a:ext cx="2265231" cy="1606207"/>
            <a:chOff x="6448726" y="1587863"/>
            <a:chExt cx="2265231" cy="160620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51B0801-5E1D-4B48-A10F-53BC963467C7}"/>
                </a:ext>
              </a:extLst>
            </p:cNvPr>
            <p:cNvSpPr/>
            <p:nvPr/>
          </p:nvSpPr>
          <p:spPr>
            <a:xfrm>
              <a:off x="6620853" y="2157998"/>
              <a:ext cx="900000" cy="128182"/>
            </a:xfrm>
            <a:prstGeom prst="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3CCC20F7-3348-488F-89D3-63397BEE95F6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>
              <a:off x="6620853" y="2222089"/>
              <a:ext cx="2084455" cy="97198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DD9189C-BFFE-4A29-88A8-8014D5EE303C}"/>
                </a:ext>
              </a:extLst>
            </p:cNvPr>
            <p:cNvSpPr txBox="1"/>
            <p:nvPr/>
          </p:nvSpPr>
          <p:spPr>
            <a:xfrm>
              <a:off x="6687295" y="1587863"/>
              <a:ext cx="780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</a:t>
              </a:r>
              <a:r>
                <a:rPr lang="fr-FR" sz="24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52AB4919-12A1-4677-B2AC-2CD29CC7AF23}"/>
                </a:ext>
              </a:extLst>
            </p:cNvPr>
            <p:cNvSpPr/>
            <p:nvPr/>
          </p:nvSpPr>
          <p:spPr>
            <a:xfrm>
              <a:off x="7041733" y="2194971"/>
              <a:ext cx="58240" cy="582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0FFEBD9C-FD1A-4195-A4AA-6CF43A8271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8726" y="2138739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FE378F0A-F278-4B55-9C70-34B21A499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9053" y="2141986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8AE105B6-26C1-44DB-9459-EB2C768430CC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7520853" y="2222089"/>
              <a:ext cx="1193103" cy="97198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64EBF3F8-9E80-4693-B164-3DA3263139F1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>
              <a:off x="7041733" y="2224091"/>
              <a:ext cx="1672224" cy="969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27AA155D-EF8F-4DF0-A32D-EB879EF1C338}"/>
              </a:ext>
            </a:extLst>
          </p:cNvPr>
          <p:cNvSpPr txBox="1"/>
          <p:nvPr/>
        </p:nvSpPr>
        <p:spPr>
          <a:xfrm>
            <a:off x="3405796" y="1567171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sz="2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8D53B01-0D6C-41AA-B297-E36C76A5412E}"/>
              </a:ext>
            </a:extLst>
          </p:cNvPr>
          <p:cNvSpPr txBox="1"/>
          <p:nvPr/>
        </p:nvSpPr>
        <p:spPr>
          <a:xfrm>
            <a:off x="8534400" y="805463"/>
            <a:ext cx="233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Cible au sol à atteindre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BBE3A0E-BE18-4E04-9311-694AAECC6B44}"/>
              </a:ext>
            </a:extLst>
          </p:cNvPr>
          <p:cNvGrpSpPr/>
          <p:nvPr/>
        </p:nvGrpSpPr>
        <p:grpSpPr>
          <a:xfrm>
            <a:off x="8929540" y="1371607"/>
            <a:ext cx="1371819" cy="4316094"/>
            <a:chOff x="8929540" y="1857661"/>
            <a:chExt cx="1371819" cy="3830039"/>
          </a:xfrm>
        </p:grpSpPr>
        <p:sp>
          <p:nvSpPr>
            <p:cNvPr id="37" name="Accolade fermante 36">
              <a:extLst>
                <a:ext uri="{FF2B5EF4-FFF2-40B4-BE49-F238E27FC236}">
                  <a16:creationId xmlns:a16="http://schemas.microsoft.com/office/drawing/2014/main" id="{17B8ABB8-19BE-4128-9D46-0E47BBBAC394}"/>
                </a:ext>
              </a:extLst>
            </p:cNvPr>
            <p:cNvSpPr/>
            <p:nvPr/>
          </p:nvSpPr>
          <p:spPr>
            <a:xfrm>
              <a:off x="8929540" y="1857661"/>
              <a:ext cx="282142" cy="3830039"/>
            </a:xfrm>
            <a:prstGeom prst="rightBrace">
              <a:avLst>
                <a:gd name="adj1" fmla="val 0"/>
                <a:gd name="adj2" fmla="val 4398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57A31A7-E55C-482D-BE29-2C8367FC6D7B}"/>
                </a:ext>
              </a:extLst>
            </p:cNvPr>
            <p:cNvSpPr txBox="1"/>
            <p:nvPr/>
          </p:nvSpPr>
          <p:spPr>
            <a:xfrm>
              <a:off x="9211682" y="3414613"/>
              <a:ext cx="1089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15m</a:t>
              </a:r>
              <a:endParaRPr lang="fr-FR" sz="1400" baseline="-25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9E8D43A4-4431-4577-8C10-9E6C075E3F42}"/>
              </a:ext>
            </a:extLst>
          </p:cNvPr>
          <p:cNvSpPr txBox="1"/>
          <p:nvPr/>
        </p:nvSpPr>
        <p:spPr>
          <a:xfrm>
            <a:off x="9143519" y="5546488"/>
            <a:ext cx="184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0m</a:t>
            </a:r>
            <a:b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Départ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 participant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32E541A-C930-4E88-9A46-D4D0EA050222}"/>
              </a:ext>
            </a:extLst>
          </p:cNvPr>
          <p:cNvSpPr txBox="1"/>
          <p:nvPr/>
        </p:nvSpPr>
        <p:spPr>
          <a:xfrm>
            <a:off x="9168286" y="4493762"/>
            <a:ext cx="233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3m</a:t>
            </a:r>
            <a:b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Apparition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obstacles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8A14ACC-4C55-4F20-B1AF-A03D9B8C7472}"/>
              </a:ext>
            </a:extLst>
          </p:cNvPr>
          <p:cNvGrpSpPr/>
          <p:nvPr/>
        </p:nvGrpSpPr>
        <p:grpSpPr>
          <a:xfrm>
            <a:off x="8492726" y="1477023"/>
            <a:ext cx="425161" cy="3442013"/>
            <a:chOff x="8492726" y="1477023"/>
            <a:chExt cx="425161" cy="344201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7BC4D36F-4F9A-43C8-A515-82D68E6372D9}"/>
                </a:ext>
              </a:extLst>
            </p:cNvPr>
            <p:cNvGrpSpPr/>
            <p:nvPr/>
          </p:nvGrpSpPr>
          <p:grpSpPr>
            <a:xfrm>
              <a:off x="8492726" y="4438928"/>
              <a:ext cx="425161" cy="480108"/>
              <a:chOff x="8887430" y="5082839"/>
              <a:chExt cx="932690" cy="1053223"/>
            </a:xfrm>
          </p:grpSpPr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CBA3D928-C979-457C-9EA2-C200E6FFC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7430" y="5082839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56A7487C-0A20-4E2E-8BD0-CC4FDC2F2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57061" y="5347745"/>
                <a:ext cx="269325" cy="269324"/>
              </a:xfrm>
              <a:prstGeom prst="rect">
                <a:avLst/>
              </a:prstGeom>
            </p:spPr>
          </p:pic>
        </p:grp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FF136EA0-D3B1-4152-80EA-C3233BFDB88E}"/>
                </a:ext>
              </a:extLst>
            </p:cNvPr>
            <p:cNvCxnSpPr>
              <a:cxnSpLocks/>
              <a:stCxn id="44" idx="0"/>
              <a:endCxn id="14" idx="4"/>
            </p:cNvCxnSpPr>
            <p:nvPr/>
          </p:nvCxnSpPr>
          <p:spPr>
            <a:xfrm flipV="1">
              <a:off x="8705307" y="1477023"/>
              <a:ext cx="7235" cy="29619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011ACDF-D203-4A5F-9916-3B7671AD282C}"/>
              </a:ext>
            </a:extLst>
          </p:cNvPr>
          <p:cNvGrpSpPr/>
          <p:nvPr/>
        </p:nvGrpSpPr>
        <p:grpSpPr>
          <a:xfrm>
            <a:off x="8495181" y="1477023"/>
            <a:ext cx="425161" cy="1967324"/>
            <a:chOff x="8510439" y="2951603"/>
            <a:chExt cx="425161" cy="1967324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C170DA70-3E3C-44CC-B3E2-A24B7B63881C}"/>
                </a:ext>
              </a:extLst>
            </p:cNvPr>
            <p:cNvGrpSpPr/>
            <p:nvPr/>
          </p:nvGrpSpPr>
          <p:grpSpPr>
            <a:xfrm>
              <a:off x="8510439" y="4438819"/>
              <a:ext cx="425161" cy="480108"/>
              <a:chOff x="8926288" y="5082600"/>
              <a:chExt cx="932690" cy="1053223"/>
            </a:xfrm>
          </p:grpSpPr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A7D99F14-C099-4F58-9635-3AAAC3E398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92628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F1D79E46-53D2-4A75-B1A8-88BA2D107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82136" y="5347744"/>
                <a:ext cx="269325" cy="269323"/>
              </a:xfrm>
              <a:prstGeom prst="rect">
                <a:avLst/>
              </a:prstGeom>
            </p:spPr>
          </p:pic>
        </p:grp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728C0A4F-84CA-42A0-8D65-0CDFC07552EB}"/>
                </a:ext>
              </a:extLst>
            </p:cNvPr>
            <p:cNvCxnSpPr>
              <a:cxnSpLocks/>
              <a:stCxn id="49" idx="0"/>
              <a:endCxn id="14" idx="4"/>
            </p:cNvCxnSpPr>
            <p:nvPr/>
          </p:nvCxnSpPr>
          <p:spPr>
            <a:xfrm flipV="1">
              <a:off x="8723020" y="2951603"/>
              <a:ext cx="4780" cy="14872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A14D3800-2980-42CD-A80B-C679136E2A22}"/>
              </a:ext>
            </a:extLst>
          </p:cNvPr>
          <p:cNvSpPr txBox="1"/>
          <p:nvPr/>
        </p:nvSpPr>
        <p:spPr>
          <a:xfrm>
            <a:off x="8824598" y="3014505"/>
            <a:ext cx="2620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Déplacement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 participant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493A4CB6-3FA5-407C-BF8C-B44A7CFB9DBC}"/>
              </a:ext>
            </a:extLst>
          </p:cNvPr>
          <p:cNvGrpSpPr/>
          <p:nvPr/>
        </p:nvGrpSpPr>
        <p:grpSpPr>
          <a:xfrm>
            <a:off x="7938473" y="1587862"/>
            <a:ext cx="1411123" cy="716911"/>
            <a:chOff x="6284631" y="1591776"/>
            <a:chExt cx="1411123" cy="71691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BC9792D-231C-4C2A-937C-2A1A4CEE1DB4}"/>
                </a:ext>
              </a:extLst>
            </p:cNvPr>
            <p:cNvSpPr/>
            <p:nvPr/>
          </p:nvSpPr>
          <p:spPr>
            <a:xfrm>
              <a:off x="6620853" y="2157998"/>
              <a:ext cx="900000" cy="128182"/>
            </a:xfrm>
            <a:prstGeom prst="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8BFE375-A422-459F-BCFE-19560ED05224}"/>
                </a:ext>
              </a:extLst>
            </p:cNvPr>
            <p:cNvSpPr txBox="1"/>
            <p:nvPr/>
          </p:nvSpPr>
          <p:spPr>
            <a:xfrm>
              <a:off x="6284631" y="1591776"/>
              <a:ext cx="536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</a:t>
              </a:r>
              <a:r>
                <a:rPr lang="fr-FR" sz="24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5CF10136-4A84-4FA3-871F-AADF187310F6}"/>
                </a:ext>
              </a:extLst>
            </p:cNvPr>
            <p:cNvSpPr/>
            <p:nvPr/>
          </p:nvSpPr>
          <p:spPr>
            <a:xfrm>
              <a:off x="7041733" y="2194971"/>
              <a:ext cx="58240" cy="582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9F4D4DC4-5C09-4590-A9FB-A41FF8B46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8726" y="2138739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EEC6E438-A18A-4815-BD06-7A34BE12C0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9053" y="2141986"/>
              <a:ext cx="166701" cy="166701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EB976280-3749-414C-86D4-A81161A9C36B}"/>
              </a:ext>
            </a:extLst>
          </p:cNvPr>
          <p:cNvGrpSpPr/>
          <p:nvPr/>
        </p:nvGrpSpPr>
        <p:grpSpPr>
          <a:xfrm>
            <a:off x="8490511" y="1477023"/>
            <a:ext cx="425161" cy="994777"/>
            <a:chOff x="8491389" y="3924150"/>
            <a:chExt cx="425161" cy="994777"/>
          </a:xfrm>
        </p:grpSpPr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270AA22E-1E1A-4FB3-9C2B-BCB6E2840624}"/>
                </a:ext>
              </a:extLst>
            </p:cNvPr>
            <p:cNvCxnSpPr>
              <a:cxnSpLocks/>
              <a:endCxn id="14" idx="4"/>
            </p:cNvCxnSpPr>
            <p:nvPr/>
          </p:nvCxnSpPr>
          <p:spPr>
            <a:xfrm flipH="1" flipV="1">
              <a:off x="8713420" y="3924150"/>
              <a:ext cx="3672" cy="77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745F18D3-211B-4240-A6F4-6CB84A816C45}"/>
                </a:ext>
              </a:extLst>
            </p:cNvPr>
            <p:cNvGrpSpPr/>
            <p:nvPr/>
          </p:nvGrpSpPr>
          <p:grpSpPr>
            <a:xfrm>
              <a:off x="8491389" y="4438819"/>
              <a:ext cx="425161" cy="480108"/>
              <a:chOff x="8884498" y="5082600"/>
              <a:chExt cx="932690" cy="1053223"/>
            </a:xfrm>
          </p:grpSpPr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4EA43151-4789-42DE-A0A2-B740ADD612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39" r="50000"/>
              <a:stretch/>
            </p:blipFill>
            <p:spPr>
              <a:xfrm>
                <a:off x="8884498" y="5082600"/>
                <a:ext cx="932690" cy="1053223"/>
              </a:xfrm>
              <a:prstGeom prst="rect">
                <a:avLst/>
              </a:prstGeom>
            </p:spPr>
          </p:pic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E4DFB1F6-91A3-4C70-9024-2DE91E802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248704" y="5347744"/>
                <a:ext cx="269325" cy="269323"/>
              </a:xfrm>
              <a:prstGeom prst="rect">
                <a:avLst/>
              </a:prstGeom>
            </p:spPr>
          </p:pic>
        </p:grp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16CB045B-ABDA-4070-9E32-699FCA12EC06}"/>
              </a:ext>
            </a:extLst>
          </p:cNvPr>
          <p:cNvSpPr txBox="1"/>
          <p:nvPr/>
        </p:nvSpPr>
        <p:spPr>
          <a:xfrm>
            <a:off x="9291578" y="2097874"/>
            <a:ext cx="233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12m</a:t>
            </a:r>
            <a:b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Franchissement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 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gap</a:t>
            </a:r>
            <a:endParaRPr lang="fr-FR" sz="14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2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9" grpId="0"/>
      <p:bldP spid="39" grpId="1"/>
      <p:bldP spid="40" grpId="0"/>
      <p:bldP spid="40" grpId="1"/>
      <p:bldP spid="51" grpId="0"/>
      <p:bldP spid="51" grpId="1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Université Gustave Eiffel">
      <a:dk1>
        <a:srgbClr val="2F2A85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Personnalisé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13971</TotalTime>
  <Words>1299</Words>
  <Application>Microsoft Office PowerPoint</Application>
  <PresentationFormat>Grand écran</PresentationFormat>
  <Paragraphs>204</Paragraphs>
  <Slides>37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Cambria Math</vt:lpstr>
      <vt:lpstr>Tahoma</vt:lpstr>
      <vt:lpstr>Times New Roman</vt:lpstr>
      <vt:lpstr>Office Theme</vt:lpstr>
      <vt:lpstr>Identification des informations visuelles utilisées dans une tâche de franchissement en réalité virtuelle.</vt:lpstr>
      <vt:lpstr>Cadre théorique          </vt:lpstr>
      <vt:lpstr>INFORMATIONS OPTIQUES POUR LA LOCOMOTION</vt:lpstr>
      <vt:lpstr>STRATÉGIES VISUELLES EN TRAVERSÉE DE RUE</vt:lpstr>
      <vt:lpstr>RÉGULATION POUR LE FRANCHISSEMENT DE GAP</vt:lpstr>
      <vt:lpstr>PROBLÉMATIQUE</vt:lpstr>
      <vt:lpstr>HYPOTHÈSES</vt:lpstr>
      <vt:lpstr>Méthode          </vt:lpstr>
      <vt:lpstr>PROTOCOLE</vt:lpstr>
      <vt:lpstr>PROTOCOLE</vt:lpstr>
      <vt:lpstr>VI1 : TAILLE OPTIQUE DU GAP</vt:lpstr>
      <vt:lpstr>VI1 : TAILLE OPTIQUE DU GAP</vt:lpstr>
      <vt:lpstr>VI2 : DÉCALAGE DU GAP</vt:lpstr>
      <vt:lpstr>VI2 : DÉCALAGE DU GAP</vt:lpstr>
      <vt:lpstr>VI2 : DÉCALAGE DU GAP</vt:lpstr>
      <vt:lpstr>VI2 : DÉCALAGE DU GAP</vt:lpstr>
      <vt:lpstr>VI2 : DÉCALAGE DU GAP</vt:lpstr>
      <vt:lpstr>Résultats          </vt:lpstr>
      <vt:lpstr>RÉSULTATS : DISTANCE AU CENTRE DU GAP</vt:lpstr>
      <vt:lpstr>RÉSULTATS : DISTANCE AU CENTRE DU GAP</vt:lpstr>
      <vt:lpstr>RÉSULTATS : DISTANCE AU CENTRE DU GAP</vt:lpstr>
      <vt:lpstr>RÉSULTATS : DISTANCE AU CENTRE DU GAP</vt:lpstr>
      <vt:lpstr>RÉSULTATS : DISTANCE AU CENTRE DU GAP</vt:lpstr>
      <vt:lpstr>RÉSULTATS : DISTANCE AU CENTRE DU GAP</vt:lpstr>
      <vt:lpstr>RÉSULTATS : DISTANCE AU CENTRE DU GAP</vt:lpstr>
      <vt:lpstr>RÉSULTATS : DISTANCE AU CENTRE DU GAP</vt:lpstr>
      <vt:lpstr>RÉSULTATS : DISTANCE AU CENTRE DU GAP</vt:lpstr>
      <vt:lpstr>RÉSULTATS : DISTANCE AU CENTRE DU GAP</vt:lpstr>
      <vt:lpstr>RÉSULTATS : DISTANCE AU CENTRE DU GAP</vt:lpstr>
      <vt:lpstr>Discussion          </vt:lpstr>
      <vt:lpstr>DISCUSSION</vt:lpstr>
      <vt:lpstr>APPLICATIONS</vt:lpstr>
      <vt:lpstr>Présentation PowerPoint</vt:lpstr>
      <vt:lpstr>RÉSULTATS : TRAJECTOIRES</vt:lpstr>
      <vt:lpstr>RÉSULTATS : VITESSES</vt:lpstr>
      <vt:lpstr>INFORMATIONS OPTIQUES EN TRAVERSÉE DE RUE</vt:lpstr>
      <vt:lpstr>RÉSULTATS : DISTANCE AU CENTRE DU GAP PAR CONDITIONS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 powerpoint</dc:title>
  <dc:creator>Mathilde Caer</dc:creator>
  <cp:lastModifiedBy>CHETAIL Anais</cp:lastModifiedBy>
  <cp:revision>530</cp:revision>
  <cp:lastPrinted>2024-03-07T17:32:42Z</cp:lastPrinted>
  <dcterms:created xsi:type="dcterms:W3CDTF">2019-12-10T09:51:24Z</dcterms:created>
  <dcterms:modified xsi:type="dcterms:W3CDTF">2025-10-24T11:33:46Z</dcterms:modified>
</cp:coreProperties>
</file>